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5"/>
  </p:sldMasterIdLst>
  <p:notesMasterIdLst>
    <p:notesMasterId r:id="rId24"/>
  </p:notesMasterIdLst>
  <p:sldIdLst>
    <p:sldId id="468" r:id="rId6"/>
    <p:sldId id="459" r:id="rId7"/>
    <p:sldId id="460" r:id="rId8"/>
    <p:sldId id="424" r:id="rId9"/>
    <p:sldId id="506" r:id="rId10"/>
    <p:sldId id="486" r:id="rId11"/>
    <p:sldId id="475" r:id="rId12"/>
    <p:sldId id="501" r:id="rId13"/>
    <p:sldId id="499" r:id="rId14"/>
    <p:sldId id="500" r:id="rId15"/>
    <p:sldId id="502" r:id="rId16"/>
    <p:sldId id="505" r:id="rId17"/>
    <p:sldId id="503" r:id="rId18"/>
    <p:sldId id="466" r:id="rId19"/>
    <p:sldId id="504" r:id="rId20"/>
    <p:sldId id="462" r:id="rId21"/>
    <p:sldId id="426" r:id="rId22"/>
    <p:sldId id="321" r:id="rId23"/>
  </p:sldIdLst>
  <p:sldSz cx="9144000" cy="5143500" type="screen16x9"/>
  <p:notesSz cx="6797675" cy="9926638"/>
  <p:embeddedFontLst>
    <p:embeddedFont>
      <p:font typeface="Lato" panose="020F0502020204030203" pitchFamily="34" charset="0"/>
      <p:regular r:id="rId25"/>
      <p:bold r:id="rId26"/>
      <p:italic r:id="rId27"/>
      <p:boldItalic r:id="rId28"/>
    </p:embeddedFont>
    <p:embeddedFont>
      <p:font typeface="Lato Black" panose="020F0A02020204030203" pitchFamily="34" charset="0"/>
      <p:bold r:id="rId29"/>
      <p:boldItalic r:id="rId30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9966FF"/>
    <a:srgbClr val="66FF33"/>
    <a:srgbClr val="5B9BD5"/>
    <a:srgbClr val="4BB3FD"/>
    <a:srgbClr val="FF3399"/>
    <a:srgbClr val="FF8F8F"/>
    <a:srgbClr val="586F9E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7" autoAdjust="0"/>
    <p:restoredTop sz="96395" autoAdjust="0"/>
  </p:normalViewPr>
  <p:slideViewPr>
    <p:cSldViewPr snapToGrid="0">
      <p:cViewPr varScale="1">
        <p:scale>
          <a:sx n="136" d="100"/>
          <a:sy n="136" d="100"/>
        </p:scale>
        <p:origin x="99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4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53875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02</a:t>
            </a:r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01</a:t>
            </a:r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04</a:t>
            </a:r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03</a:t>
            </a:r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4;p3"/>
          <p:cNvSpPr txBox="1">
            <a:spLocks noGrp="1"/>
          </p:cNvSpPr>
          <p:nvPr>
            <p:ph type="title"/>
          </p:nvPr>
        </p:nvSpPr>
        <p:spPr>
          <a:xfrm>
            <a:off x="411120" y="868104"/>
            <a:ext cx="8321760" cy="44253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2500" b="0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57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7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49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8" r:id="rId12"/>
    <p:sldLayoutId id="2147483699" r:id="rId13"/>
    <p:sldLayoutId id="2147483700" r:id="rId14"/>
    <p:sldLayoutId id="2147483683" r:id="rId15"/>
    <p:sldLayoutId id="2147483701" r:id="rId1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6529" y="385355"/>
            <a:ext cx="8481571" cy="2620238"/>
          </a:xfrm>
        </p:spPr>
        <p:txBody>
          <a:bodyPr>
            <a:normAutofit/>
          </a:bodyPr>
          <a:lstStyle/>
          <a:p>
            <a:pPr algn="ctr"/>
            <a:r>
              <a:rPr lang="es-ES" sz="3975" dirty="0">
                <a:latin typeface="Calibri" pitchFamily="34" charset="0"/>
                <a:cs typeface="Arial" charset="0"/>
              </a:rPr>
              <a:t>ESQUEMA DE TEMAS IMPORTANTES DEL PHJ 2028-2033</a:t>
            </a:r>
            <a:br>
              <a:rPr lang="es-ES" dirty="0">
                <a:latin typeface="Calibri" pitchFamily="34" charset="0"/>
                <a:cs typeface="Arial" charset="0"/>
              </a:rPr>
            </a:br>
            <a:br>
              <a:rPr lang="es-ES" dirty="0">
                <a:latin typeface="Calibri" pitchFamily="34" charset="0"/>
                <a:cs typeface="Arial" charset="0"/>
              </a:rPr>
            </a:br>
            <a:r>
              <a:rPr lang="es-ES" dirty="0">
                <a:latin typeface="Calibri" pitchFamily="34" charset="0"/>
                <a:cs typeface="Arial" charset="0"/>
              </a:rPr>
              <a:t>FICHA 10. CONTROL DE LOS USOS DEL AGUA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0" y="308894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/>
            <a:r>
              <a:rPr lang="es-ES" dirty="0">
                <a:solidFill>
                  <a:prstClr val="black"/>
                </a:solidFill>
                <a:latin typeface="Calibri" pitchFamily="34" charset="0"/>
              </a:rPr>
              <a:t>Marzo de 2026</a:t>
            </a:r>
          </a:p>
        </p:txBody>
      </p:sp>
    </p:spTree>
    <p:extLst>
      <p:ext uri="{BB962C8B-B14F-4D97-AF65-F5344CB8AC3E}">
        <p14:creationId xmlns:p14="http://schemas.microsoft.com/office/powerpoint/2010/main" val="358666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EE20A-1D80-6F69-266E-9C0A461F5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25E31CF8-D4BD-61B2-B994-256A1B99DA92}"/>
              </a:ext>
            </a:extLst>
          </p:cNvPr>
          <p:cNvCxnSpPr/>
          <p:nvPr/>
        </p:nvCxnSpPr>
        <p:spPr>
          <a:xfrm>
            <a:off x="747423" y="680898"/>
            <a:ext cx="568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CD4429DA-A4B8-F89B-6B77-09BA18893115}"/>
              </a:ext>
            </a:extLst>
          </p:cNvPr>
          <p:cNvSpPr txBox="1">
            <a:spLocks/>
          </p:cNvSpPr>
          <p:nvPr/>
        </p:nvSpPr>
        <p:spPr bwMode="auto">
          <a:xfrm>
            <a:off x="674308" y="354504"/>
            <a:ext cx="5832000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Situación actual. Reutilización, desalación y origen externo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F38698B-C131-F87B-14D6-1E9B8FD06D62}"/>
              </a:ext>
            </a:extLst>
          </p:cNvPr>
          <p:cNvSpPr txBox="1"/>
          <p:nvPr/>
        </p:nvSpPr>
        <p:spPr>
          <a:xfrm>
            <a:off x="119626" y="1012678"/>
            <a:ext cx="6386682" cy="395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tabLst>
                <a:tab pos="3406775" algn="l"/>
              </a:tabLst>
            </a:pPr>
            <a:r>
              <a:rPr lang="es-ES" b="1" dirty="0"/>
              <a:t>Reutilización</a:t>
            </a:r>
            <a:r>
              <a:rPr lang="es-ES" dirty="0"/>
              <a:t> (agua regenerada): el control asciende al 90-95% y  se apoya principalmente en la información de EPSAR de la CV (mayor parte de aprovechamientos de agua regenerada y principales volúmenes). </a:t>
            </a:r>
          </a:p>
          <a:p>
            <a:pPr algn="just">
              <a:spcAft>
                <a:spcPts val="600"/>
              </a:spcAft>
              <a:tabLst>
                <a:tab pos="3406775" algn="l"/>
              </a:tabLst>
            </a:pPr>
            <a:endParaRPr lang="es-ES" dirty="0"/>
          </a:p>
          <a:p>
            <a:pPr algn="just">
              <a:spcBef>
                <a:spcPts val="600"/>
              </a:spcBef>
              <a:spcAft>
                <a:spcPts val="600"/>
              </a:spcAft>
              <a:tabLst>
                <a:tab pos="3406775" algn="l"/>
              </a:tabLst>
            </a:pPr>
            <a:r>
              <a:rPr lang="es-ES" b="1" dirty="0"/>
              <a:t>Desalinización</a:t>
            </a:r>
            <a:r>
              <a:rPr lang="es-ES" dirty="0"/>
              <a:t>: control del 100% del recurso (5 plantas). Información de producción y distribución. </a:t>
            </a:r>
            <a:r>
              <a:rPr lang="es-ES" dirty="0" err="1"/>
              <a:t>Acuamed</a:t>
            </a:r>
            <a:r>
              <a:rPr lang="es-ES" dirty="0"/>
              <a:t> y Jávea.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tabLst>
                <a:tab pos="3406775" algn="l"/>
              </a:tabLst>
            </a:pPr>
            <a:endParaRPr lang="es-ES" dirty="0"/>
          </a:p>
          <a:p>
            <a:pPr algn="just">
              <a:spcBef>
                <a:spcPts val="600"/>
              </a:spcBef>
              <a:spcAft>
                <a:spcPts val="600"/>
              </a:spcAft>
              <a:tabLst>
                <a:tab pos="3406775" algn="l"/>
              </a:tabLst>
            </a:pPr>
            <a:r>
              <a:rPr lang="es-ES" b="1" dirty="0"/>
              <a:t>Origen externo</a:t>
            </a:r>
            <a:r>
              <a:rPr lang="es-ES" dirty="0"/>
              <a:t>: se dispone de información del ~80%, entre ellos los recursos de MCT (urbano); la parte no controlada corresponde a suministro a regadíos desde la cuenca del Segura (principalmente a Riegos de Levante).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7D1E910-EEFD-E96C-F6FC-9CE3A5F66CE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913" y="324194"/>
            <a:ext cx="2161328" cy="2232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54EA783-AD03-66F5-5B43-5E500FB6074E}"/>
              </a:ext>
            </a:extLst>
          </p:cNvPr>
          <p:cNvSpPr txBox="1"/>
          <p:nvPr/>
        </p:nvSpPr>
        <p:spPr>
          <a:xfrm>
            <a:off x="6881072" y="77505"/>
            <a:ext cx="22015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Reutilización controlada</a:t>
            </a:r>
            <a:endParaRPr lang="es-ES" sz="12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E29D866-4173-693C-696F-B514442AB5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913" y="2844227"/>
            <a:ext cx="2161464" cy="2232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B945BFA-C028-5A46-8C21-BFB8E5F36D04}"/>
              </a:ext>
            </a:extLst>
          </p:cNvPr>
          <p:cNvSpPr txBox="1"/>
          <p:nvPr/>
        </p:nvSpPr>
        <p:spPr>
          <a:xfrm>
            <a:off x="6881072" y="2588463"/>
            <a:ext cx="22015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Desalación controlada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004495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969DB-3325-0B16-2314-A5CB32FA1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DEC6F706-C138-7044-9648-6EBB15408E0D}"/>
              </a:ext>
            </a:extLst>
          </p:cNvPr>
          <p:cNvCxnSpPr/>
          <p:nvPr/>
        </p:nvCxnSpPr>
        <p:spPr>
          <a:xfrm>
            <a:off x="747423" y="680898"/>
            <a:ext cx="284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E384BDB0-1435-CD1E-2467-BA9F7CB865D3}"/>
              </a:ext>
            </a:extLst>
          </p:cNvPr>
          <p:cNvSpPr txBox="1">
            <a:spLocks/>
          </p:cNvSpPr>
          <p:nvPr/>
        </p:nvSpPr>
        <p:spPr bwMode="auto">
          <a:xfrm>
            <a:off x="691153" y="348876"/>
            <a:ext cx="2797634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Situación actual. Resumen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9520281-3D7B-CFDF-1DD8-AEE138D1D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346860"/>
              </p:ext>
            </p:extLst>
          </p:nvPr>
        </p:nvGraphicFramePr>
        <p:xfrm>
          <a:off x="119063" y="805838"/>
          <a:ext cx="8866824" cy="3911740"/>
        </p:xfrm>
        <a:graphic>
          <a:graphicData uri="http://schemas.openxmlformats.org/drawingml/2006/table">
            <a:tbl>
              <a:tblPr firstRow="1" firstCol="1" bandRow="1">
                <a:tableStyleId>{0E212C01-C674-4CEA-9EDA-87EAF6A7053B}</a:tableStyleId>
              </a:tblPr>
              <a:tblGrid>
                <a:gridCol w="1477804">
                  <a:extLst>
                    <a:ext uri="{9D8B030D-6E8A-4147-A177-3AD203B41FA5}">
                      <a16:colId xmlns:a16="http://schemas.microsoft.com/office/drawing/2014/main" val="2225443521"/>
                    </a:ext>
                  </a:extLst>
                </a:gridCol>
                <a:gridCol w="1477804">
                  <a:extLst>
                    <a:ext uri="{9D8B030D-6E8A-4147-A177-3AD203B41FA5}">
                      <a16:colId xmlns:a16="http://schemas.microsoft.com/office/drawing/2014/main" val="1555243915"/>
                    </a:ext>
                  </a:extLst>
                </a:gridCol>
                <a:gridCol w="1477804">
                  <a:extLst>
                    <a:ext uri="{9D8B030D-6E8A-4147-A177-3AD203B41FA5}">
                      <a16:colId xmlns:a16="http://schemas.microsoft.com/office/drawing/2014/main" val="4008149029"/>
                    </a:ext>
                  </a:extLst>
                </a:gridCol>
                <a:gridCol w="1477804">
                  <a:extLst>
                    <a:ext uri="{9D8B030D-6E8A-4147-A177-3AD203B41FA5}">
                      <a16:colId xmlns:a16="http://schemas.microsoft.com/office/drawing/2014/main" val="1148680418"/>
                    </a:ext>
                  </a:extLst>
                </a:gridCol>
                <a:gridCol w="1477804">
                  <a:extLst>
                    <a:ext uri="{9D8B030D-6E8A-4147-A177-3AD203B41FA5}">
                      <a16:colId xmlns:a16="http://schemas.microsoft.com/office/drawing/2014/main" val="3517408351"/>
                    </a:ext>
                  </a:extLst>
                </a:gridCol>
                <a:gridCol w="1477804">
                  <a:extLst>
                    <a:ext uri="{9D8B030D-6E8A-4147-A177-3AD203B41FA5}">
                      <a16:colId xmlns:a16="http://schemas.microsoft.com/office/drawing/2014/main" val="1820666454"/>
                    </a:ext>
                  </a:extLst>
                </a:gridCol>
              </a:tblGrid>
              <a:tr h="2159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Fuente de información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Responsable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Tipo de aprovechamiento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Tipo de dato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Frecuencia de registro y de envío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Observaciones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108503"/>
                  </a:ext>
                </a:extLst>
              </a:tr>
              <a:tr h="239222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Estaciones SAIH/ROEA</a:t>
                      </a:r>
                    </a:p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Datos área de explotación CHJ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CHJ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Superficiales (canales y acequias relevantes)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Medición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En continuo/ diario/ mensual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Alto % control en volumen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extLst>
                  <a:ext uri="{0D108BD9-81ED-4DB2-BD59-A6C34878D82A}">
                    <a16:rowId xmlns:a16="http://schemas.microsoft.com/office/drawing/2014/main" val="666202606"/>
                  </a:ext>
                </a:extLst>
              </a:tr>
              <a:tr h="21593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 En tiempo real/ a petición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387159"/>
                  </a:ext>
                </a:extLst>
              </a:tr>
              <a:tr h="107967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Otras administraciones y empresas públicas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Generalitat Valenciana (ETAP Ribera) / MCT /EPSAR /</a:t>
                      </a:r>
                      <a:r>
                        <a:rPr lang="es-ES" sz="1100" dirty="0" err="1">
                          <a:effectLst/>
                          <a:latin typeface="+mn-lt"/>
                        </a:rPr>
                        <a:t>Acuamed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Superficiales</a:t>
                      </a:r>
                    </a:p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Reutilización</a:t>
                      </a:r>
                    </a:p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Desalinización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Medición 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Mensual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 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extLst>
                  <a:ext uri="{0D108BD9-81ED-4DB2-BD59-A6C34878D82A}">
                    <a16:rowId xmlns:a16="http://schemas.microsoft.com/office/drawing/2014/main" val="827560086"/>
                  </a:ext>
                </a:extLst>
              </a:tr>
              <a:tr h="323902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Anual, previa petición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041303"/>
                  </a:ext>
                </a:extLst>
              </a:tr>
              <a:tr h="3239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Autocontrol contador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Titular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Subterráneos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Medición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Variadas periodicidades de registro y envío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Aplica orden TED/1191/2024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extLst>
                  <a:ext uri="{0D108BD9-81ED-4DB2-BD59-A6C34878D82A}">
                    <a16:rowId xmlns:a16="http://schemas.microsoft.com/office/drawing/2014/main" val="1175352940"/>
                  </a:ext>
                </a:extLst>
              </a:tr>
              <a:tr h="3239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Autocontrol aforador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Titular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Superficiales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Medición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Variadas periodicidades de registro y envío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Aplica orden TED/1191/2024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extLst>
                  <a:ext uri="{0D108BD9-81ED-4DB2-BD59-A6C34878D82A}">
                    <a16:rowId xmlns:a16="http://schemas.microsoft.com/office/drawing/2014/main" val="3993715348"/>
                  </a:ext>
                </a:extLst>
              </a:tr>
              <a:tr h="218052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Autocontrol otros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Titular/empresa gestora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Superficiales Subterráneas</a:t>
                      </a:r>
                    </a:p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Reutilización</a:t>
                      </a:r>
                    </a:p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Desalinización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Medición/ Estimación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Mensual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Titulares/empresas ayuntamientos (WEBSAU), IBERDROLA (Cofrentes), </a:t>
                      </a:r>
                    </a:p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CAMB, AMJASA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extLst>
                  <a:ext uri="{0D108BD9-81ED-4DB2-BD59-A6C34878D82A}">
                    <a16:rowId xmlns:a16="http://schemas.microsoft.com/office/drawing/2014/main" val="1888674205"/>
                  </a:ext>
                </a:extLst>
              </a:tr>
              <a:tr h="42975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Anual, previa petición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918899"/>
                  </a:ext>
                </a:extLst>
              </a:tr>
              <a:tr h="2159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Teledetección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CHJ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Agrícolas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Estimación indirecta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Anual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En Mancha Oriental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extLst>
                  <a:ext uri="{0D108BD9-81ED-4DB2-BD59-A6C34878D82A}">
                    <a16:rowId xmlns:a16="http://schemas.microsoft.com/office/drawing/2014/main" val="2998121375"/>
                  </a:ext>
                </a:extLst>
              </a:tr>
              <a:tr h="43187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Inspecciones SPACP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CHJ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Subterráneos 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Medición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>
                          <a:effectLst/>
                          <a:latin typeface="+mn-lt"/>
                        </a:rPr>
                        <a:t>Puntuales o periódicas (mes/trimestre/ año)</a:t>
                      </a:r>
                      <a:endParaRPr lang="es-E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En captaciones con contador. Supervisión del autocontrol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extLst>
                  <a:ext uri="{0D108BD9-81ED-4DB2-BD59-A6C34878D82A}">
                    <a16:rowId xmlns:a16="http://schemas.microsoft.com/office/drawing/2014/main" val="2361463381"/>
                  </a:ext>
                </a:extLst>
              </a:tr>
              <a:tr h="21593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100" dirty="0">
                          <a:effectLst/>
                          <a:latin typeface="+mn-lt"/>
                        </a:rPr>
                        <a:t>Puntuales o periódicas</a:t>
                      </a:r>
                      <a:endParaRPr lang="es-E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9" marR="57159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93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5682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421EA-E476-6583-E455-8EF4739F3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>
            <a:extLst>
              <a:ext uri="{FF2B5EF4-FFF2-40B4-BE49-F238E27FC236}">
                <a16:creationId xmlns:a16="http://schemas.microsoft.com/office/drawing/2014/main" id="{DDBC3B49-CD0F-1A72-6C57-EBD7A35A485D}"/>
              </a:ext>
            </a:extLst>
          </p:cNvPr>
          <p:cNvSpPr txBox="1">
            <a:spLocks/>
          </p:cNvSpPr>
          <p:nvPr/>
        </p:nvSpPr>
        <p:spPr>
          <a:xfrm>
            <a:off x="295557" y="1813305"/>
            <a:ext cx="8739261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Orden TED 1191/2024 </a:t>
            </a:r>
          </a:p>
        </p:txBody>
      </p:sp>
      <p:sp>
        <p:nvSpPr>
          <p:cNvPr id="4" name="Google Shape;64;p14">
            <a:extLst>
              <a:ext uri="{FF2B5EF4-FFF2-40B4-BE49-F238E27FC236}">
                <a16:creationId xmlns:a16="http://schemas.microsoft.com/office/drawing/2014/main" id="{7FAC6C1E-017C-84A5-3F15-3764B442CB17}"/>
              </a:ext>
            </a:extLst>
          </p:cNvPr>
          <p:cNvSpPr txBox="1"/>
          <p:nvPr/>
        </p:nvSpPr>
        <p:spPr>
          <a:xfrm>
            <a:off x="897213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03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524366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9C7B4-1F2D-D26C-9B4A-AD31DEAF9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B9C5C3E-9960-49C2-BB96-2A6D754EC210}"/>
              </a:ext>
            </a:extLst>
          </p:cNvPr>
          <p:cNvSpPr txBox="1"/>
          <p:nvPr/>
        </p:nvSpPr>
        <p:spPr>
          <a:xfrm>
            <a:off x="180975" y="780251"/>
            <a:ext cx="8887640" cy="4457631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Obligatorio para titulares de aprovechamientos de agua, basado en autocontrol.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Categorías de los aprovechamientos por volumen anual máximo autorizado:</a:t>
            </a:r>
          </a:p>
          <a:p>
            <a:pPr marL="717550" indent="-285750">
              <a:buFont typeface="Wingdings" panose="05000000000000000000" pitchFamily="2" charset="2"/>
              <a:buChar char="§"/>
              <a:tabLst>
                <a:tab pos="3406775" algn="l"/>
              </a:tabLst>
            </a:pPr>
            <a:r>
              <a:rPr lang="es-ES" sz="1600" dirty="0"/>
              <a:t>Cat. 1ª: &lt; 20.000 m³/año</a:t>
            </a:r>
          </a:p>
          <a:p>
            <a:pPr marL="717550" indent="-285750">
              <a:buFont typeface="Wingdings" panose="05000000000000000000" pitchFamily="2" charset="2"/>
              <a:buChar char="§"/>
              <a:tabLst>
                <a:tab pos="3406775" algn="l"/>
              </a:tabLst>
            </a:pPr>
            <a:r>
              <a:rPr lang="es-ES" sz="1600" dirty="0"/>
              <a:t>Cat. 2ª: 20.000–500.000 m³/año</a:t>
            </a:r>
          </a:p>
          <a:p>
            <a:pPr marL="717550" indent="-285750">
              <a:buFont typeface="Wingdings" panose="05000000000000000000" pitchFamily="2" charset="2"/>
              <a:buChar char="§"/>
              <a:tabLst>
                <a:tab pos="3406775" algn="l"/>
              </a:tabLst>
            </a:pPr>
            <a:r>
              <a:rPr lang="es-ES" sz="1600" dirty="0"/>
              <a:t>Cat. 3ª: ≥ 500.000 m³/año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Requisitos técnicos:</a:t>
            </a:r>
          </a:p>
          <a:p>
            <a:pPr marL="717550" indent="-285750">
              <a:buFont typeface="Wingdings" panose="05000000000000000000" pitchFamily="2" charset="2"/>
              <a:buChar char="§"/>
              <a:tabLst>
                <a:tab pos="3406775" algn="l"/>
              </a:tabLst>
            </a:pPr>
            <a:r>
              <a:rPr lang="es-ES" sz="1600" dirty="0"/>
              <a:t>Tubería a presión: contador en captación + registro/almacenamiento/transmisión.</a:t>
            </a:r>
          </a:p>
          <a:p>
            <a:pPr marL="717550" indent="-285750">
              <a:buFont typeface="Wingdings" panose="05000000000000000000" pitchFamily="2" charset="2"/>
              <a:buChar char="§"/>
              <a:tabLst>
                <a:tab pos="3406775" algn="l"/>
              </a:tabLst>
            </a:pPr>
            <a:r>
              <a:rPr lang="es-ES" sz="1600" dirty="0"/>
              <a:t>Lámina libre: medición de nivel + curva de gasto (y en Cat. 3 registro continuo y transmisión).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Régimen de datos (mínimos): Cat. 1–2 registro diario y envío anual/trimestral; Cat. 3 registro continuo/horario y envío horario.</a:t>
            </a:r>
          </a:p>
          <a:p>
            <a:pPr marL="285750" indent="-285750">
              <a:spcBef>
                <a:spcPts val="400"/>
              </a:spcBef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Plazos de adaptación (aprovechamientos existentes):</a:t>
            </a:r>
          </a:p>
          <a:p>
            <a:pPr marL="717550" indent="-285750">
              <a:buFont typeface="Wingdings" panose="05000000000000000000" pitchFamily="2" charset="2"/>
              <a:buChar char="§"/>
              <a:tabLst>
                <a:tab pos="3406775" algn="l"/>
              </a:tabLst>
            </a:pPr>
            <a:r>
              <a:rPr lang="es-ES" sz="1600" dirty="0"/>
              <a:t>Cat. 3: 1 año (≈ oct-2025)</a:t>
            </a:r>
          </a:p>
          <a:p>
            <a:pPr marL="717550" indent="-285750">
              <a:buFont typeface="Wingdings" panose="05000000000000000000" pitchFamily="2" charset="2"/>
              <a:buChar char="§"/>
              <a:tabLst>
                <a:tab pos="3406775" algn="l"/>
              </a:tabLst>
            </a:pPr>
            <a:r>
              <a:rPr lang="es-ES" sz="1600" dirty="0"/>
              <a:t>Cat. 2: 2 años (≈ oct-2026)</a:t>
            </a:r>
          </a:p>
          <a:p>
            <a:pPr marL="717550" indent="-285750">
              <a:buFont typeface="Wingdings" panose="05000000000000000000" pitchFamily="2" charset="2"/>
              <a:buChar char="§"/>
              <a:tabLst>
                <a:tab pos="3406775" algn="l"/>
              </a:tabLst>
            </a:pPr>
            <a:r>
              <a:rPr lang="es-ES" sz="1600" dirty="0"/>
              <a:t>Cat. 1: 3 años (≈ oct-2027)</a:t>
            </a:r>
          </a:p>
          <a:p>
            <a:pPr marL="717550" indent="-285750">
              <a:buFont typeface="Wingdings" panose="05000000000000000000" pitchFamily="2" charset="2"/>
              <a:buChar char="§"/>
              <a:tabLst>
                <a:tab pos="3406775" algn="l"/>
              </a:tabLst>
            </a:pPr>
            <a:r>
              <a:rPr lang="es-ES" sz="1600" dirty="0"/>
              <a:t>1ª certificación → Cat. 2 y 3 oct-2027; Cat. 1 (uso agrario / masas en riesgo) oct-2028.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1B257C8F-A456-684C-2047-5FC2F0119829}"/>
              </a:ext>
            </a:extLst>
          </p:cNvPr>
          <p:cNvCxnSpPr/>
          <p:nvPr/>
        </p:nvCxnSpPr>
        <p:spPr>
          <a:xfrm>
            <a:off x="747423" y="680898"/>
            <a:ext cx="230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3D40995F-76C4-4BA7-E4FD-1B5E35D5ED87}"/>
              </a:ext>
            </a:extLst>
          </p:cNvPr>
          <p:cNvSpPr txBox="1">
            <a:spLocks/>
          </p:cNvSpPr>
          <p:nvPr/>
        </p:nvSpPr>
        <p:spPr bwMode="auto">
          <a:xfrm>
            <a:off x="677084" y="393323"/>
            <a:ext cx="292424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Orden TED 1191/2024 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452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75385" y="905419"/>
            <a:ext cx="9068615" cy="4072910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sz="1600" dirty="0"/>
              <a:t>La DHJ tiene &gt;30.000 aprovechamientos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sz="1600" dirty="0"/>
              <a:t>Idiosincrasia del regadío en la DHJ: alta atomización (explotaciones pequeñas) → reto de implantación y costes.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A4428B9F-6E0A-4A93-2B4E-153CF73C0E84}"/>
              </a:ext>
            </a:extLst>
          </p:cNvPr>
          <p:cNvCxnSpPr/>
          <p:nvPr/>
        </p:nvCxnSpPr>
        <p:spPr>
          <a:xfrm>
            <a:off x="747423" y="680898"/>
            <a:ext cx="230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3BF2FC4E-C9BB-F8F6-1EFC-6E786A924784}"/>
              </a:ext>
            </a:extLst>
          </p:cNvPr>
          <p:cNvSpPr txBox="1">
            <a:spLocks/>
          </p:cNvSpPr>
          <p:nvPr/>
        </p:nvSpPr>
        <p:spPr bwMode="auto">
          <a:xfrm>
            <a:off x="670051" y="393323"/>
            <a:ext cx="292424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Orden TED 1191/2024 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954D815B-B577-ECB8-505D-7793FE25A9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624528"/>
              </p:ext>
            </p:extLst>
          </p:nvPr>
        </p:nvGraphicFramePr>
        <p:xfrm>
          <a:off x="1245514" y="1330233"/>
          <a:ext cx="5719406" cy="1755529"/>
        </p:xfrm>
        <a:graphic>
          <a:graphicData uri="http://schemas.openxmlformats.org/drawingml/2006/table">
            <a:tbl>
              <a:tblPr firstRow="1" firstCol="1" bandRow="1">
                <a:tableStyleId>{0E212C01-C674-4CEA-9EDA-87EAF6A7053B}</a:tableStyleId>
              </a:tblPr>
              <a:tblGrid>
                <a:gridCol w="1524893">
                  <a:extLst>
                    <a:ext uri="{9D8B030D-6E8A-4147-A177-3AD203B41FA5}">
                      <a16:colId xmlns:a16="http://schemas.microsoft.com/office/drawing/2014/main" val="644584576"/>
                    </a:ext>
                  </a:extLst>
                </a:gridCol>
                <a:gridCol w="1293443">
                  <a:extLst>
                    <a:ext uri="{9D8B030D-6E8A-4147-A177-3AD203B41FA5}">
                      <a16:colId xmlns:a16="http://schemas.microsoft.com/office/drawing/2014/main" val="3125074974"/>
                    </a:ext>
                  </a:extLst>
                </a:gridCol>
                <a:gridCol w="1702205">
                  <a:extLst>
                    <a:ext uri="{9D8B030D-6E8A-4147-A177-3AD203B41FA5}">
                      <a16:colId xmlns:a16="http://schemas.microsoft.com/office/drawing/2014/main" val="670613820"/>
                    </a:ext>
                  </a:extLst>
                </a:gridCol>
                <a:gridCol w="1198865">
                  <a:extLst>
                    <a:ext uri="{9D8B030D-6E8A-4147-A177-3AD203B41FA5}">
                      <a16:colId xmlns:a16="http://schemas.microsoft.com/office/drawing/2014/main" val="607805638"/>
                    </a:ext>
                  </a:extLst>
                </a:gridCol>
              </a:tblGrid>
              <a:tr h="206383"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Origen del recurso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Categoría aprovechamiento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288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Primera </a:t>
                      </a:r>
                      <a:b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es-E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(≤ 20.000 m³)</a:t>
                      </a:r>
                      <a:endParaRPr lang="es-ES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Segunda </a:t>
                      </a:r>
                      <a:r>
                        <a:rPr lang="es-E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(&gt; 20.000 m³- ≤ 500.000 m³)</a:t>
                      </a:r>
                      <a:endParaRPr lang="es-ES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/>
                        </a:rPr>
                        <a:t>Tercera </a:t>
                      </a:r>
                      <a:br>
                        <a:rPr lang="es-E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/>
                        </a:rPr>
                      </a:br>
                      <a:r>
                        <a:rPr lang="es-E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(≥ 500.000 m³)</a:t>
                      </a:r>
                      <a:endParaRPr lang="es-ES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buNone/>
                      </a:pP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0558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Superficial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1.797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1.068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288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1373958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 dirty="0">
                          <a:effectLst/>
                          <a:latin typeface="+mn-lt"/>
                        </a:rPr>
                        <a:t>Subterráneo</a:t>
                      </a:r>
                      <a:endParaRPr lang="es-ES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 dirty="0">
                          <a:effectLst/>
                          <a:latin typeface="+mn-lt"/>
                        </a:rPr>
                        <a:t>21.995</a:t>
                      </a:r>
                      <a:endParaRPr lang="es-ES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 dirty="0">
                          <a:effectLst/>
                          <a:latin typeface="+mn-lt"/>
                        </a:rPr>
                        <a:t>4.437</a:t>
                      </a:r>
                      <a:endParaRPr lang="es-ES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 dirty="0">
                          <a:effectLst/>
                          <a:latin typeface="+mn-lt"/>
                        </a:rPr>
                        <a:t>705</a:t>
                      </a:r>
                      <a:endParaRPr lang="es-ES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1620439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Reutilización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89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53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39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0807197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>
                          <a:effectLst/>
                          <a:latin typeface="+mn-lt"/>
                        </a:rPr>
                        <a:t>Desalinización</a:t>
                      </a:r>
                      <a:endParaRPr lang="es-ES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>
                          <a:effectLst/>
                          <a:latin typeface="+mn-lt"/>
                        </a:rPr>
                        <a:t>2</a:t>
                      </a:r>
                      <a:endParaRPr lang="es-ES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3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</a:rPr>
                        <a:t>6</a:t>
                      </a:r>
                      <a:endParaRPr lang="es-ES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5662608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>
                          <a:effectLst/>
                          <a:latin typeface="+mn-lt"/>
                        </a:rPr>
                        <a:t>Total</a:t>
                      </a:r>
                      <a:endParaRPr lang="es-ES" sz="12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 dirty="0">
                          <a:effectLst/>
                          <a:latin typeface="+mn-lt"/>
                        </a:rPr>
                        <a:t>23.883</a:t>
                      </a:r>
                      <a:endParaRPr lang="es-ES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 dirty="0">
                          <a:effectLst/>
                          <a:latin typeface="+mn-lt"/>
                        </a:rPr>
                        <a:t>5.561</a:t>
                      </a:r>
                      <a:endParaRPr lang="es-ES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ES" sz="1200" b="1" dirty="0">
                          <a:effectLst/>
                          <a:latin typeface="+mn-lt"/>
                        </a:rPr>
                        <a:t>1.038</a:t>
                      </a:r>
                      <a:endParaRPr lang="es-ES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917823251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57B67640-B5FE-DE92-2635-C3900662042F}"/>
              </a:ext>
            </a:extLst>
          </p:cNvPr>
          <p:cNvSpPr txBox="1"/>
          <p:nvPr/>
        </p:nvSpPr>
        <p:spPr>
          <a:xfrm>
            <a:off x="909579" y="3237744"/>
            <a:ext cx="6391275" cy="9233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A destacar: Especialmente numerosos los aprovechamientos de Categoría 1, siendo ~80% de los aprovechamientos, aunque únicamente representan ~2,8% del volumen total de la DHJ. </a:t>
            </a:r>
          </a:p>
        </p:txBody>
      </p:sp>
    </p:spTree>
    <p:extLst>
      <p:ext uri="{BB962C8B-B14F-4D97-AF65-F5344CB8AC3E}">
        <p14:creationId xmlns:p14="http://schemas.microsoft.com/office/powerpoint/2010/main" val="1006013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1D86D-E2AD-C375-A385-7A298FF9E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497DABE2-2A35-BD80-AB18-1E99B5FDD7C5}"/>
              </a:ext>
            </a:extLst>
          </p:cNvPr>
          <p:cNvSpPr txBox="1"/>
          <p:nvPr/>
        </p:nvSpPr>
        <p:spPr>
          <a:xfrm>
            <a:off x="75386" y="894367"/>
            <a:ext cx="8850566" cy="4001095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b="1" dirty="0"/>
              <a:t>Técnicas</a:t>
            </a:r>
            <a:r>
              <a:rPr lang="es-ES" dirty="0"/>
              <a:t>: falta de energía y comunicaciones en tomas dispersas; mantenimiento exigente (calibración, baterías, limpieza), ciberseguridad; riesgo de manipulación/vandalismo y dependencia/obsolescencia tecnológica.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b="1" dirty="0"/>
              <a:t>Económicas</a:t>
            </a:r>
            <a:r>
              <a:rPr lang="es-ES" dirty="0"/>
              <a:t>: coste elevado en lámina libre (adaptaciones previas en captación/canal) y en pozos (adecuaciones para instalación correcta); certificación y mantenimiento especializado; riesgo de abandono en regadíos de baja rentabilidad; acceso desigual a grandes ayudas PERTE digitalización (es limitado para pequeños/medianos).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b="1" dirty="0"/>
              <a:t>Organizativas</a:t>
            </a:r>
            <a:r>
              <a:rPr lang="es-ES" dirty="0"/>
              <a:t> (usuarios y CHJ): exigencia de registro diario (cat. 1–2) difícil de sostener; falta de personal/competencias digitales; carga administrativa adicional; transición entre sistemas (p. ej., </a:t>
            </a:r>
            <a:r>
              <a:rPr lang="es-ES" dirty="0" err="1"/>
              <a:t>WebSAU</a:t>
            </a:r>
            <a:r>
              <a:rPr lang="es-ES" dirty="0"/>
              <a:t> vs nuevos requisitos); capacidad limitada para visitas/precintado; gestión masiva de datos y soporte a usuarios.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b="1" dirty="0"/>
              <a:t>Sociales y seguridad</a:t>
            </a:r>
            <a:r>
              <a:rPr lang="es-ES" dirty="0"/>
              <a:t>: resistencia por burocracia y temor sancionador; necesidad de comunicación proactiva (valor al usuario); riesgo de robos (p. ej., placas solares).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B69212D0-0D6F-1939-FB26-11257089EB5B}"/>
              </a:ext>
            </a:extLst>
          </p:cNvPr>
          <p:cNvCxnSpPr/>
          <p:nvPr/>
        </p:nvCxnSpPr>
        <p:spPr>
          <a:xfrm>
            <a:off x="747423" y="680898"/>
            <a:ext cx="460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9E5ED251-9C25-938C-5619-827375763255}"/>
              </a:ext>
            </a:extLst>
          </p:cNvPr>
          <p:cNvSpPr txBox="1">
            <a:spLocks/>
          </p:cNvSpPr>
          <p:nvPr/>
        </p:nvSpPr>
        <p:spPr bwMode="auto">
          <a:xfrm>
            <a:off x="685451" y="393323"/>
            <a:ext cx="4731943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Dificultades para implantar el control de usos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07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60703" y="1588903"/>
            <a:ext cx="8678581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Alternativas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1836479" y="2012489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04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1560658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146368" y="2100996"/>
            <a:ext cx="6910302" cy="1815882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Apoyo técnico a titulares de pequeños aprovechamientos, vía asociaciones de regadío, diputaciones provinciales y entidades colaboradoras.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Posibles nuevas ayudas específicas a pequeños aprovechamientos (PERTE Digitalización del Agua y fondos autonómicos/locales): instrumentación, servicios de datos, certificación inicial/revisiones.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Autorización de sistemas alternativos (como la medida de la energía consumida) cuando esté justificado (art. 14. Orden TED/1191/2024).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Uso de herramientas de contraste y verificación: teledetección, drones, etc.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24094" y="2618231"/>
            <a:ext cx="1901653" cy="73866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Alternativa 1</a:t>
            </a:r>
            <a:br>
              <a:rPr lang="es-ES" sz="1400" b="1" dirty="0"/>
            </a:br>
            <a:r>
              <a:rPr lang="es-ES" sz="1400" dirty="0"/>
              <a:t>Apoyo técnico y económico adicional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24094" y="1086830"/>
            <a:ext cx="1901653" cy="73866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Alternativa 0</a:t>
            </a:r>
            <a:br>
              <a:rPr lang="es-ES" sz="1400" b="1" dirty="0"/>
            </a:br>
            <a:r>
              <a:rPr lang="es-ES" sz="1400" dirty="0"/>
              <a:t>Instar al cumplimiento marco vigente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2146368" y="4030956"/>
            <a:ext cx="6910302" cy="954107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Mantener ayudas y apoyo técnico Alternativa 1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Proponer al MITERD la modificación de la Orden TED/1191/2024: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400" dirty="0"/>
              <a:t>en 1ª categoría, sustituir registro diario → mensual.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400" dirty="0"/>
              <a:t>Exenciones cuando exista suministro en alta con datos de periodicidad suficiente.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146368" y="804008"/>
            <a:ext cx="6910302" cy="1169551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Instar y ayudar a usuarios del agua al cumplimiento de la Orden TED/1191/202: Inclusión de las nuevas condiciones en resoluciones de otorgamiento de nuevos aprovechamientos de agua; oficios informativos a titulares recordando obligaciones y plazos.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Información técnica actualizada en la web CHJ sobre control de volúmenes.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124094" y="4138055"/>
            <a:ext cx="1901653" cy="73866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Alternativa 2</a:t>
            </a:r>
            <a:br>
              <a:rPr lang="es-ES" sz="1400" b="1" dirty="0"/>
            </a:br>
            <a:r>
              <a:rPr lang="es-ES" sz="1400" dirty="0"/>
              <a:t>Revisión normativa selectiva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055F49CD-DBE9-320A-D07C-950F32829C0D}"/>
              </a:ext>
            </a:extLst>
          </p:cNvPr>
          <p:cNvCxnSpPr/>
          <p:nvPr/>
        </p:nvCxnSpPr>
        <p:spPr>
          <a:xfrm>
            <a:off x="747423" y="680898"/>
            <a:ext cx="1296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ECFE8ACE-4A6C-AF09-B2D6-D456837DE56B}"/>
              </a:ext>
            </a:extLst>
          </p:cNvPr>
          <p:cNvSpPr txBox="1">
            <a:spLocks/>
          </p:cNvSpPr>
          <p:nvPr/>
        </p:nvSpPr>
        <p:spPr bwMode="auto">
          <a:xfrm>
            <a:off x="677084" y="343496"/>
            <a:ext cx="1348663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Alternativas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037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1139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+34963938800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62;p14"/>
          <p:cNvSpPr txBox="1"/>
          <p:nvPr/>
        </p:nvSpPr>
        <p:spPr>
          <a:xfrm>
            <a:off x="5285392" y="1448830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Situación actual</a:t>
            </a:r>
          </a:p>
        </p:txBody>
      </p:sp>
      <p:sp>
        <p:nvSpPr>
          <p:cNvPr id="16" name="Google Shape;64;p14"/>
          <p:cNvSpPr txBox="1"/>
          <p:nvPr/>
        </p:nvSpPr>
        <p:spPr>
          <a:xfrm>
            <a:off x="1013454" y="1208323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01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8" name="Google Shape;67;p14"/>
          <p:cNvSpPr txBox="1"/>
          <p:nvPr/>
        </p:nvSpPr>
        <p:spPr>
          <a:xfrm>
            <a:off x="1049413" y="2526528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03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20" name="Google Shape;70;p14"/>
          <p:cNvSpPr txBox="1"/>
          <p:nvPr/>
        </p:nvSpPr>
        <p:spPr>
          <a:xfrm>
            <a:off x="5285394" y="1157677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02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0" name="Google Shape;62;p14"/>
          <p:cNvSpPr txBox="1"/>
          <p:nvPr/>
        </p:nvSpPr>
        <p:spPr>
          <a:xfrm>
            <a:off x="1013454" y="173497"/>
            <a:ext cx="3961745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sz="2400" b="1" dirty="0">
                <a:ea typeface="Lato Black"/>
                <a:cs typeface="Lato Black"/>
              </a:rPr>
              <a:t>Índice de contenidos</a:t>
            </a:r>
          </a:p>
        </p:txBody>
      </p:sp>
      <p:sp>
        <p:nvSpPr>
          <p:cNvPr id="11" name="Google Shape;62;p14"/>
          <p:cNvSpPr txBox="1"/>
          <p:nvPr/>
        </p:nvSpPr>
        <p:spPr>
          <a:xfrm>
            <a:off x="1013454" y="1448831"/>
            <a:ext cx="3438526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Descripción del problema</a:t>
            </a:r>
          </a:p>
        </p:txBody>
      </p:sp>
      <p:sp>
        <p:nvSpPr>
          <p:cNvPr id="12" name="Google Shape;67;p14"/>
          <p:cNvSpPr txBox="1"/>
          <p:nvPr/>
        </p:nvSpPr>
        <p:spPr>
          <a:xfrm>
            <a:off x="5285394" y="252014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04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4" name="Google Shape;62;p14"/>
          <p:cNvSpPr txBox="1"/>
          <p:nvPr/>
        </p:nvSpPr>
        <p:spPr>
          <a:xfrm>
            <a:off x="5285392" y="2769046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Alternativas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  <p:sp>
        <p:nvSpPr>
          <p:cNvPr id="19" name="Google Shape;62;p14"/>
          <p:cNvSpPr txBox="1"/>
          <p:nvPr/>
        </p:nvSpPr>
        <p:spPr>
          <a:xfrm>
            <a:off x="1037586" y="2920047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Orden TED1191/2024 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948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95557" y="1813305"/>
            <a:ext cx="848677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Descripción del problema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897213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01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812413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47423" y="680898"/>
            <a:ext cx="2556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 Título"/>
          <p:cNvSpPr txBox="1">
            <a:spLocks/>
          </p:cNvSpPr>
          <p:nvPr/>
        </p:nvSpPr>
        <p:spPr bwMode="auto">
          <a:xfrm>
            <a:off x="677084" y="393324"/>
            <a:ext cx="292424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Descripción del problema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A8C4D6E-2947-C520-1477-9BDA22A72C84}"/>
              </a:ext>
            </a:extLst>
          </p:cNvPr>
          <p:cNvSpPr txBox="1"/>
          <p:nvPr/>
        </p:nvSpPr>
        <p:spPr>
          <a:xfrm>
            <a:off x="82193" y="901972"/>
            <a:ext cx="8979613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Necesidad de dar cumplimiento a los requerimientos europeos, que apuntan a necesidad en España de un </a:t>
            </a:r>
            <a:r>
              <a:rPr lang="es-ES" i="1" dirty="0"/>
              <a:t>control más estrecho</a:t>
            </a:r>
            <a:r>
              <a:rPr lang="es-ES" dirty="0"/>
              <a:t>, la </a:t>
            </a:r>
            <a:r>
              <a:rPr lang="es-ES" i="1" dirty="0"/>
              <a:t>extensión de esta medición a todos los usos del agua</a:t>
            </a:r>
            <a:r>
              <a:rPr lang="es-ES" dirty="0"/>
              <a:t>, con el propósito de </a:t>
            </a:r>
            <a:r>
              <a:rPr lang="es-ES" i="1" dirty="0"/>
              <a:t>entender y mejorar la confianza en las estimaciones de extracción/consumo de agua</a:t>
            </a:r>
            <a:r>
              <a:rPr lang="es-ES" dirty="0"/>
              <a:t>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Necesidad de dar cumplimiento a nueva Orden TED/1191/2024: altamente exigente y ambiciosa, que impulsa el autocontrol y la teletransmisión 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Identificación de barreras  en la implantación integral del control de usos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E60937C-86A5-7F07-8E89-9F61F956C424}"/>
              </a:ext>
            </a:extLst>
          </p:cNvPr>
          <p:cNvSpPr txBox="1"/>
          <p:nvPr/>
        </p:nvSpPr>
        <p:spPr>
          <a:xfrm>
            <a:off x="347663" y="4000937"/>
            <a:ext cx="8355040" cy="9233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Control de los usos del agua como Tema Importante del Plan Hidrológico </a:t>
            </a:r>
          </a:p>
          <a:p>
            <a:pPr algn="ctr"/>
            <a:r>
              <a:rPr lang="es-ES" dirty="0"/>
              <a:t>del cuarto ciclo (2028-2033) en la DHJ: </a:t>
            </a:r>
          </a:p>
          <a:p>
            <a:pPr algn="ctr"/>
            <a:r>
              <a:rPr lang="es-ES" dirty="0"/>
              <a:t>orientar el proceso de mejora continua del control de usos y plantear alternativas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Flecha: hacia abajo 2">
            <a:extLst>
              <a:ext uri="{FF2B5EF4-FFF2-40B4-BE49-F238E27FC236}">
                <a16:creationId xmlns:a16="http://schemas.microsoft.com/office/drawing/2014/main" id="{D0F98CC3-4BF4-A5CB-9D91-6E45B4FF2F26}"/>
              </a:ext>
            </a:extLst>
          </p:cNvPr>
          <p:cNvSpPr/>
          <p:nvPr/>
        </p:nvSpPr>
        <p:spPr>
          <a:xfrm>
            <a:off x="3991747" y="3259865"/>
            <a:ext cx="513471" cy="58588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174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B3D1D-B689-8557-063A-913969D09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5D2D5D8-09FE-BBD1-0A98-7E3248019B18}"/>
              </a:ext>
            </a:extLst>
          </p:cNvPr>
          <p:cNvCxnSpPr/>
          <p:nvPr/>
        </p:nvCxnSpPr>
        <p:spPr>
          <a:xfrm>
            <a:off x="747423" y="680898"/>
            <a:ext cx="2556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 Título">
            <a:extLst>
              <a:ext uri="{FF2B5EF4-FFF2-40B4-BE49-F238E27FC236}">
                <a16:creationId xmlns:a16="http://schemas.microsoft.com/office/drawing/2014/main" id="{A0AA0CAB-81FB-E2C5-82A6-60CF60752CB0}"/>
              </a:ext>
            </a:extLst>
          </p:cNvPr>
          <p:cNvSpPr txBox="1">
            <a:spLocks/>
          </p:cNvSpPr>
          <p:nvPr/>
        </p:nvSpPr>
        <p:spPr bwMode="auto">
          <a:xfrm>
            <a:off x="677084" y="393324"/>
            <a:ext cx="292424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Descripción del problema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92A1019-7B8B-85D3-24FB-202CF486D981}"/>
              </a:ext>
            </a:extLst>
          </p:cNvPr>
          <p:cNvSpPr txBox="1"/>
          <p:nvPr/>
        </p:nvSpPr>
        <p:spPr>
          <a:xfrm>
            <a:off x="82194" y="797961"/>
            <a:ext cx="8832124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Definición del control de usos</a:t>
            </a:r>
            <a:r>
              <a:rPr lang="es-ES" dirty="0"/>
              <a:t> (a efectos de esta ficha): </a:t>
            </a:r>
          </a:p>
          <a:p>
            <a:pPr marL="90488">
              <a:spcAft>
                <a:spcPts val="600"/>
              </a:spcAft>
              <a:tabLst>
                <a:tab pos="3406775" algn="l"/>
              </a:tabLst>
            </a:pPr>
            <a:r>
              <a:rPr lang="es-ES" dirty="0"/>
              <a:t>Conjunto de acciones, sistemas y procedimientos (directos e indirectos) destinados a suministrar información sobre la cantidad y el destino del agua utilizada (tanto convencional -superficial y subterránea-, como no convencional -desalinizada y regenerada-).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endParaRPr lang="es-ES" sz="800" dirty="0"/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Objetivos del control de usos</a:t>
            </a:r>
            <a:r>
              <a:rPr lang="es-ES" dirty="0"/>
              <a:t>:</a:t>
            </a:r>
          </a:p>
          <a:p>
            <a:pPr marL="538163" indent="-285750"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Gestión sostenible: </a:t>
            </a:r>
          </a:p>
          <a:p>
            <a:pPr marL="1074738" lvl="1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atender las demandas de forma eficiente; prevenir/corregir  detracciones de agua no sostenibles y evitar detracciones no autorizadas</a:t>
            </a:r>
          </a:p>
          <a:p>
            <a:pPr marL="1074738" lvl="1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Preservar masas de agua y ecosistemas asociados.</a:t>
            </a:r>
          </a:p>
          <a:p>
            <a:pPr marL="538163" indent="-285750"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Mejorar la planificación hidrológica y avanzar en alcanzar los objetivos ambientales:  base sólida para cuantificar demandas y establecer asignaciones, plantear medidas y ajustar el régimen de caudales ecológicos, en contexto de cambio climático.</a:t>
            </a:r>
          </a:p>
        </p:txBody>
      </p:sp>
    </p:spTree>
    <p:extLst>
      <p:ext uri="{BB962C8B-B14F-4D97-AF65-F5344CB8AC3E}">
        <p14:creationId xmlns:p14="http://schemas.microsoft.com/office/powerpoint/2010/main" val="3917935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95557" y="1813305"/>
            <a:ext cx="8739261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Situación actual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897213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02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199392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47423" y="680898"/>
            <a:ext cx="180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670051" y="356643"/>
            <a:ext cx="1700355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Situación actual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2B2B5D0-AD26-ED50-423F-C1B2CAD2DB01}"/>
              </a:ext>
            </a:extLst>
          </p:cNvPr>
          <p:cNvSpPr txBox="1"/>
          <p:nvPr/>
        </p:nvSpPr>
        <p:spPr>
          <a:xfrm>
            <a:off x="119626" y="983720"/>
            <a:ext cx="8939968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Control de usos en España se remonta al S. XX: ROEA y SAIH; obligación de autocontrol de los usuarios del agua desde el año 1999 (Ley Aguas).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3406775" algn="l"/>
              </a:tabLst>
            </a:pPr>
            <a:r>
              <a:rPr lang="es-ES" dirty="0"/>
              <a:t>En DHJ: 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se han impulsado variadas formas de control de usos (indirectos, implantación de canales de comunicación con usuarios y suministradores en alta)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Cobertura global: 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control sistemático de ~60% del volumen de uso (2023/24); se espera mejora a partir de 2024/25 por el impulso reciente del autocontrol tras la nueva Orden. 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Destacan: agraria ~64%, desalación 100%, reutilización 92%, superficial 81%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En últimos años se han frenado excesos del uso del agua gracias al mayor control</a:t>
            </a:r>
          </a:p>
        </p:txBody>
      </p:sp>
    </p:spTree>
    <p:extLst>
      <p:ext uri="{BB962C8B-B14F-4D97-AF65-F5344CB8AC3E}">
        <p14:creationId xmlns:p14="http://schemas.microsoft.com/office/powerpoint/2010/main" val="3273732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DB0EF-BF23-3449-B48C-B481B1C14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C8094D32-CF36-D839-0063-6C50B96CCC0B}"/>
              </a:ext>
            </a:extLst>
          </p:cNvPr>
          <p:cNvCxnSpPr/>
          <p:nvPr/>
        </p:nvCxnSpPr>
        <p:spPr>
          <a:xfrm>
            <a:off x="747423" y="680898"/>
            <a:ext cx="378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8B430621-F673-2B22-1B8C-09FDE697BEE2}"/>
              </a:ext>
            </a:extLst>
          </p:cNvPr>
          <p:cNvSpPr txBox="1">
            <a:spLocks/>
          </p:cNvSpPr>
          <p:nvPr/>
        </p:nvSpPr>
        <p:spPr bwMode="auto">
          <a:xfrm>
            <a:off x="687831" y="335627"/>
            <a:ext cx="3592460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Situación actual. Usos superficiales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DFE76B7-6BE7-90AF-8F37-62C75C2B1605}"/>
              </a:ext>
            </a:extLst>
          </p:cNvPr>
          <p:cNvSpPr txBox="1"/>
          <p:nvPr/>
        </p:nvSpPr>
        <p:spPr>
          <a:xfrm>
            <a:off x="119626" y="957685"/>
            <a:ext cx="6599730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Alta cobertura volumétrica gracias a la red de control de la CHJ (</a:t>
            </a:r>
            <a:r>
              <a:rPr lang="es-ES" dirty="0">
                <a:solidFill>
                  <a:schemeClr val="accent5"/>
                </a:solidFill>
              </a:rPr>
              <a:t>SAIH/ROEA </a:t>
            </a:r>
            <a:r>
              <a:rPr lang="es-ES" dirty="0"/>
              <a:t>en canales principales).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Baja aportación de datos por titulares de aprovechamientos superficiales (pese a la obligación);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Aplicación </a:t>
            </a:r>
            <a:r>
              <a:rPr lang="es-ES" dirty="0" err="1">
                <a:solidFill>
                  <a:schemeClr val="accent5"/>
                </a:solidFill>
              </a:rPr>
              <a:t>WebSAU</a:t>
            </a:r>
            <a:r>
              <a:rPr lang="es-ES" dirty="0"/>
              <a:t> (desde 2016): municipios facilitan información mensual (lecturas/estimaciones) de la captación de agua de los diferentes orígenes; crece la participación, pero sigue limitada.</a:t>
            </a: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B443FE9-04EF-B36E-E028-A58AD0D4BD9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356" y="279950"/>
            <a:ext cx="2196189" cy="226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418FD7F-D4C9-29F1-F478-74C56D2AE90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356" y="2816133"/>
            <a:ext cx="2196507" cy="226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AAFC8B3-8D01-2C34-94F9-D3BFF818ACEB}"/>
              </a:ext>
            </a:extLst>
          </p:cNvPr>
          <p:cNvSpPr txBox="1"/>
          <p:nvPr/>
        </p:nvSpPr>
        <p:spPr>
          <a:xfrm>
            <a:off x="6822780" y="-11972"/>
            <a:ext cx="22015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Aprovechamientos superficiales con sistemas de control</a:t>
            </a:r>
            <a:endParaRPr lang="es-ES" sz="12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42AD52A-B1C1-FF77-8570-060CBC48DBF1}"/>
              </a:ext>
            </a:extLst>
          </p:cNvPr>
          <p:cNvSpPr txBox="1"/>
          <p:nvPr/>
        </p:nvSpPr>
        <p:spPr>
          <a:xfrm>
            <a:off x="6822780" y="2626281"/>
            <a:ext cx="22015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Resto de aprovechamientos</a:t>
            </a:r>
            <a:endParaRPr lang="es-ES" sz="12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D9BE9CA-8B1B-69C4-392C-863D69036C56}"/>
              </a:ext>
            </a:extLst>
          </p:cNvPr>
          <p:cNvSpPr txBox="1"/>
          <p:nvPr/>
        </p:nvSpPr>
        <p:spPr>
          <a:xfrm>
            <a:off x="219570" y="4127571"/>
            <a:ext cx="6391275" cy="6463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A destacar: 3% de captaciones controladas (figura superior) dan información sobre ~80–85% del volumen de demanda superficial. </a:t>
            </a:r>
          </a:p>
        </p:txBody>
      </p:sp>
    </p:spTree>
    <p:extLst>
      <p:ext uri="{BB962C8B-B14F-4D97-AF65-F5344CB8AC3E}">
        <p14:creationId xmlns:p14="http://schemas.microsoft.com/office/powerpoint/2010/main" val="1153967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F1C41-3938-4882-20DC-3FD1CF0EC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75A60882-ACA0-088B-33D7-21C34B3E4241}"/>
              </a:ext>
            </a:extLst>
          </p:cNvPr>
          <p:cNvCxnSpPr/>
          <p:nvPr/>
        </p:nvCxnSpPr>
        <p:spPr>
          <a:xfrm>
            <a:off x="747423" y="680898"/>
            <a:ext cx="378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6231C273-585B-D808-A5E0-A7101A1E5E15}"/>
              </a:ext>
            </a:extLst>
          </p:cNvPr>
          <p:cNvSpPr txBox="1">
            <a:spLocks/>
          </p:cNvSpPr>
          <p:nvPr/>
        </p:nvSpPr>
        <p:spPr bwMode="auto">
          <a:xfrm>
            <a:off x="677836" y="333563"/>
            <a:ext cx="3592460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Situación actual. Usos subterráneos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0B5EBAE-0E4C-0630-85EC-B53CFD578FDD}"/>
              </a:ext>
            </a:extLst>
          </p:cNvPr>
          <p:cNvSpPr txBox="1"/>
          <p:nvPr/>
        </p:nvSpPr>
        <p:spPr>
          <a:xfrm>
            <a:off x="14272" y="784063"/>
            <a:ext cx="6554323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Control histórico: Vinalopó-</a:t>
            </a:r>
            <a:r>
              <a:rPr lang="es-ES" dirty="0" err="1"/>
              <a:t>Alacantí</a:t>
            </a:r>
            <a:r>
              <a:rPr lang="es-ES" dirty="0"/>
              <a:t> y Mancha Oriental.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 </a:t>
            </a:r>
            <a:r>
              <a:rPr lang="es-ES" dirty="0">
                <a:solidFill>
                  <a:schemeClr val="accent5"/>
                </a:solidFill>
              </a:rPr>
              <a:t>Aplicación ABACUS</a:t>
            </a:r>
            <a:r>
              <a:rPr lang="es-ES" dirty="0"/>
              <a:t> (lecturas de contadores): 3.225 captaciones con contador y alguna lectura.</a:t>
            </a:r>
          </a:p>
          <a:p>
            <a:pPr marL="628650" indent="-285750">
              <a:buFont typeface="Symbol" panose="05050102010706020507" pitchFamily="18" charset="2"/>
              <a:buChar char="-"/>
              <a:tabLst>
                <a:tab pos="3406775" algn="l"/>
              </a:tabLst>
            </a:pPr>
            <a:r>
              <a:rPr lang="es-ES" sz="1600" dirty="0"/>
              <a:t>Evolución captaciones con contadores: fuerte incremento en 2021 por automatización (↑ captaciones con lectura y ↑ ↑ registros) → impulso decidido de la CHJ en el seguimiento y control.</a:t>
            </a:r>
          </a:p>
          <a:p>
            <a:pPr marL="628650" indent="-285750">
              <a:spcAft>
                <a:spcPts val="600"/>
              </a:spcAft>
              <a:buFont typeface="Symbol" panose="05050102010706020507" pitchFamily="18" charset="2"/>
              <a:buChar char="-"/>
              <a:tabLst>
                <a:tab pos="3406775" algn="l"/>
              </a:tabLst>
            </a:pPr>
            <a:r>
              <a:rPr lang="es-ES" sz="1600" dirty="0"/>
              <a:t>Extensión territorial: además de Vinalopó/Mancha Oriental, destacan masas como Plana de Castellón, Terciarios Chiva-Montserrat, Plana de València Norte, Llíria-Casinos y Requena-Utiel.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dirty="0"/>
              <a:t>Adicionalmente a ABACUS:</a:t>
            </a:r>
          </a:p>
          <a:p>
            <a:pPr marL="538163" lvl="1" indent="-204788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600" dirty="0"/>
              <a:t> </a:t>
            </a:r>
            <a:r>
              <a:rPr lang="es-ES" sz="1600" dirty="0" err="1">
                <a:solidFill>
                  <a:schemeClr val="accent5"/>
                </a:solidFill>
              </a:rPr>
              <a:t>WebSAU</a:t>
            </a:r>
            <a:r>
              <a:rPr lang="es-ES" sz="1600" dirty="0"/>
              <a:t>: información municipal</a:t>
            </a:r>
          </a:p>
          <a:p>
            <a:pPr marL="538163" lvl="1" indent="-204788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600" dirty="0"/>
              <a:t> </a:t>
            </a:r>
            <a:r>
              <a:rPr lang="es-ES" sz="1600" dirty="0">
                <a:solidFill>
                  <a:schemeClr val="accent5"/>
                </a:solidFill>
              </a:rPr>
              <a:t>Teledetección</a:t>
            </a:r>
            <a:r>
              <a:rPr lang="es-ES" sz="1600" dirty="0"/>
              <a:t> Mancha Oriental, uso agrario: </a:t>
            </a:r>
            <a:r>
              <a:rPr lang="es-ES" sz="1600" dirty="0" err="1"/>
              <a:t>superf</a:t>
            </a:r>
            <a:r>
              <a:rPr lang="es-ES" sz="1600" dirty="0"/>
              <a:t>. regada y cultivo → estimación de extracciones (reparto teórico según derechos).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A627FA6-3E79-31A3-2C63-8B1103B5E0F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36" y="358252"/>
            <a:ext cx="1444604" cy="149164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BE1563F-BFE2-7CB8-3BFE-0F6351ABBA25}"/>
              </a:ext>
            </a:extLst>
          </p:cNvPr>
          <p:cNvSpPr txBox="1"/>
          <p:nvPr/>
        </p:nvSpPr>
        <p:spPr>
          <a:xfrm>
            <a:off x="6433087" y="322827"/>
            <a:ext cx="6635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2006</a:t>
            </a:r>
            <a:endParaRPr lang="es-ES" sz="1200" dirty="0"/>
          </a:p>
        </p:txBody>
      </p:sp>
      <p:sp>
        <p:nvSpPr>
          <p:cNvPr id="10" name="Flecha: curvada hacia abajo 9">
            <a:extLst>
              <a:ext uri="{FF2B5EF4-FFF2-40B4-BE49-F238E27FC236}">
                <a16:creationId xmlns:a16="http://schemas.microsoft.com/office/drawing/2014/main" id="{470751F3-88D6-6BB3-3648-1CB3D3C12AA4}"/>
              </a:ext>
            </a:extLst>
          </p:cNvPr>
          <p:cNvSpPr/>
          <p:nvPr/>
        </p:nvSpPr>
        <p:spPr>
          <a:xfrm rot="2663647">
            <a:off x="7891495" y="697225"/>
            <a:ext cx="879465" cy="427491"/>
          </a:xfrm>
          <a:prstGeom prst="curvedDownArrow">
            <a:avLst>
              <a:gd name="adj1" fmla="val 25000"/>
              <a:gd name="adj2" fmla="val 52336"/>
              <a:gd name="adj3" fmla="val 2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CA63CE8-463B-123A-ECA0-B39E84070E3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592" y="2831448"/>
            <a:ext cx="1444416" cy="1491647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8D2C204D-27DC-58E1-639B-014643E7BA4C}"/>
              </a:ext>
            </a:extLst>
          </p:cNvPr>
          <p:cNvSpPr/>
          <p:nvPr/>
        </p:nvSpPr>
        <p:spPr>
          <a:xfrm>
            <a:off x="7923577" y="1647588"/>
            <a:ext cx="343250" cy="338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06EFD3C-82D4-3D13-4725-B886665E83E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1" t="2483"/>
          <a:stretch>
            <a:fillRect/>
          </a:stretch>
        </p:blipFill>
        <p:spPr>
          <a:xfrm>
            <a:off x="7820377" y="1366544"/>
            <a:ext cx="1280160" cy="139461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87C08D9-9B17-0DBA-6A4B-344A0DBCB707}"/>
              </a:ext>
            </a:extLst>
          </p:cNvPr>
          <p:cNvSpPr txBox="1"/>
          <p:nvPr/>
        </p:nvSpPr>
        <p:spPr>
          <a:xfrm>
            <a:off x="6822780" y="-11972"/>
            <a:ext cx="22015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Captaciones con contador volumétrico y lectura</a:t>
            </a:r>
            <a:endParaRPr lang="es-ES" sz="1200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9C8807F7-9565-F731-8853-1C0C01ABC8D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008" y="3807027"/>
            <a:ext cx="1251782" cy="1292713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F998E27F-1E3A-4155-FB59-8742B8AA533E}"/>
              </a:ext>
            </a:extLst>
          </p:cNvPr>
          <p:cNvSpPr txBox="1"/>
          <p:nvPr/>
        </p:nvSpPr>
        <p:spPr>
          <a:xfrm>
            <a:off x="7813134" y="3030766"/>
            <a:ext cx="13575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Aprovechamientos con sistemas de control</a:t>
            </a:r>
            <a:endParaRPr lang="es-ES" sz="12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9E67A60-B38D-D9F7-E84A-2881BDD67CF6}"/>
              </a:ext>
            </a:extLst>
          </p:cNvPr>
          <p:cNvSpPr txBox="1"/>
          <p:nvPr/>
        </p:nvSpPr>
        <p:spPr>
          <a:xfrm>
            <a:off x="7781295" y="1297263"/>
            <a:ext cx="5360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2025</a:t>
            </a:r>
            <a:endParaRPr lang="es-ES" sz="1200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D9C7334-FF05-A1D4-76B6-1E4474774C40}"/>
              </a:ext>
            </a:extLst>
          </p:cNvPr>
          <p:cNvSpPr txBox="1"/>
          <p:nvPr/>
        </p:nvSpPr>
        <p:spPr>
          <a:xfrm>
            <a:off x="6691793" y="4692893"/>
            <a:ext cx="13575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Resto aprovechamientos</a:t>
            </a:r>
            <a:endParaRPr lang="es-ES" sz="1200" dirty="0"/>
          </a:p>
        </p:txBody>
      </p:sp>
      <p:sp>
        <p:nvSpPr>
          <p:cNvPr id="22" name="Flecha: doblada hacia arriba 21">
            <a:extLst>
              <a:ext uri="{FF2B5EF4-FFF2-40B4-BE49-F238E27FC236}">
                <a16:creationId xmlns:a16="http://schemas.microsoft.com/office/drawing/2014/main" id="{0B7AE233-9203-A4F0-21CE-596B5C9C2FFE}"/>
              </a:ext>
            </a:extLst>
          </p:cNvPr>
          <p:cNvSpPr/>
          <p:nvPr/>
        </p:nvSpPr>
        <p:spPr>
          <a:xfrm rot="10800000">
            <a:off x="7370558" y="4522413"/>
            <a:ext cx="567272" cy="229514"/>
          </a:xfrm>
          <a:prstGeom prst="bentUpArrow">
            <a:avLst>
              <a:gd name="adj1" fmla="val 9677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lecha: doblada hacia arriba 22">
            <a:extLst>
              <a:ext uri="{FF2B5EF4-FFF2-40B4-BE49-F238E27FC236}">
                <a16:creationId xmlns:a16="http://schemas.microsoft.com/office/drawing/2014/main" id="{E3C6D3CE-2332-10EB-10A7-D635687AEF68}"/>
              </a:ext>
            </a:extLst>
          </p:cNvPr>
          <p:cNvSpPr/>
          <p:nvPr/>
        </p:nvSpPr>
        <p:spPr>
          <a:xfrm>
            <a:off x="7780961" y="3629436"/>
            <a:ext cx="628482" cy="147711"/>
          </a:xfrm>
          <a:prstGeom prst="bent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F2B6290-8516-FEE3-9A7F-25DAB853DD94}"/>
              </a:ext>
            </a:extLst>
          </p:cNvPr>
          <p:cNvSpPr txBox="1"/>
          <p:nvPr/>
        </p:nvSpPr>
        <p:spPr>
          <a:xfrm>
            <a:off x="189025" y="4389975"/>
            <a:ext cx="6391275" cy="6463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Gran atomización: numerosas captaciones controladas, pero tan solo el ~30–35% del volumen de demanda subterránea</a:t>
            </a:r>
          </a:p>
        </p:txBody>
      </p:sp>
    </p:spTree>
    <p:extLst>
      <p:ext uri="{BB962C8B-B14F-4D97-AF65-F5344CB8AC3E}">
        <p14:creationId xmlns:p14="http://schemas.microsoft.com/office/powerpoint/2010/main" val="3625584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DC0EE4B3-C5B6-4F32-8787-CAA21B64215C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a59c1f3-7cfe-4866-877d-3ef18be60a0b"/>
    <ds:schemaRef ds:uri="http://purl.org/dc/elements/1.1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10123</TotalTime>
  <Words>1672</Words>
  <Application>Microsoft Office PowerPoint</Application>
  <PresentationFormat>Presentación en pantalla (16:9)</PresentationFormat>
  <Paragraphs>205</Paragraphs>
  <Slides>18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6" baseType="lpstr">
      <vt:lpstr>Calibri</vt:lpstr>
      <vt:lpstr>Arial</vt:lpstr>
      <vt:lpstr>Symbol</vt:lpstr>
      <vt:lpstr>Lato</vt:lpstr>
      <vt:lpstr>Lato Black</vt:lpstr>
      <vt:lpstr>Calibri Light</vt:lpstr>
      <vt:lpstr>Wingdings</vt:lpstr>
      <vt:lpstr>Tema de Office</vt:lpstr>
      <vt:lpstr>ESQUEMA DE TEMAS IMPORTANTES DEL PHJ 2028-2033  FICHA 10. CONTROL DE LOS USOS DEL AGUA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Mondéjar Martín, Nieves</cp:lastModifiedBy>
  <cp:revision>767</cp:revision>
  <cp:lastPrinted>2025-05-06T09:14:02Z</cp:lastPrinted>
  <dcterms:modified xsi:type="dcterms:W3CDTF">2026-03-23T07:45:15Z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