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5" r:id="rId5"/>
  </p:sldMasterIdLst>
  <p:notesMasterIdLst>
    <p:notesMasterId r:id="rId25"/>
  </p:notesMasterIdLst>
  <p:sldIdLst>
    <p:sldId id="468" r:id="rId6"/>
    <p:sldId id="459" r:id="rId7"/>
    <p:sldId id="460" r:id="rId8"/>
    <p:sldId id="424" r:id="rId9"/>
    <p:sldId id="500" r:id="rId10"/>
    <p:sldId id="502" r:id="rId11"/>
    <p:sldId id="486" r:id="rId12"/>
    <p:sldId id="501" r:id="rId13"/>
    <p:sldId id="503" r:id="rId14"/>
    <p:sldId id="466" r:id="rId15"/>
    <p:sldId id="475" r:id="rId16"/>
    <p:sldId id="499" r:id="rId17"/>
    <p:sldId id="487" r:id="rId18"/>
    <p:sldId id="497" r:id="rId19"/>
    <p:sldId id="498" r:id="rId20"/>
    <p:sldId id="462" r:id="rId21"/>
    <p:sldId id="426" r:id="rId22"/>
    <p:sldId id="504" r:id="rId23"/>
    <p:sldId id="321" r:id="rId24"/>
  </p:sldIdLst>
  <p:sldSz cx="9144000" cy="5143500" type="screen16x9"/>
  <p:notesSz cx="6797675" cy="9926638"/>
  <p:embeddedFontLst>
    <p:embeddedFont>
      <p:font typeface="Lato" panose="020F0502020204030203" pitchFamily="34" charset="0"/>
      <p:regular r:id="rId26"/>
      <p:bold r:id="rId27"/>
      <p:italic r:id="rId28"/>
      <p:boldItalic r:id="rId29"/>
    </p:embeddedFont>
    <p:embeddedFont>
      <p:font typeface="Lato Black" panose="020F0A02020204030203" pitchFamily="34" charset="0"/>
      <p:bold r:id="rId30"/>
      <p:boldItalic r:id="rId31"/>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ménez Argudo, Sara María" initials="JASM" lastIdx="0" clrIdx="0">
    <p:extLst>
      <p:ext uri="{19B8F6BF-5375-455C-9EA6-DF929625EA0E}">
        <p15:presenceInfo xmlns:p15="http://schemas.microsoft.com/office/powerpoint/2012/main" userId="S-1-5-21-2022465157-789675194-1130643225-132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99"/>
    <a:srgbClr val="9966FF"/>
    <a:srgbClr val="66FF33"/>
    <a:srgbClr val="5B9BD5"/>
    <a:srgbClr val="4BB3FD"/>
    <a:srgbClr val="FF3399"/>
    <a:srgbClr val="FF8F8F"/>
    <a:srgbClr val="586F9E"/>
    <a:srgbClr val="4B5E85"/>
    <a:srgbClr val="5C74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212C01-C674-4CEA-9EDA-87EAF6A7053B}">
  <a:tblStyle styleId="{0E212C01-C674-4CEA-9EDA-87EAF6A7053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87" autoAdjust="0"/>
    <p:restoredTop sz="96395" autoAdjust="0"/>
  </p:normalViewPr>
  <p:slideViewPr>
    <p:cSldViewPr snapToGrid="0">
      <p:cViewPr varScale="1">
        <p:scale>
          <a:sx n="110" d="100"/>
          <a:sy n="110" d="100"/>
        </p:scale>
        <p:origin x="303" y="45"/>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theme" Target="theme/theme1.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772"/>
            <a:ext cx="6858000" cy="1790700"/>
          </a:xfrm>
        </p:spPr>
        <p:txBody>
          <a:bodyPr anchor="b"/>
          <a:lstStyle>
            <a:lvl1pPr algn="ctr">
              <a:defRPr sz="4500"/>
            </a:lvl1pPr>
          </a:lstStyle>
          <a:p>
            <a:r>
              <a:rPr lang="es-ES"/>
              <a:t>Haga clic para modificar el estilo de título del patrón</a:t>
            </a:r>
          </a:p>
        </p:txBody>
      </p:sp>
      <p:sp>
        <p:nvSpPr>
          <p:cNvPr id="3" name="Subtítulo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editar el estilo de subtítulo del patrón</a:t>
            </a:r>
          </a:p>
        </p:txBody>
      </p:sp>
      <p:sp>
        <p:nvSpPr>
          <p:cNvPr id="4" name="Marcador de fecha 3"/>
          <p:cNvSpPr>
            <a:spLocks noGrp="1"/>
          </p:cNvSpPr>
          <p:nvPr>
            <p:ph type="dt" sz="half" idx="10"/>
          </p:nvPr>
        </p:nvSpPr>
        <p:spPr/>
        <p:txBody>
          <a:bodyPr/>
          <a:lstStyle/>
          <a:p>
            <a:fld id="{07CD23D8-8017-42AC-9E72-8CF9D9B99E0C}" type="datetimeFigureOut">
              <a:rPr lang="es-ES" smtClean="0"/>
              <a:t>22/03/2026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ES" smtClean="0"/>
              <a:t>‹Nº›</a:t>
            </a:fld>
            <a:endParaRPr lang="es-ES"/>
          </a:p>
        </p:txBody>
      </p:sp>
    </p:spTree>
    <p:extLst>
      <p:ext uri="{BB962C8B-B14F-4D97-AF65-F5344CB8AC3E}">
        <p14:creationId xmlns:p14="http://schemas.microsoft.com/office/powerpoint/2010/main" val="7875559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07CD23D8-8017-42AC-9E72-8CF9D9B99E0C}" type="datetimeFigureOut">
              <a:rPr lang="es-ES" smtClean="0"/>
              <a:t>22/03/2026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ES" smtClean="0"/>
              <a:t>‹Nº›</a:t>
            </a:fld>
            <a:endParaRPr lang="es-ES"/>
          </a:p>
        </p:txBody>
      </p:sp>
    </p:spTree>
    <p:extLst>
      <p:ext uri="{BB962C8B-B14F-4D97-AF65-F5344CB8AC3E}">
        <p14:creationId xmlns:p14="http://schemas.microsoft.com/office/powerpoint/2010/main" val="159787182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3844"/>
            <a:ext cx="1971675" cy="4358879"/>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628650" y="273844"/>
            <a:ext cx="5800725" cy="4358879"/>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07CD23D8-8017-42AC-9E72-8CF9D9B99E0C}" type="datetimeFigureOut">
              <a:rPr lang="es-ES" smtClean="0"/>
              <a:t>22/03/2026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ES" smtClean="0"/>
              <a:t>‹Nº›</a:t>
            </a:fld>
            <a:endParaRPr lang="es-ES"/>
          </a:p>
        </p:txBody>
      </p:sp>
    </p:spTree>
    <p:extLst>
      <p:ext uri="{BB962C8B-B14F-4D97-AF65-F5344CB8AC3E}">
        <p14:creationId xmlns:p14="http://schemas.microsoft.com/office/powerpoint/2010/main" val="275812129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iseño personalizado">
    <p:spTree>
      <p:nvGrpSpPr>
        <p:cNvPr id="1" name=""/>
        <p:cNvGrpSpPr/>
        <p:nvPr/>
      </p:nvGrpSpPr>
      <p:grpSpPr>
        <a:xfrm>
          <a:off x="0" y="0"/>
          <a:ext cx="0" cy="0"/>
          <a:chOff x="0" y="0"/>
          <a:chExt cx="0" cy="0"/>
        </a:xfrm>
      </p:grpSpPr>
      <p:sp>
        <p:nvSpPr>
          <p:cNvPr id="39" name="Marcador de texto 38"/>
          <p:cNvSpPr>
            <a:spLocks noGrp="1"/>
          </p:cNvSpPr>
          <p:nvPr>
            <p:ph type="body" sz="quarter" idx="10" hasCustomPrompt="1"/>
          </p:nvPr>
        </p:nvSpPr>
        <p:spPr>
          <a:xfrm>
            <a:off x="914400" y="1715431"/>
            <a:ext cx="2436731" cy="396875"/>
          </a:xfrm>
        </p:spPr>
        <p:txBody>
          <a:bodyPr>
            <a:noAutofit/>
          </a:bodyPr>
          <a:lstStyle>
            <a:lvl1pPr marL="114300" indent="0">
              <a:buFontTx/>
              <a:buNone/>
              <a:defRPr sz="1600" baseline="0">
                <a:solidFill>
                  <a:schemeClr val="tx1"/>
                </a:solidFill>
                <a:latin typeface="Lato Black" panose="020F0A02020204030203" pitchFamily="34" charset="0"/>
              </a:defRPr>
            </a:lvl1pPr>
          </a:lstStyle>
          <a:p>
            <a:pPr lvl="0"/>
            <a:r>
              <a:rPr lang="es-ES" dirty="0"/>
              <a:t>Título</a:t>
            </a:r>
          </a:p>
        </p:txBody>
      </p:sp>
      <p:sp>
        <p:nvSpPr>
          <p:cNvPr id="40" name="Marcador de texto 38"/>
          <p:cNvSpPr>
            <a:spLocks noGrp="1"/>
          </p:cNvSpPr>
          <p:nvPr>
            <p:ph type="body" sz="quarter" idx="11" hasCustomPrompt="1"/>
          </p:nvPr>
        </p:nvSpPr>
        <p:spPr>
          <a:xfrm>
            <a:off x="914399" y="2202826"/>
            <a:ext cx="2897747" cy="654988"/>
          </a:xfrm>
        </p:spPr>
        <p:txBody>
          <a:bodyPr>
            <a:noAutofit/>
          </a:bodyPr>
          <a:lstStyle>
            <a:lvl1pPr marL="114300" indent="0">
              <a:buFontTx/>
              <a:buNone/>
              <a:defRPr sz="1500">
                <a:solidFill>
                  <a:schemeClr val="tx1"/>
                </a:solidFill>
                <a:latin typeface="Lato" panose="020F0502020204030203" pitchFamily="34" charset="0"/>
              </a:defRPr>
            </a:lvl1pPr>
          </a:lstStyle>
          <a:p>
            <a:pPr lvl="0"/>
            <a:r>
              <a:rPr lang="es-ES" sz="1500" dirty="0" err="1">
                <a:solidFill>
                  <a:srgbClr val="FFFFFF"/>
                </a:solidFill>
                <a:latin typeface="Lato"/>
                <a:ea typeface="Lato"/>
                <a:cs typeface="Lato"/>
                <a:sym typeface="Lato"/>
              </a:rPr>
              <a:t>Lorem</a:t>
            </a:r>
            <a:r>
              <a:rPr lang="es-ES" sz="1500" dirty="0">
                <a:solidFill>
                  <a:srgbClr val="FFFFFF"/>
                </a:solidFill>
                <a:latin typeface="Lato"/>
                <a:ea typeface="Lato"/>
                <a:cs typeface="Lato"/>
                <a:sym typeface="Lato"/>
              </a:rPr>
              <a:t> </a:t>
            </a:r>
            <a:r>
              <a:rPr lang="es-ES" sz="1500" dirty="0" err="1">
                <a:solidFill>
                  <a:srgbClr val="FFFFFF"/>
                </a:solidFill>
                <a:latin typeface="Lato"/>
                <a:ea typeface="Lato"/>
                <a:cs typeface="Lato"/>
                <a:sym typeface="Lato"/>
              </a:rPr>
              <a:t>ipsum</a:t>
            </a:r>
            <a:r>
              <a:rPr lang="es-ES" sz="1500" dirty="0">
                <a:solidFill>
                  <a:srgbClr val="FFFFFF"/>
                </a:solidFill>
                <a:latin typeface="Lato"/>
                <a:ea typeface="Lato"/>
                <a:cs typeface="Lato"/>
                <a:sym typeface="Lato"/>
              </a:rPr>
              <a:t> dolor </a:t>
            </a:r>
            <a:r>
              <a:rPr lang="es-ES" sz="1500" dirty="0" err="1">
                <a:solidFill>
                  <a:srgbClr val="FFFFFF"/>
                </a:solidFill>
                <a:latin typeface="Lato"/>
                <a:ea typeface="Lato"/>
                <a:cs typeface="Lato"/>
                <a:sym typeface="Lato"/>
              </a:rPr>
              <a:t>sit</a:t>
            </a:r>
            <a:r>
              <a:rPr lang="es-ES" sz="1500" dirty="0">
                <a:solidFill>
                  <a:srgbClr val="FFFFFF"/>
                </a:solidFill>
                <a:latin typeface="Lato"/>
                <a:ea typeface="Lato"/>
                <a:cs typeface="Lato"/>
                <a:sym typeface="Lato"/>
              </a:rPr>
              <a:t> </a:t>
            </a:r>
            <a:r>
              <a:rPr lang="es-ES" sz="1500" dirty="0" err="1">
                <a:solidFill>
                  <a:srgbClr val="FFFFFF"/>
                </a:solidFill>
                <a:latin typeface="Lato"/>
                <a:ea typeface="Lato"/>
                <a:cs typeface="Lato"/>
                <a:sym typeface="Lato"/>
              </a:rPr>
              <a:t>amet</a:t>
            </a:r>
            <a:r>
              <a:rPr lang="es-ES" sz="1500" dirty="0">
                <a:solidFill>
                  <a:srgbClr val="FFFFFF"/>
                </a:solidFill>
                <a:latin typeface="Lato"/>
                <a:ea typeface="Lato"/>
                <a:cs typeface="Lato"/>
                <a:sym typeface="Lato"/>
              </a:rPr>
              <a:t>, </a:t>
            </a:r>
            <a:r>
              <a:rPr lang="es-ES" sz="1500" dirty="0" err="1">
                <a:solidFill>
                  <a:srgbClr val="FFFFFF"/>
                </a:solidFill>
                <a:latin typeface="Lato"/>
                <a:ea typeface="Lato"/>
                <a:cs typeface="Lato"/>
                <a:sym typeface="Lato"/>
              </a:rPr>
              <a:t>consectetur</a:t>
            </a:r>
            <a:endParaRPr lang="es-ES" dirty="0"/>
          </a:p>
        </p:txBody>
      </p:sp>
      <p:sp>
        <p:nvSpPr>
          <p:cNvPr id="46" name="Marcador de texto 38"/>
          <p:cNvSpPr>
            <a:spLocks noGrp="1"/>
          </p:cNvSpPr>
          <p:nvPr>
            <p:ph type="body" sz="quarter" idx="14" hasCustomPrompt="1"/>
          </p:nvPr>
        </p:nvSpPr>
        <p:spPr>
          <a:xfrm>
            <a:off x="4525056" y="1159034"/>
            <a:ext cx="720000" cy="465877"/>
          </a:xfrm>
        </p:spPr>
        <p:txBody>
          <a:bodyPr>
            <a:noAutofit/>
          </a:bodyPr>
          <a:lstStyle>
            <a:lvl1pPr marL="114300" indent="0">
              <a:buFontTx/>
              <a:buNone/>
              <a:defRPr lang="es-ES" sz="2500" b="0" i="0" u="none" strike="noStrike" cap="none" dirty="0">
                <a:solidFill>
                  <a:srgbClr val="4BB3FD"/>
                </a:solidFill>
                <a:latin typeface="Lato Black"/>
                <a:ea typeface="Lato Black"/>
                <a:cs typeface="Lato Black"/>
                <a:sym typeface="Arial"/>
              </a:defRPr>
            </a:lvl1pPr>
          </a:lstStyle>
          <a:p>
            <a:pPr marL="0" marR="0" lvl="0" indent="0" algn="l" rtl="0">
              <a:lnSpc>
                <a:spcPct val="100000"/>
              </a:lnSpc>
              <a:spcBef>
                <a:spcPts val="0"/>
              </a:spcBef>
              <a:spcAft>
                <a:spcPts val="0"/>
              </a:spcAft>
              <a:buClr>
                <a:srgbClr val="000000"/>
              </a:buClr>
              <a:buSzPts val="3600"/>
              <a:buFont typeface="Arial"/>
              <a:buNone/>
            </a:pPr>
            <a:r>
              <a:rPr lang="es-ES" dirty="0"/>
              <a:t>02</a:t>
            </a:r>
          </a:p>
        </p:txBody>
      </p:sp>
      <p:sp>
        <p:nvSpPr>
          <p:cNvPr id="47" name="Marcador de texto 38"/>
          <p:cNvSpPr>
            <a:spLocks noGrp="1"/>
          </p:cNvSpPr>
          <p:nvPr>
            <p:ph type="body" sz="quarter" idx="15" hasCustomPrompt="1"/>
          </p:nvPr>
        </p:nvSpPr>
        <p:spPr>
          <a:xfrm>
            <a:off x="1062926" y="1159033"/>
            <a:ext cx="720000" cy="465877"/>
          </a:xfrm>
        </p:spPr>
        <p:txBody>
          <a:bodyPr>
            <a:noAutofit/>
          </a:bodyPr>
          <a:lstStyle>
            <a:lvl1pPr marL="114300" indent="0">
              <a:buFontTx/>
              <a:buNone/>
              <a:defRPr lang="es-ES" sz="2500" b="0" i="0" u="none" strike="noStrike" cap="none" dirty="0">
                <a:solidFill>
                  <a:srgbClr val="4BB3FD"/>
                </a:solidFill>
                <a:latin typeface="Lato Black"/>
                <a:ea typeface="Lato Black"/>
                <a:cs typeface="Lato Black"/>
                <a:sym typeface="Arial"/>
              </a:defRPr>
            </a:lvl1pPr>
          </a:lstStyle>
          <a:p>
            <a:pPr marL="0" marR="0" lvl="0" indent="0" algn="l" rtl="0">
              <a:lnSpc>
                <a:spcPct val="100000"/>
              </a:lnSpc>
              <a:spcBef>
                <a:spcPts val="0"/>
              </a:spcBef>
              <a:spcAft>
                <a:spcPts val="0"/>
              </a:spcAft>
              <a:buClr>
                <a:srgbClr val="000000"/>
              </a:buClr>
              <a:buSzPts val="3600"/>
              <a:buFont typeface="Arial"/>
              <a:buNone/>
            </a:pPr>
            <a:r>
              <a:rPr lang="es-ES" dirty="0"/>
              <a:t>01</a:t>
            </a:r>
          </a:p>
        </p:txBody>
      </p:sp>
      <p:sp>
        <p:nvSpPr>
          <p:cNvPr id="58" name="Marcador de texto 38"/>
          <p:cNvSpPr>
            <a:spLocks noGrp="1"/>
          </p:cNvSpPr>
          <p:nvPr>
            <p:ph type="body" sz="quarter" idx="20" hasCustomPrompt="1"/>
          </p:nvPr>
        </p:nvSpPr>
        <p:spPr>
          <a:xfrm>
            <a:off x="4525056" y="3030414"/>
            <a:ext cx="720000" cy="465877"/>
          </a:xfrm>
        </p:spPr>
        <p:txBody>
          <a:bodyPr>
            <a:noAutofit/>
          </a:bodyPr>
          <a:lstStyle>
            <a:lvl1pPr marL="114300" indent="0">
              <a:buFontTx/>
              <a:buNone/>
              <a:defRPr lang="es-ES" sz="2500" b="0" i="0" u="none" strike="noStrike" cap="none" dirty="0">
                <a:solidFill>
                  <a:srgbClr val="4BB3FD"/>
                </a:solidFill>
                <a:latin typeface="Lato Black"/>
                <a:ea typeface="Lato Black"/>
                <a:cs typeface="Lato Black"/>
                <a:sym typeface="Arial"/>
              </a:defRPr>
            </a:lvl1pPr>
          </a:lstStyle>
          <a:p>
            <a:pPr marL="0" marR="0" lvl="0" indent="0" algn="l" rtl="0">
              <a:lnSpc>
                <a:spcPct val="100000"/>
              </a:lnSpc>
              <a:spcBef>
                <a:spcPts val="0"/>
              </a:spcBef>
              <a:spcAft>
                <a:spcPts val="0"/>
              </a:spcAft>
              <a:buClr>
                <a:srgbClr val="000000"/>
              </a:buClr>
              <a:buSzPts val="3600"/>
              <a:buFont typeface="Arial"/>
              <a:buNone/>
            </a:pPr>
            <a:r>
              <a:rPr lang="es-ES" dirty="0"/>
              <a:t>04</a:t>
            </a:r>
          </a:p>
        </p:txBody>
      </p:sp>
      <p:sp>
        <p:nvSpPr>
          <p:cNvPr id="59" name="Marcador de texto 38"/>
          <p:cNvSpPr>
            <a:spLocks noGrp="1"/>
          </p:cNvSpPr>
          <p:nvPr>
            <p:ph type="body" sz="quarter" idx="21" hasCustomPrompt="1"/>
          </p:nvPr>
        </p:nvSpPr>
        <p:spPr>
          <a:xfrm>
            <a:off x="1062925" y="3030413"/>
            <a:ext cx="720000" cy="465877"/>
          </a:xfrm>
        </p:spPr>
        <p:txBody>
          <a:bodyPr>
            <a:noAutofit/>
          </a:bodyPr>
          <a:lstStyle>
            <a:lvl1pPr marL="114300" indent="0">
              <a:buFontTx/>
              <a:buNone/>
              <a:defRPr lang="es-ES" sz="2500" b="0" i="0" u="none" strike="noStrike" cap="none" dirty="0">
                <a:solidFill>
                  <a:srgbClr val="4BB3FD"/>
                </a:solidFill>
                <a:latin typeface="Lato Black"/>
                <a:ea typeface="Lato Black"/>
                <a:cs typeface="Lato Black"/>
                <a:sym typeface="Arial"/>
              </a:defRPr>
            </a:lvl1pPr>
          </a:lstStyle>
          <a:p>
            <a:pPr marL="0" marR="0" lvl="0" indent="0" algn="l" rtl="0">
              <a:lnSpc>
                <a:spcPct val="100000"/>
              </a:lnSpc>
              <a:spcBef>
                <a:spcPts val="0"/>
              </a:spcBef>
              <a:spcAft>
                <a:spcPts val="0"/>
              </a:spcAft>
              <a:buClr>
                <a:srgbClr val="000000"/>
              </a:buClr>
              <a:buSzPts val="3600"/>
              <a:buFont typeface="Arial"/>
              <a:buNone/>
            </a:pPr>
            <a:r>
              <a:rPr lang="es-ES" dirty="0"/>
              <a:t>03</a:t>
            </a:r>
          </a:p>
        </p:txBody>
      </p:sp>
      <p:sp>
        <p:nvSpPr>
          <p:cNvPr id="16" name="Marcador de texto 38"/>
          <p:cNvSpPr>
            <a:spLocks noGrp="1"/>
          </p:cNvSpPr>
          <p:nvPr>
            <p:ph type="body" sz="quarter" idx="22" hasCustomPrompt="1"/>
          </p:nvPr>
        </p:nvSpPr>
        <p:spPr>
          <a:xfrm>
            <a:off x="914400" y="3782075"/>
            <a:ext cx="2436731" cy="396875"/>
          </a:xfrm>
        </p:spPr>
        <p:txBody>
          <a:bodyPr>
            <a:noAutofit/>
          </a:bodyPr>
          <a:lstStyle>
            <a:lvl1pPr marL="114300" indent="0">
              <a:buFontTx/>
              <a:buNone/>
              <a:defRPr sz="1600" baseline="0">
                <a:solidFill>
                  <a:schemeClr val="tx1"/>
                </a:solidFill>
                <a:latin typeface="Lato Black" panose="020F0A02020204030203" pitchFamily="34" charset="0"/>
              </a:defRPr>
            </a:lvl1pPr>
          </a:lstStyle>
          <a:p>
            <a:pPr lvl="0"/>
            <a:r>
              <a:rPr lang="es-ES" dirty="0"/>
              <a:t>Título</a:t>
            </a:r>
          </a:p>
        </p:txBody>
      </p:sp>
      <p:sp>
        <p:nvSpPr>
          <p:cNvPr id="18" name="Marcador de texto 38"/>
          <p:cNvSpPr>
            <a:spLocks noGrp="1"/>
          </p:cNvSpPr>
          <p:nvPr>
            <p:ph type="body" sz="quarter" idx="23" hasCustomPrompt="1"/>
          </p:nvPr>
        </p:nvSpPr>
        <p:spPr>
          <a:xfrm>
            <a:off x="914399" y="4269470"/>
            <a:ext cx="2897747" cy="654988"/>
          </a:xfrm>
        </p:spPr>
        <p:txBody>
          <a:bodyPr>
            <a:noAutofit/>
          </a:bodyPr>
          <a:lstStyle>
            <a:lvl1pPr marL="114300" indent="0">
              <a:buFontTx/>
              <a:buNone/>
              <a:defRPr sz="1500">
                <a:solidFill>
                  <a:schemeClr val="tx1"/>
                </a:solidFill>
                <a:latin typeface="Lato" panose="020F0502020204030203" pitchFamily="34" charset="0"/>
              </a:defRPr>
            </a:lvl1pPr>
          </a:lstStyle>
          <a:p>
            <a:pPr lvl="0"/>
            <a:r>
              <a:rPr lang="es-ES" sz="1500" dirty="0" err="1">
                <a:solidFill>
                  <a:srgbClr val="FFFFFF"/>
                </a:solidFill>
                <a:latin typeface="Lato"/>
                <a:ea typeface="Lato"/>
                <a:cs typeface="Lato"/>
                <a:sym typeface="Lato"/>
              </a:rPr>
              <a:t>Lorem</a:t>
            </a:r>
            <a:r>
              <a:rPr lang="es-ES" sz="1500" dirty="0">
                <a:solidFill>
                  <a:srgbClr val="FFFFFF"/>
                </a:solidFill>
                <a:latin typeface="Lato"/>
                <a:ea typeface="Lato"/>
                <a:cs typeface="Lato"/>
                <a:sym typeface="Lato"/>
              </a:rPr>
              <a:t> </a:t>
            </a:r>
            <a:r>
              <a:rPr lang="es-ES" sz="1500" dirty="0" err="1">
                <a:solidFill>
                  <a:srgbClr val="FFFFFF"/>
                </a:solidFill>
                <a:latin typeface="Lato"/>
                <a:ea typeface="Lato"/>
                <a:cs typeface="Lato"/>
                <a:sym typeface="Lato"/>
              </a:rPr>
              <a:t>ipsum</a:t>
            </a:r>
            <a:r>
              <a:rPr lang="es-ES" sz="1500" dirty="0">
                <a:solidFill>
                  <a:srgbClr val="FFFFFF"/>
                </a:solidFill>
                <a:latin typeface="Lato"/>
                <a:ea typeface="Lato"/>
                <a:cs typeface="Lato"/>
                <a:sym typeface="Lato"/>
              </a:rPr>
              <a:t> dolor </a:t>
            </a:r>
            <a:r>
              <a:rPr lang="es-ES" sz="1500" dirty="0" err="1">
                <a:solidFill>
                  <a:srgbClr val="FFFFFF"/>
                </a:solidFill>
                <a:latin typeface="Lato"/>
                <a:ea typeface="Lato"/>
                <a:cs typeface="Lato"/>
                <a:sym typeface="Lato"/>
              </a:rPr>
              <a:t>sit</a:t>
            </a:r>
            <a:r>
              <a:rPr lang="es-ES" sz="1500" dirty="0">
                <a:solidFill>
                  <a:srgbClr val="FFFFFF"/>
                </a:solidFill>
                <a:latin typeface="Lato"/>
                <a:ea typeface="Lato"/>
                <a:cs typeface="Lato"/>
                <a:sym typeface="Lato"/>
              </a:rPr>
              <a:t> </a:t>
            </a:r>
            <a:r>
              <a:rPr lang="es-ES" sz="1500" dirty="0" err="1">
                <a:solidFill>
                  <a:srgbClr val="FFFFFF"/>
                </a:solidFill>
                <a:latin typeface="Lato"/>
                <a:ea typeface="Lato"/>
                <a:cs typeface="Lato"/>
                <a:sym typeface="Lato"/>
              </a:rPr>
              <a:t>amet</a:t>
            </a:r>
            <a:r>
              <a:rPr lang="es-ES" sz="1500" dirty="0">
                <a:solidFill>
                  <a:srgbClr val="FFFFFF"/>
                </a:solidFill>
                <a:latin typeface="Lato"/>
                <a:ea typeface="Lato"/>
                <a:cs typeface="Lato"/>
                <a:sym typeface="Lato"/>
              </a:rPr>
              <a:t>, </a:t>
            </a:r>
            <a:r>
              <a:rPr lang="es-ES" sz="1500" dirty="0" err="1">
                <a:solidFill>
                  <a:srgbClr val="FFFFFF"/>
                </a:solidFill>
                <a:latin typeface="Lato"/>
                <a:ea typeface="Lato"/>
                <a:cs typeface="Lato"/>
                <a:sym typeface="Lato"/>
              </a:rPr>
              <a:t>consectetur</a:t>
            </a:r>
            <a:endParaRPr lang="es-ES" dirty="0"/>
          </a:p>
        </p:txBody>
      </p:sp>
      <p:sp>
        <p:nvSpPr>
          <p:cNvPr id="19" name="Marcador de texto 38"/>
          <p:cNvSpPr>
            <a:spLocks noGrp="1"/>
          </p:cNvSpPr>
          <p:nvPr>
            <p:ph type="body" sz="quarter" idx="24" hasCustomPrompt="1"/>
          </p:nvPr>
        </p:nvSpPr>
        <p:spPr>
          <a:xfrm>
            <a:off x="4418376" y="1715431"/>
            <a:ext cx="2436731" cy="396875"/>
          </a:xfrm>
        </p:spPr>
        <p:txBody>
          <a:bodyPr>
            <a:noAutofit/>
          </a:bodyPr>
          <a:lstStyle>
            <a:lvl1pPr marL="114300" indent="0">
              <a:buFontTx/>
              <a:buNone/>
              <a:defRPr sz="1600" baseline="0">
                <a:solidFill>
                  <a:schemeClr val="tx1"/>
                </a:solidFill>
                <a:latin typeface="Lato Black" panose="020F0A02020204030203" pitchFamily="34" charset="0"/>
              </a:defRPr>
            </a:lvl1pPr>
          </a:lstStyle>
          <a:p>
            <a:pPr lvl="0"/>
            <a:r>
              <a:rPr lang="es-ES" dirty="0"/>
              <a:t>Título</a:t>
            </a:r>
          </a:p>
        </p:txBody>
      </p:sp>
      <p:sp>
        <p:nvSpPr>
          <p:cNvPr id="20" name="Marcador de texto 38"/>
          <p:cNvSpPr>
            <a:spLocks noGrp="1"/>
          </p:cNvSpPr>
          <p:nvPr>
            <p:ph type="body" sz="quarter" idx="25" hasCustomPrompt="1"/>
          </p:nvPr>
        </p:nvSpPr>
        <p:spPr>
          <a:xfrm>
            <a:off x="4418375" y="2202826"/>
            <a:ext cx="2897747" cy="654988"/>
          </a:xfrm>
        </p:spPr>
        <p:txBody>
          <a:bodyPr>
            <a:noAutofit/>
          </a:bodyPr>
          <a:lstStyle>
            <a:lvl1pPr marL="114300" indent="0">
              <a:buFontTx/>
              <a:buNone/>
              <a:defRPr sz="1500">
                <a:solidFill>
                  <a:schemeClr val="tx1"/>
                </a:solidFill>
                <a:latin typeface="Lato" panose="020F0502020204030203" pitchFamily="34" charset="0"/>
              </a:defRPr>
            </a:lvl1pPr>
          </a:lstStyle>
          <a:p>
            <a:pPr lvl="0"/>
            <a:r>
              <a:rPr lang="es-ES" sz="1500" dirty="0" err="1">
                <a:solidFill>
                  <a:srgbClr val="FFFFFF"/>
                </a:solidFill>
                <a:latin typeface="Lato"/>
                <a:ea typeface="Lato"/>
                <a:cs typeface="Lato"/>
                <a:sym typeface="Lato"/>
              </a:rPr>
              <a:t>Lorem</a:t>
            </a:r>
            <a:r>
              <a:rPr lang="es-ES" sz="1500" dirty="0">
                <a:solidFill>
                  <a:srgbClr val="FFFFFF"/>
                </a:solidFill>
                <a:latin typeface="Lato"/>
                <a:ea typeface="Lato"/>
                <a:cs typeface="Lato"/>
                <a:sym typeface="Lato"/>
              </a:rPr>
              <a:t> </a:t>
            </a:r>
            <a:r>
              <a:rPr lang="es-ES" sz="1500" dirty="0" err="1">
                <a:solidFill>
                  <a:srgbClr val="FFFFFF"/>
                </a:solidFill>
                <a:latin typeface="Lato"/>
                <a:ea typeface="Lato"/>
                <a:cs typeface="Lato"/>
                <a:sym typeface="Lato"/>
              </a:rPr>
              <a:t>ipsum</a:t>
            </a:r>
            <a:r>
              <a:rPr lang="es-ES" sz="1500" dirty="0">
                <a:solidFill>
                  <a:srgbClr val="FFFFFF"/>
                </a:solidFill>
                <a:latin typeface="Lato"/>
                <a:ea typeface="Lato"/>
                <a:cs typeface="Lato"/>
                <a:sym typeface="Lato"/>
              </a:rPr>
              <a:t> dolor </a:t>
            </a:r>
            <a:r>
              <a:rPr lang="es-ES" sz="1500" dirty="0" err="1">
                <a:solidFill>
                  <a:srgbClr val="FFFFFF"/>
                </a:solidFill>
                <a:latin typeface="Lato"/>
                <a:ea typeface="Lato"/>
                <a:cs typeface="Lato"/>
                <a:sym typeface="Lato"/>
              </a:rPr>
              <a:t>sit</a:t>
            </a:r>
            <a:r>
              <a:rPr lang="es-ES" sz="1500" dirty="0">
                <a:solidFill>
                  <a:srgbClr val="FFFFFF"/>
                </a:solidFill>
                <a:latin typeface="Lato"/>
                <a:ea typeface="Lato"/>
                <a:cs typeface="Lato"/>
                <a:sym typeface="Lato"/>
              </a:rPr>
              <a:t> </a:t>
            </a:r>
            <a:r>
              <a:rPr lang="es-ES" sz="1500" dirty="0" err="1">
                <a:solidFill>
                  <a:srgbClr val="FFFFFF"/>
                </a:solidFill>
                <a:latin typeface="Lato"/>
                <a:ea typeface="Lato"/>
                <a:cs typeface="Lato"/>
                <a:sym typeface="Lato"/>
              </a:rPr>
              <a:t>amet</a:t>
            </a:r>
            <a:r>
              <a:rPr lang="es-ES" sz="1500" dirty="0">
                <a:solidFill>
                  <a:srgbClr val="FFFFFF"/>
                </a:solidFill>
                <a:latin typeface="Lato"/>
                <a:ea typeface="Lato"/>
                <a:cs typeface="Lato"/>
                <a:sym typeface="Lato"/>
              </a:rPr>
              <a:t>, </a:t>
            </a:r>
            <a:r>
              <a:rPr lang="es-ES" sz="1500" dirty="0" err="1">
                <a:solidFill>
                  <a:srgbClr val="FFFFFF"/>
                </a:solidFill>
                <a:latin typeface="Lato"/>
                <a:ea typeface="Lato"/>
                <a:cs typeface="Lato"/>
                <a:sym typeface="Lato"/>
              </a:rPr>
              <a:t>consectetur</a:t>
            </a:r>
            <a:endParaRPr lang="es-ES" dirty="0"/>
          </a:p>
        </p:txBody>
      </p:sp>
      <p:sp>
        <p:nvSpPr>
          <p:cNvPr id="21" name="Marcador de texto 38"/>
          <p:cNvSpPr>
            <a:spLocks noGrp="1"/>
          </p:cNvSpPr>
          <p:nvPr>
            <p:ph type="body" sz="quarter" idx="26" hasCustomPrompt="1"/>
          </p:nvPr>
        </p:nvSpPr>
        <p:spPr>
          <a:xfrm>
            <a:off x="4418376" y="3782075"/>
            <a:ext cx="2436731" cy="396875"/>
          </a:xfrm>
        </p:spPr>
        <p:txBody>
          <a:bodyPr>
            <a:noAutofit/>
          </a:bodyPr>
          <a:lstStyle>
            <a:lvl1pPr marL="114300" indent="0">
              <a:buFontTx/>
              <a:buNone/>
              <a:defRPr sz="1600" baseline="0">
                <a:solidFill>
                  <a:schemeClr val="tx1"/>
                </a:solidFill>
                <a:latin typeface="Lato Black" panose="020F0A02020204030203" pitchFamily="34" charset="0"/>
              </a:defRPr>
            </a:lvl1pPr>
          </a:lstStyle>
          <a:p>
            <a:pPr lvl="0"/>
            <a:r>
              <a:rPr lang="es-ES" dirty="0"/>
              <a:t>Título</a:t>
            </a:r>
          </a:p>
        </p:txBody>
      </p:sp>
      <p:sp>
        <p:nvSpPr>
          <p:cNvPr id="22" name="Marcador de texto 38"/>
          <p:cNvSpPr>
            <a:spLocks noGrp="1"/>
          </p:cNvSpPr>
          <p:nvPr>
            <p:ph type="body" sz="quarter" idx="27" hasCustomPrompt="1"/>
          </p:nvPr>
        </p:nvSpPr>
        <p:spPr>
          <a:xfrm>
            <a:off x="4418375" y="4269470"/>
            <a:ext cx="2897747" cy="654988"/>
          </a:xfrm>
        </p:spPr>
        <p:txBody>
          <a:bodyPr>
            <a:noAutofit/>
          </a:bodyPr>
          <a:lstStyle>
            <a:lvl1pPr marL="114300" indent="0">
              <a:buFontTx/>
              <a:buNone/>
              <a:defRPr sz="1500">
                <a:solidFill>
                  <a:schemeClr val="tx1"/>
                </a:solidFill>
                <a:latin typeface="Lato" panose="020F0502020204030203" pitchFamily="34" charset="0"/>
              </a:defRPr>
            </a:lvl1pPr>
          </a:lstStyle>
          <a:p>
            <a:pPr lvl="0"/>
            <a:r>
              <a:rPr lang="es-ES" sz="1500" dirty="0" err="1">
                <a:solidFill>
                  <a:srgbClr val="FFFFFF"/>
                </a:solidFill>
                <a:latin typeface="Lato"/>
                <a:ea typeface="Lato"/>
                <a:cs typeface="Lato"/>
                <a:sym typeface="Lato"/>
              </a:rPr>
              <a:t>Lorem</a:t>
            </a:r>
            <a:r>
              <a:rPr lang="es-ES" sz="1500" dirty="0">
                <a:solidFill>
                  <a:srgbClr val="FFFFFF"/>
                </a:solidFill>
                <a:latin typeface="Lato"/>
                <a:ea typeface="Lato"/>
                <a:cs typeface="Lato"/>
                <a:sym typeface="Lato"/>
              </a:rPr>
              <a:t> </a:t>
            </a:r>
            <a:r>
              <a:rPr lang="es-ES" sz="1500" dirty="0" err="1">
                <a:solidFill>
                  <a:srgbClr val="FFFFFF"/>
                </a:solidFill>
                <a:latin typeface="Lato"/>
                <a:ea typeface="Lato"/>
                <a:cs typeface="Lato"/>
                <a:sym typeface="Lato"/>
              </a:rPr>
              <a:t>ipsum</a:t>
            </a:r>
            <a:r>
              <a:rPr lang="es-ES" sz="1500" dirty="0">
                <a:solidFill>
                  <a:srgbClr val="FFFFFF"/>
                </a:solidFill>
                <a:latin typeface="Lato"/>
                <a:ea typeface="Lato"/>
                <a:cs typeface="Lato"/>
                <a:sym typeface="Lato"/>
              </a:rPr>
              <a:t> dolor </a:t>
            </a:r>
            <a:r>
              <a:rPr lang="es-ES" sz="1500" dirty="0" err="1">
                <a:solidFill>
                  <a:srgbClr val="FFFFFF"/>
                </a:solidFill>
                <a:latin typeface="Lato"/>
                <a:ea typeface="Lato"/>
                <a:cs typeface="Lato"/>
                <a:sym typeface="Lato"/>
              </a:rPr>
              <a:t>sit</a:t>
            </a:r>
            <a:r>
              <a:rPr lang="es-ES" sz="1500" dirty="0">
                <a:solidFill>
                  <a:srgbClr val="FFFFFF"/>
                </a:solidFill>
                <a:latin typeface="Lato"/>
                <a:ea typeface="Lato"/>
                <a:cs typeface="Lato"/>
                <a:sym typeface="Lato"/>
              </a:rPr>
              <a:t> </a:t>
            </a:r>
            <a:r>
              <a:rPr lang="es-ES" sz="1500" dirty="0" err="1">
                <a:solidFill>
                  <a:srgbClr val="FFFFFF"/>
                </a:solidFill>
                <a:latin typeface="Lato"/>
                <a:ea typeface="Lato"/>
                <a:cs typeface="Lato"/>
                <a:sym typeface="Lato"/>
              </a:rPr>
              <a:t>amet</a:t>
            </a:r>
            <a:r>
              <a:rPr lang="es-ES" sz="1500" dirty="0">
                <a:solidFill>
                  <a:srgbClr val="FFFFFF"/>
                </a:solidFill>
                <a:latin typeface="Lato"/>
                <a:ea typeface="Lato"/>
                <a:cs typeface="Lato"/>
                <a:sym typeface="Lato"/>
              </a:rPr>
              <a:t>, </a:t>
            </a:r>
            <a:r>
              <a:rPr lang="es-ES" sz="1500" dirty="0" err="1">
                <a:solidFill>
                  <a:srgbClr val="FFFFFF"/>
                </a:solidFill>
                <a:latin typeface="Lato"/>
                <a:ea typeface="Lato"/>
                <a:cs typeface="Lato"/>
                <a:sym typeface="Lato"/>
              </a:rPr>
              <a:t>consectetur</a:t>
            </a:r>
            <a:endParaRPr lang="es-ES" dirty="0"/>
          </a:p>
        </p:txBody>
      </p:sp>
    </p:spTree>
    <p:extLst>
      <p:ext uri="{BB962C8B-B14F-4D97-AF65-F5344CB8AC3E}">
        <p14:creationId xmlns:p14="http://schemas.microsoft.com/office/powerpoint/2010/main" val="19504552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9"/>
        <p:cNvGrpSpPr/>
        <p:nvPr/>
      </p:nvGrpSpPr>
      <p:grpSpPr>
        <a:xfrm>
          <a:off x="0" y="0"/>
          <a:ext cx="0" cy="0"/>
          <a:chOff x="0" y="0"/>
          <a:chExt cx="0" cy="0"/>
        </a:xfrm>
      </p:grpSpPr>
      <p:sp>
        <p:nvSpPr>
          <p:cNvPr id="22" name="Google Shape;14;p3"/>
          <p:cNvSpPr txBox="1">
            <a:spLocks noGrp="1"/>
          </p:cNvSpPr>
          <p:nvPr>
            <p:ph type="title"/>
          </p:nvPr>
        </p:nvSpPr>
        <p:spPr>
          <a:xfrm>
            <a:off x="411120" y="868104"/>
            <a:ext cx="8321760" cy="442536"/>
          </a:xfrm>
          <a:prstGeom prst="rect">
            <a:avLst/>
          </a:prstGeom>
        </p:spPr>
        <p:txBody>
          <a:bodyPr spcFirstLastPara="1" wrap="square" lIns="91425" tIns="91425" rIns="91425" bIns="91425" anchor="ctr" anchorCtr="0">
            <a:noAutofit/>
          </a:bodyPr>
          <a:lstStyle>
            <a:lvl1pPr lvl="0" algn="r">
              <a:spcBef>
                <a:spcPts val="0"/>
              </a:spcBef>
              <a:spcAft>
                <a:spcPts val="0"/>
              </a:spcAft>
              <a:buSzPts val="3600"/>
              <a:buNone/>
              <a:defRPr sz="2500" b="0" i="0" baseline="0">
                <a:solidFill>
                  <a:schemeClr val="tx1"/>
                </a:solidFill>
                <a:latin typeface="Lato Black" panose="020F0A02020204030203"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4" name="Imagen 3"/>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36095" y="225929"/>
            <a:ext cx="468000" cy="468672"/>
          </a:xfrm>
          <a:prstGeom prst="rect">
            <a:avLst/>
          </a:prstGeom>
        </p:spPr>
      </p:pic>
    </p:spTree>
    <p:extLst>
      <p:ext uri="{BB962C8B-B14F-4D97-AF65-F5344CB8AC3E}">
        <p14:creationId xmlns:p14="http://schemas.microsoft.com/office/powerpoint/2010/main" val="13757571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aseline="0">
                <a:solidFill>
                  <a:schemeClr val="tx1"/>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ES" smtClean="0"/>
              <a:pPr/>
              <a:t>‹Nº›</a:t>
            </a:fld>
            <a:endParaRPr lang="es-ES" dirty="0"/>
          </a:p>
        </p:txBody>
      </p:sp>
      <p:sp>
        <p:nvSpPr>
          <p:cNvPr id="7"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Clr>
                <a:schemeClr val="bg1"/>
              </a:buClr>
              <a:buSzPts val="1800"/>
              <a:buChar char="●"/>
              <a:defRPr baseline="0">
                <a:solidFill>
                  <a:schemeClr val="tx1"/>
                </a:solidFill>
                <a:latin typeface="Lato" panose="020F0502020204030203"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9" name="Título 1"/>
          <p:cNvSpPr>
            <a:spLocks noGrp="1"/>
          </p:cNvSpPr>
          <p:nvPr>
            <p:ph type="title"/>
          </p:nvPr>
        </p:nvSpPr>
        <p:spPr>
          <a:xfrm>
            <a:off x="769620" y="408251"/>
            <a:ext cx="7702838" cy="572700"/>
          </a:xfrm>
        </p:spPr>
        <p:txBody>
          <a:bodyPr>
            <a:normAutofit/>
          </a:bodyPr>
          <a:lstStyle>
            <a:lvl1pPr algn="ctr">
              <a:defRPr sz="2500" b="1" i="0" baseline="0">
                <a:solidFill>
                  <a:schemeClr val="tx1"/>
                </a:solidFill>
                <a:latin typeface="Lato Black" panose="020F0A02020204030203" pitchFamily="34" charset="0"/>
              </a:defRPr>
            </a:lvl1pPr>
          </a:lstStyle>
          <a:p>
            <a:r>
              <a:rPr lang="es-ES" dirty="0"/>
              <a:t>Haga clic para modificar el estilo de título del patrón</a:t>
            </a:r>
          </a:p>
        </p:txBody>
      </p:sp>
      <p:pic>
        <p:nvPicPr>
          <p:cNvPr id="8" name="Imagen 7"/>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36095" y="225929"/>
            <a:ext cx="468000" cy="468672"/>
          </a:xfrm>
          <a:prstGeom prst="rect">
            <a:avLst/>
          </a:prstGeom>
        </p:spPr>
      </p:pic>
    </p:spTree>
    <p:extLst>
      <p:ext uri="{BB962C8B-B14F-4D97-AF65-F5344CB8AC3E}">
        <p14:creationId xmlns:p14="http://schemas.microsoft.com/office/powerpoint/2010/main" val="3466725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ortada presentación">
    <p:spTree>
      <p:nvGrpSpPr>
        <p:cNvPr id="1" name=""/>
        <p:cNvGrpSpPr/>
        <p:nvPr/>
      </p:nvGrpSpPr>
      <p:grpSpPr>
        <a:xfrm>
          <a:off x="0" y="0"/>
          <a:ext cx="0" cy="0"/>
          <a:chOff x="0" y="0"/>
          <a:chExt cx="0" cy="0"/>
        </a:xfrm>
      </p:grpSpPr>
      <p:sp>
        <p:nvSpPr>
          <p:cNvPr id="5" name="Google Shape;14;p3"/>
          <p:cNvSpPr txBox="1">
            <a:spLocks noGrp="1"/>
          </p:cNvSpPr>
          <p:nvPr>
            <p:ph type="title"/>
          </p:nvPr>
        </p:nvSpPr>
        <p:spPr>
          <a:xfrm>
            <a:off x="311700" y="1137809"/>
            <a:ext cx="3785616" cy="841800"/>
          </a:xfrm>
          <a:prstGeom prst="rect">
            <a:avLst/>
          </a:prstGeom>
        </p:spPr>
        <p:txBody>
          <a:bodyPr spcFirstLastPara="1" wrap="square" lIns="91425" tIns="91425" rIns="91425" bIns="91425" anchor="ctr" anchorCtr="0">
            <a:normAutofit/>
          </a:bodyPr>
          <a:lstStyle>
            <a:lvl1pPr lvl="0" algn="l">
              <a:spcBef>
                <a:spcPts val="0"/>
              </a:spcBef>
              <a:spcAft>
                <a:spcPts val="0"/>
              </a:spcAft>
              <a:buSzPts val="3600"/>
              <a:buNone/>
              <a:defRPr sz="3000" b="1" i="0" baseline="0">
                <a:solidFill>
                  <a:schemeClr val="tx1"/>
                </a:solidFill>
                <a:latin typeface="Lato Black" panose="020F0A02020204030203"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1700" y="4152881"/>
            <a:ext cx="3785616" cy="707136"/>
          </a:xfrm>
          <a:prstGeom prst="rect">
            <a:avLst/>
          </a:prstGeom>
        </p:spPr>
      </p:pic>
      <p:pic>
        <p:nvPicPr>
          <p:cNvPr id="8" name="Imagen 7"/>
          <p:cNvPicPr>
            <a:picLocks noChangeAspect="1"/>
          </p:cNvPicPr>
          <p:nvPr userDrawn="1"/>
        </p:nvPicPr>
        <p:blipFill>
          <a:blip r:embed="rId3"/>
          <a:stretch>
            <a:fillRect/>
          </a:stretch>
        </p:blipFill>
        <p:spPr>
          <a:xfrm>
            <a:off x="5661770" y="4152881"/>
            <a:ext cx="2581164" cy="707136"/>
          </a:xfrm>
          <a:prstGeom prst="rect">
            <a:avLst/>
          </a:prstGeom>
        </p:spPr>
      </p:pic>
      <p:pic>
        <p:nvPicPr>
          <p:cNvPr id="7" name="Picture 2" descr="https://intranet.chj.es/SecretariaGeneral/RRHH/Pblica/Imagen%2090%20aniversario/LOGO%2090%20Aniversario.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534422" y="4152881"/>
            <a:ext cx="720246" cy="720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78410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1137809"/>
            <a:ext cx="3785616" cy="841800"/>
          </a:xfrm>
          <a:prstGeom prst="rect">
            <a:avLst/>
          </a:prstGeom>
        </p:spPr>
        <p:txBody>
          <a:bodyPr spcFirstLastPara="1" wrap="square" lIns="91425" tIns="91425" rIns="91425" bIns="91425" anchor="ctr" anchorCtr="0">
            <a:normAutofit/>
          </a:bodyPr>
          <a:lstStyle>
            <a:lvl1pPr lvl="0" algn="l">
              <a:spcBef>
                <a:spcPts val="0"/>
              </a:spcBef>
              <a:spcAft>
                <a:spcPts val="0"/>
              </a:spcAft>
              <a:buSzPts val="3600"/>
              <a:buNone/>
              <a:defRPr sz="3000" b="1" i="0" baseline="0">
                <a:solidFill>
                  <a:schemeClr val="tx1"/>
                </a:solidFill>
                <a:latin typeface="Lato Black" panose="020F0A02020204030203"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1700" y="4152881"/>
            <a:ext cx="3785616" cy="707136"/>
          </a:xfrm>
          <a:prstGeom prst="rect">
            <a:avLst/>
          </a:prstGeom>
        </p:spPr>
      </p:pic>
      <p:pic>
        <p:nvPicPr>
          <p:cNvPr id="5" name="Imagen 4"/>
          <p:cNvPicPr>
            <a:picLocks noChangeAspect="1"/>
          </p:cNvPicPr>
          <p:nvPr userDrawn="1"/>
        </p:nvPicPr>
        <p:blipFill>
          <a:blip r:embed="rId3"/>
          <a:stretch>
            <a:fillRect/>
          </a:stretch>
        </p:blipFill>
        <p:spPr>
          <a:xfrm>
            <a:off x="5667377" y="4152881"/>
            <a:ext cx="2575557" cy="705600"/>
          </a:xfrm>
          <a:prstGeom prst="rect">
            <a:avLst/>
          </a:prstGeom>
        </p:spPr>
      </p:pic>
    </p:spTree>
    <p:extLst>
      <p:ext uri="{BB962C8B-B14F-4D97-AF65-F5344CB8AC3E}">
        <p14:creationId xmlns:p14="http://schemas.microsoft.com/office/powerpoint/2010/main" val="21201490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07CD23D8-8017-42AC-9E72-8CF9D9B99E0C}" type="datetimeFigureOut">
              <a:rPr lang="es-ES" smtClean="0"/>
              <a:t>22/03/2026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ES" smtClean="0"/>
              <a:t>‹Nº›</a:t>
            </a:fld>
            <a:endParaRPr lang="es-ES"/>
          </a:p>
        </p:txBody>
      </p:sp>
    </p:spTree>
    <p:extLst>
      <p:ext uri="{BB962C8B-B14F-4D97-AF65-F5344CB8AC3E}">
        <p14:creationId xmlns:p14="http://schemas.microsoft.com/office/powerpoint/2010/main" val="172918744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304"/>
            <a:ext cx="7886700" cy="2139553"/>
          </a:xfrm>
        </p:spPr>
        <p:txBody>
          <a:bodyPr anchor="b"/>
          <a:lstStyle>
            <a:lvl1pPr>
              <a:defRPr sz="4500"/>
            </a:lvl1pPr>
          </a:lstStyle>
          <a:p>
            <a:r>
              <a:rPr lang="es-ES"/>
              <a:t>Haga clic para modificar el estilo de título del patrón</a:t>
            </a:r>
          </a:p>
        </p:txBody>
      </p:sp>
      <p:sp>
        <p:nvSpPr>
          <p:cNvPr id="3" name="Marcador de texto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07CD23D8-8017-42AC-9E72-8CF9D9B99E0C}" type="datetimeFigureOut">
              <a:rPr lang="es-ES" smtClean="0"/>
              <a:t>22/03/2026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ES" smtClean="0"/>
              <a:t>‹Nº›</a:t>
            </a:fld>
            <a:endParaRPr lang="es-ES"/>
          </a:p>
        </p:txBody>
      </p:sp>
    </p:spTree>
    <p:extLst>
      <p:ext uri="{BB962C8B-B14F-4D97-AF65-F5344CB8AC3E}">
        <p14:creationId xmlns:p14="http://schemas.microsoft.com/office/powerpoint/2010/main" val="3039180821"/>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628650" y="1369219"/>
            <a:ext cx="3886200" cy="3263504"/>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4629150" y="1369219"/>
            <a:ext cx="3886200" cy="3263504"/>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p:cNvSpPr>
            <a:spLocks noGrp="1"/>
          </p:cNvSpPr>
          <p:nvPr>
            <p:ph type="dt" sz="half" idx="10"/>
          </p:nvPr>
        </p:nvSpPr>
        <p:spPr/>
        <p:txBody>
          <a:bodyPr/>
          <a:lstStyle/>
          <a:p>
            <a:fld id="{07CD23D8-8017-42AC-9E72-8CF9D9B99E0C}" type="datetimeFigureOut">
              <a:rPr lang="es-ES" smtClean="0"/>
              <a:t>22/03/2026</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ES" smtClean="0"/>
              <a:t>‹Nº›</a:t>
            </a:fld>
            <a:endParaRPr lang="es-ES"/>
          </a:p>
        </p:txBody>
      </p:sp>
    </p:spTree>
    <p:extLst>
      <p:ext uri="{BB962C8B-B14F-4D97-AF65-F5344CB8AC3E}">
        <p14:creationId xmlns:p14="http://schemas.microsoft.com/office/powerpoint/2010/main" val="335035889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29841" y="273844"/>
            <a:ext cx="7886700" cy="994172"/>
          </a:xfrm>
        </p:spPr>
        <p:txBody>
          <a:bodyPr/>
          <a:lstStyle/>
          <a:p>
            <a:r>
              <a:rPr lang="es-ES"/>
              <a:t>Haga clic para modificar el estilo de título del patrón</a:t>
            </a:r>
          </a:p>
        </p:txBody>
      </p:sp>
      <p:sp>
        <p:nvSpPr>
          <p:cNvPr id="3" name="Marcador de texto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el estilo de texto del patrón</a:t>
            </a:r>
          </a:p>
        </p:txBody>
      </p:sp>
      <p:sp>
        <p:nvSpPr>
          <p:cNvPr id="4" name="Marcador de contenido 3"/>
          <p:cNvSpPr>
            <a:spLocks noGrp="1"/>
          </p:cNvSpPr>
          <p:nvPr>
            <p:ph sz="half" idx="2"/>
          </p:nvPr>
        </p:nvSpPr>
        <p:spPr>
          <a:xfrm>
            <a:off x="629842" y="1878806"/>
            <a:ext cx="3868340" cy="2763441"/>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el estilo de texto del patrón</a:t>
            </a:r>
          </a:p>
        </p:txBody>
      </p:sp>
      <p:sp>
        <p:nvSpPr>
          <p:cNvPr id="6" name="Marcador de contenido 5"/>
          <p:cNvSpPr>
            <a:spLocks noGrp="1"/>
          </p:cNvSpPr>
          <p:nvPr>
            <p:ph sz="quarter" idx="4"/>
          </p:nvPr>
        </p:nvSpPr>
        <p:spPr>
          <a:xfrm>
            <a:off x="4629150" y="1878806"/>
            <a:ext cx="3887391" cy="2763441"/>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p:cNvSpPr>
            <a:spLocks noGrp="1"/>
          </p:cNvSpPr>
          <p:nvPr>
            <p:ph type="dt" sz="half" idx="10"/>
          </p:nvPr>
        </p:nvSpPr>
        <p:spPr/>
        <p:txBody>
          <a:bodyPr/>
          <a:lstStyle/>
          <a:p>
            <a:fld id="{07CD23D8-8017-42AC-9E72-8CF9D9B99E0C}" type="datetimeFigureOut">
              <a:rPr lang="es-ES" smtClean="0"/>
              <a:t>22/03/2026</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ES" smtClean="0"/>
              <a:t>‹Nº›</a:t>
            </a:fld>
            <a:endParaRPr lang="es-ES"/>
          </a:p>
        </p:txBody>
      </p:sp>
    </p:spTree>
    <p:extLst>
      <p:ext uri="{BB962C8B-B14F-4D97-AF65-F5344CB8AC3E}">
        <p14:creationId xmlns:p14="http://schemas.microsoft.com/office/powerpoint/2010/main" val="223015315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fecha 2"/>
          <p:cNvSpPr>
            <a:spLocks noGrp="1"/>
          </p:cNvSpPr>
          <p:nvPr>
            <p:ph type="dt" sz="half" idx="10"/>
          </p:nvPr>
        </p:nvSpPr>
        <p:spPr/>
        <p:txBody>
          <a:bodyPr/>
          <a:lstStyle/>
          <a:p>
            <a:fld id="{07CD23D8-8017-42AC-9E72-8CF9D9B99E0C}" type="datetimeFigureOut">
              <a:rPr lang="es-ES" smtClean="0"/>
              <a:t>22/03/2026</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ES" smtClean="0"/>
              <a:t>‹Nº›</a:t>
            </a:fld>
            <a:endParaRPr lang="es-ES"/>
          </a:p>
        </p:txBody>
      </p:sp>
    </p:spTree>
    <p:extLst>
      <p:ext uri="{BB962C8B-B14F-4D97-AF65-F5344CB8AC3E}">
        <p14:creationId xmlns:p14="http://schemas.microsoft.com/office/powerpoint/2010/main" val="1673212925"/>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07CD23D8-8017-42AC-9E72-8CF9D9B99E0C}" type="datetimeFigureOut">
              <a:rPr lang="es-ES" smtClean="0"/>
              <a:t>22/03/2026</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ES" smtClean="0"/>
              <a:t>‹Nº›</a:t>
            </a:fld>
            <a:endParaRPr lang="es-ES"/>
          </a:p>
        </p:txBody>
      </p:sp>
    </p:spTree>
    <p:extLst>
      <p:ext uri="{BB962C8B-B14F-4D97-AF65-F5344CB8AC3E}">
        <p14:creationId xmlns:p14="http://schemas.microsoft.com/office/powerpoint/2010/main" val="341942207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p>
        </p:txBody>
      </p:sp>
      <p:sp>
        <p:nvSpPr>
          <p:cNvPr id="3" name="Marcador de contenido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el estilo de texto del patrón</a:t>
            </a:r>
          </a:p>
        </p:txBody>
      </p:sp>
      <p:sp>
        <p:nvSpPr>
          <p:cNvPr id="5" name="Marcador de fecha 4"/>
          <p:cNvSpPr>
            <a:spLocks noGrp="1"/>
          </p:cNvSpPr>
          <p:nvPr>
            <p:ph type="dt" sz="half" idx="10"/>
          </p:nvPr>
        </p:nvSpPr>
        <p:spPr/>
        <p:txBody>
          <a:bodyPr/>
          <a:lstStyle/>
          <a:p>
            <a:fld id="{07CD23D8-8017-42AC-9E72-8CF9D9B99E0C}" type="datetimeFigureOut">
              <a:rPr lang="es-ES" smtClean="0"/>
              <a:t>22/03/2026</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ES" smtClean="0"/>
              <a:t>‹Nº›</a:t>
            </a:fld>
            <a:endParaRPr lang="es-ES"/>
          </a:p>
        </p:txBody>
      </p:sp>
    </p:spTree>
    <p:extLst>
      <p:ext uri="{BB962C8B-B14F-4D97-AF65-F5344CB8AC3E}">
        <p14:creationId xmlns:p14="http://schemas.microsoft.com/office/powerpoint/2010/main" val="3348467446"/>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p>
        </p:txBody>
      </p:sp>
      <p:sp>
        <p:nvSpPr>
          <p:cNvPr id="3" name="Marcador de posición de imagen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ES"/>
          </a:p>
        </p:txBody>
      </p:sp>
      <p:sp>
        <p:nvSpPr>
          <p:cNvPr id="4" name="Marcador de texto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el estilo de texto del patrón</a:t>
            </a:r>
          </a:p>
        </p:txBody>
      </p:sp>
      <p:sp>
        <p:nvSpPr>
          <p:cNvPr id="5" name="Marcador de fecha 4"/>
          <p:cNvSpPr>
            <a:spLocks noGrp="1"/>
          </p:cNvSpPr>
          <p:nvPr>
            <p:ph type="dt" sz="half" idx="10"/>
          </p:nvPr>
        </p:nvSpPr>
        <p:spPr/>
        <p:txBody>
          <a:bodyPr/>
          <a:lstStyle/>
          <a:p>
            <a:fld id="{07CD23D8-8017-42AC-9E72-8CF9D9B99E0C}" type="datetimeFigureOut">
              <a:rPr lang="es-ES" smtClean="0"/>
              <a:t>22/03/2026</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ES" smtClean="0"/>
              <a:t>‹Nº›</a:t>
            </a:fld>
            <a:endParaRPr lang="es-ES"/>
          </a:p>
        </p:txBody>
      </p:sp>
    </p:spTree>
    <p:extLst>
      <p:ext uri="{BB962C8B-B14F-4D97-AF65-F5344CB8AC3E}">
        <p14:creationId xmlns:p14="http://schemas.microsoft.com/office/powerpoint/2010/main" val="204017725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7CD23D8-8017-42AC-9E72-8CF9D9B99E0C}" type="datetimeFigureOut">
              <a:rPr lang="es-ES" smtClean="0"/>
              <a:t>22/03/2026</a:t>
            </a:fld>
            <a:endParaRPr lang="es-ES"/>
          </a:p>
        </p:txBody>
      </p:sp>
      <p:sp>
        <p:nvSpPr>
          <p:cNvPr id="5" name="Marcador de pie de página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s-ES" smtClean="0"/>
              <a:t>‹Nº›</a:t>
            </a:fld>
            <a:endParaRPr lang="es-ES"/>
          </a:p>
        </p:txBody>
      </p:sp>
    </p:spTree>
    <p:extLst>
      <p:ext uri="{BB962C8B-B14F-4D97-AF65-F5344CB8AC3E}">
        <p14:creationId xmlns:p14="http://schemas.microsoft.com/office/powerpoint/2010/main" val="420058139"/>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8" r:id="rId12"/>
    <p:sldLayoutId id="2147483699" r:id="rId13"/>
    <p:sldLayoutId id="2147483700" r:id="rId14"/>
    <p:sldLayoutId id="2147483683" r:id="rId15"/>
    <p:sldLayoutId id="2147483701" r:id="rId16"/>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4.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66529" y="385355"/>
            <a:ext cx="8481571" cy="2620238"/>
          </a:xfrm>
        </p:spPr>
        <p:txBody>
          <a:bodyPr>
            <a:normAutofit/>
          </a:bodyPr>
          <a:lstStyle/>
          <a:p>
            <a:pPr algn="ctr"/>
            <a:r>
              <a:rPr lang="es-ES" sz="3975" dirty="0">
                <a:latin typeface="Calibri" pitchFamily="34" charset="0"/>
                <a:cs typeface="Arial" charset="0"/>
              </a:rPr>
              <a:t>ESQUEMA DE TEMAS IMPORTANTES DEL PHJ 2028-2033</a:t>
            </a:r>
            <a:br>
              <a:rPr lang="es-ES" dirty="0">
                <a:latin typeface="Calibri" pitchFamily="34" charset="0"/>
                <a:cs typeface="Arial" charset="0"/>
              </a:rPr>
            </a:br>
            <a:br>
              <a:rPr lang="es-ES" dirty="0">
                <a:latin typeface="Calibri" pitchFamily="34" charset="0"/>
                <a:cs typeface="Arial" charset="0"/>
              </a:rPr>
            </a:br>
            <a:r>
              <a:rPr lang="es-ES" dirty="0">
                <a:latin typeface="Calibri" pitchFamily="34" charset="0"/>
                <a:cs typeface="Arial" charset="0"/>
              </a:rPr>
              <a:t>FICHA 9. GESTIÓN DEL RIESGO DE INUNDACIÓN</a:t>
            </a:r>
          </a:p>
        </p:txBody>
      </p:sp>
      <p:sp>
        <p:nvSpPr>
          <p:cNvPr id="4" name="3 CuadroTexto"/>
          <p:cNvSpPr txBox="1"/>
          <p:nvPr/>
        </p:nvSpPr>
        <p:spPr>
          <a:xfrm>
            <a:off x="0" y="3088945"/>
            <a:ext cx="9144000" cy="369332"/>
          </a:xfrm>
          <a:prstGeom prst="rect">
            <a:avLst/>
          </a:prstGeom>
          <a:noFill/>
        </p:spPr>
        <p:txBody>
          <a:bodyPr wrap="square" rtlCol="0">
            <a:spAutoFit/>
          </a:bodyPr>
          <a:lstStyle/>
          <a:p>
            <a:pPr algn="ctr" defTabSz="914378"/>
            <a:r>
              <a:rPr lang="es-ES" dirty="0">
                <a:solidFill>
                  <a:prstClr val="black"/>
                </a:solidFill>
                <a:latin typeface="Calibri" pitchFamily="34" charset="0"/>
              </a:rPr>
              <a:t>Marzo de 2026</a:t>
            </a:r>
          </a:p>
        </p:txBody>
      </p:sp>
    </p:spTree>
    <p:extLst>
      <p:ext uri="{BB962C8B-B14F-4D97-AF65-F5344CB8AC3E}">
        <p14:creationId xmlns:p14="http://schemas.microsoft.com/office/powerpoint/2010/main" val="3586662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p:cNvSpPr txBox="1"/>
          <p:nvPr/>
        </p:nvSpPr>
        <p:spPr>
          <a:xfrm>
            <a:off x="87465" y="913967"/>
            <a:ext cx="4349775" cy="3000821"/>
          </a:xfrm>
          <a:prstGeom prst="rect">
            <a:avLst/>
          </a:prstGeom>
          <a:noFill/>
          <a:ln w="22225">
            <a:noFill/>
          </a:ln>
        </p:spPr>
        <p:txBody>
          <a:bodyPr wrap="square" rtlCol="0">
            <a:spAutoFit/>
          </a:bodyPr>
          <a:lstStyle/>
          <a:p>
            <a:pPr>
              <a:spcBef>
                <a:spcPts val="1200"/>
              </a:spcBef>
              <a:spcAft>
                <a:spcPts val="600"/>
              </a:spcAft>
              <a:tabLst>
                <a:tab pos="3406775" algn="l"/>
              </a:tabLst>
            </a:pPr>
            <a:r>
              <a:rPr lang="es-ES" sz="1600" b="1" dirty="0"/>
              <a:t>Normativa</a:t>
            </a:r>
            <a:r>
              <a:rPr lang="es-ES" sz="1600" dirty="0"/>
              <a:t>:</a:t>
            </a:r>
          </a:p>
          <a:p>
            <a:pPr marL="195263" indent="-195263">
              <a:spcBef>
                <a:spcPts val="1200"/>
              </a:spcBef>
              <a:spcAft>
                <a:spcPts val="600"/>
              </a:spcAft>
              <a:buFontTx/>
              <a:buChar char="-"/>
              <a:tabLst>
                <a:tab pos="3406775" algn="l"/>
              </a:tabLst>
            </a:pPr>
            <a:r>
              <a:rPr lang="es-ES" sz="1600" dirty="0"/>
              <a:t>Norma Básica de Protección Civil y Directriz básica de Planificación de Protección Civil ante el Riesgo de Inundaciones</a:t>
            </a:r>
          </a:p>
          <a:p>
            <a:pPr marL="195263" indent="-195263">
              <a:spcBef>
                <a:spcPts val="1200"/>
              </a:spcBef>
              <a:spcAft>
                <a:spcPts val="600"/>
              </a:spcAft>
              <a:buFontTx/>
              <a:buChar char="-"/>
              <a:tabLst>
                <a:tab pos="3406775" algn="l"/>
              </a:tabLst>
            </a:pPr>
            <a:r>
              <a:rPr lang="es-ES" sz="1600" dirty="0"/>
              <a:t>Texto Refundido de la Ley de Aguas (art.11) y desarrollo por el Reglamento de Dominio Público Hidráulico</a:t>
            </a:r>
          </a:p>
          <a:p>
            <a:pPr marL="195263" indent="-195263">
              <a:spcBef>
                <a:spcPts val="1200"/>
              </a:spcBef>
              <a:spcAft>
                <a:spcPts val="600"/>
              </a:spcAft>
              <a:buFontTx/>
              <a:buChar char="-"/>
              <a:tabLst>
                <a:tab pos="3406775" algn="l"/>
              </a:tabLst>
            </a:pPr>
            <a:r>
              <a:rPr lang="es-ES" sz="1600" dirty="0"/>
              <a:t>Transposición de la DE </a:t>
            </a:r>
            <a:r>
              <a:rPr lang="es-ES" sz="1600" dirty="0" err="1"/>
              <a:t>de</a:t>
            </a:r>
            <a:r>
              <a:rPr lang="es-ES" sz="1600" dirty="0"/>
              <a:t> Evaluación y Gestión de Riesgos de Inundación (RD 903/2010)</a:t>
            </a:r>
          </a:p>
        </p:txBody>
      </p:sp>
      <p:cxnSp>
        <p:nvCxnSpPr>
          <p:cNvPr id="2" name="Conector recto 1">
            <a:extLst>
              <a:ext uri="{FF2B5EF4-FFF2-40B4-BE49-F238E27FC236}">
                <a16:creationId xmlns:a16="http://schemas.microsoft.com/office/drawing/2014/main" id="{A4428B9F-6E0A-4A93-2B4E-153CF73C0E84}"/>
              </a:ext>
            </a:extLst>
          </p:cNvPr>
          <p:cNvCxnSpPr/>
          <p:nvPr/>
        </p:nvCxnSpPr>
        <p:spPr>
          <a:xfrm>
            <a:off x="747423" y="680898"/>
            <a:ext cx="1980000" cy="0"/>
          </a:xfrm>
          <a:prstGeom prst="line">
            <a:avLst/>
          </a:prstGeom>
          <a:ln w="28575">
            <a:solidFill>
              <a:srgbClr val="4BB3FD"/>
            </a:solidFill>
          </a:ln>
        </p:spPr>
        <p:style>
          <a:lnRef idx="1">
            <a:schemeClr val="accent1"/>
          </a:lnRef>
          <a:fillRef idx="0">
            <a:schemeClr val="accent1"/>
          </a:fillRef>
          <a:effectRef idx="0">
            <a:schemeClr val="accent1"/>
          </a:effectRef>
          <a:fontRef idx="minor">
            <a:schemeClr val="tx1"/>
          </a:fontRef>
        </p:style>
      </p:cxnSp>
      <p:sp>
        <p:nvSpPr>
          <p:cNvPr id="3" name="1 Título">
            <a:extLst>
              <a:ext uri="{FF2B5EF4-FFF2-40B4-BE49-F238E27FC236}">
                <a16:creationId xmlns:a16="http://schemas.microsoft.com/office/drawing/2014/main" id="{3BF2FC4E-C9BB-F8F6-1EFC-6E786A924784}"/>
              </a:ext>
            </a:extLst>
          </p:cNvPr>
          <p:cNvSpPr txBox="1">
            <a:spLocks/>
          </p:cNvSpPr>
          <p:nvPr/>
        </p:nvSpPr>
        <p:spPr bwMode="auto">
          <a:xfrm>
            <a:off x="747423" y="316269"/>
            <a:ext cx="2924245" cy="2875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s-ES" b="1" dirty="0"/>
              <a:t>Marco Normativo</a:t>
            </a:r>
            <a:endParaRPr lang="es-ES" b="1" dirty="0">
              <a:latin typeface="Calibri" panose="020F0502020204030204" pitchFamily="34" charset="0"/>
              <a:cs typeface="Calibri" panose="020F0502020204030204" pitchFamily="34" charset="0"/>
            </a:endParaRPr>
          </a:p>
        </p:txBody>
      </p:sp>
      <p:sp>
        <p:nvSpPr>
          <p:cNvPr id="4" name="CuadroTexto 3">
            <a:extLst>
              <a:ext uri="{FF2B5EF4-FFF2-40B4-BE49-F238E27FC236}">
                <a16:creationId xmlns:a16="http://schemas.microsoft.com/office/drawing/2014/main" id="{FC63F200-5277-66DA-7512-3C42DC8695E0}"/>
              </a:ext>
            </a:extLst>
          </p:cNvPr>
          <p:cNvSpPr txBox="1"/>
          <p:nvPr/>
        </p:nvSpPr>
        <p:spPr>
          <a:xfrm>
            <a:off x="4437240" y="887383"/>
            <a:ext cx="4619295" cy="3893374"/>
          </a:xfrm>
          <a:prstGeom prst="rect">
            <a:avLst/>
          </a:prstGeom>
          <a:noFill/>
          <a:ln w="22225">
            <a:noFill/>
          </a:ln>
        </p:spPr>
        <p:txBody>
          <a:bodyPr wrap="square" rtlCol="0">
            <a:spAutoFit/>
          </a:bodyPr>
          <a:lstStyle/>
          <a:p>
            <a:pPr>
              <a:spcBef>
                <a:spcPts val="1200"/>
              </a:spcBef>
              <a:spcAft>
                <a:spcPts val="600"/>
              </a:spcAft>
              <a:tabLst>
                <a:tab pos="3406775" algn="l"/>
              </a:tabLst>
            </a:pPr>
            <a:r>
              <a:rPr lang="es-ES" sz="1600" b="1" dirty="0"/>
              <a:t>Planes para la gestión del riesgo y la emergencia</a:t>
            </a:r>
            <a:r>
              <a:rPr lang="es-ES" sz="1600" dirty="0"/>
              <a:t>:</a:t>
            </a:r>
          </a:p>
          <a:p>
            <a:pPr marL="195263" indent="-195263">
              <a:spcBef>
                <a:spcPts val="1200"/>
              </a:spcBef>
              <a:buFontTx/>
              <a:buChar char="-"/>
              <a:tabLst>
                <a:tab pos="3406775" algn="l"/>
              </a:tabLst>
            </a:pPr>
            <a:r>
              <a:rPr lang="es-ES" sz="1600" dirty="0"/>
              <a:t>Plan de Gestión de Riesgo de Inundación (PGRI) DHJ</a:t>
            </a:r>
            <a:endParaRPr lang="es-ES" sz="1600" dirty="0">
              <a:solidFill>
                <a:srgbClr val="FF0000"/>
              </a:solidFill>
            </a:endParaRPr>
          </a:p>
          <a:p>
            <a:pPr marL="195263" indent="-195263">
              <a:spcBef>
                <a:spcPts val="1200"/>
              </a:spcBef>
              <a:buFontTx/>
              <a:buChar char="-"/>
              <a:tabLst>
                <a:tab pos="3406775" algn="l"/>
              </a:tabLst>
            </a:pPr>
            <a:r>
              <a:rPr lang="es-ES" sz="1600" dirty="0"/>
              <a:t>Plan de Acción Territorial de carácter sectorial sobre Prevención del Riesgo de Inundación (PATRICOVA) de la Comunidad Valenciana</a:t>
            </a:r>
          </a:p>
          <a:p>
            <a:pPr marL="195263" indent="-195263">
              <a:spcBef>
                <a:spcPts val="1200"/>
              </a:spcBef>
              <a:buFontTx/>
              <a:buChar char="-"/>
              <a:tabLst>
                <a:tab pos="3406775" algn="l"/>
              </a:tabLst>
            </a:pPr>
            <a:r>
              <a:rPr lang="es-ES" sz="1600" dirty="0"/>
              <a:t>Planes específicos de protección (Ej.: Ribera del Júcar, Marina Alta, Marina Baja…)</a:t>
            </a:r>
            <a:endParaRPr lang="es-ES" sz="1200" dirty="0">
              <a:solidFill>
                <a:srgbClr val="FF0000"/>
              </a:solidFill>
            </a:endParaRPr>
          </a:p>
          <a:p>
            <a:pPr marL="195263" indent="-195263">
              <a:spcBef>
                <a:spcPts val="1200"/>
              </a:spcBef>
              <a:buFontTx/>
              <a:buChar char="-"/>
              <a:tabLst>
                <a:tab pos="3406775" algn="l"/>
              </a:tabLst>
            </a:pPr>
            <a:r>
              <a:rPr lang="es-ES" sz="1600" dirty="0"/>
              <a:t>Planes de Protección Civil  (estatal y autonómicos) de gestión de la emergencia</a:t>
            </a:r>
          </a:p>
          <a:p>
            <a:pPr marL="195263" indent="-195263">
              <a:spcBef>
                <a:spcPts val="1200"/>
              </a:spcBef>
              <a:buFontTx/>
              <a:buChar char="-"/>
              <a:tabLst>
                <a:tab pos="3406775" algn="l"/>
              </a:tabLst>
            </a:pPr>
            <a:r>
              <a:rPr lang="es-ES" sz="1600" dirty="0"/>
              <a:t>Planes de Actuación Municipal frente al riesgo de inundación (PAM)</a:t>
            </a:r>
          </a:p>
        </p:txBody>
      </p:sp>
    </p:spTree>
    <p:extLst>
      <p:ext uri="{BB962C8B-B14F-4D97-AF65-F5344CB8AC3E}">
        <p14:creationId xmlns:p14="http://schemas.microsoft.com/office/powerpoint/2010/main" val="1006013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p:cNvCxnSpPr/>
          <p:nvPr/>
        </p:nvCxnSpPr>
        <p:spPr>
          <a:xfrm>
            <a:off x="747423" y="680898"/>
            <a:ext cx="1800000" cy="0"/>
          </a:xfrm>
          <a:prstGeom prst="line">
            <a:avLst/>
          </a:prstGeom>
          <a:ln w="28575">
            <a:solidFill>
              <a:srgbClr val="4BB3FD"/>
            </a:solidFill>
          </a:ln>
        </p:spPr>
        <p:style>
          <a:lnRef idx="1">
            <a:schemeClr val="accent1"/>
          </a:lnRef>
          <a:fillRef idx="0">
            <a:schemeClr val="accent1"/>
          </a:fillRef>
          <a:effectRef idx="0">
            <a:schemeClr val="accent1"/>
          </a:effectRef>
          <a:fontRef idx="minor">
            <a:schemeClr val="tx1"/>
          </a:fontRef>
        </p:style>
      </p:cxnSp>
      <p:sp>
        <p:nvSpPr>
          <p:cNvPr id="8" name="1 Título"/>
          <p:cNvSpPr txBox="1">
            <a:spLocks/>
          </p:cNvSpPr>
          <p:nvPr/>
        </p:nvSpPr>
        <p:spPr bwMode="auto">
          <a:xfrm>
            <a:off x="747423" y="279950"/>
            <a:ext cx="3743739" cy="38682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s-ES" b="1" dirty="0"/>
              <a:t>Situación actual</a:t>
            </a:r>
            <a:endParaRPr lang="es-ES" b="1" dirty="0">
              <a:latin typeface="Calibri" panose="020F0502020204030204" pitchFamily="34" charset="0"/>
              <a:cs typeface="Calibri" panose="020F0502020204030204" pitchFamily="34" charset="0"/>
            </a:endParaRPr>
          </a:p>
        </p:txBody>
      </p:sp>
      <p:sp>
        <p:nvSpPr>
          <p:cNvPr id="13" name="CuadroTexto 12">
            <a:extLst>
              <a:ext uri="{FF2B5EF4-FFF2-40B4-BE49-F238E27FC236}">
                <a16:creationId xmlns:a16="http://schemas.microsoft.com/office/drawing/2014/main" id="{22B2B5D0-AD26-ED50-423F-C1B2CAD2DB01}"/>
              </a:ext>
            </a:extLst>
          </p:cNvPr>
          <p:cNvSpPr txBox="1"/>
          <p:nvPr/>
        </p:nvSpPr>
        <p:spPr>
          <a:xfrm>
            <a:off x="119626" y="1048194"/>
            <a:ext cx="8939968" cy="3631763"/>
          </a:xfrm>
          <a:prstGeom prst="rect">
            <a:avLst/>
          </a:prstGeom>
          <a:noFill/>
        </p:spPr>
        <p:txBody>
          <a:bodyPr wrap="square">
            <a:spAutoFit/>
          </a:bodyPr>
          <a:lstStyle/>
          <a:p>
            <a:pPr marL="285750" indent="-285750">
              <a:spcAft>
                <a:spcPts val="600"/>
              </a:spcAft>
              <a:buFont typeface="Wingdings" panose="05000000000000000000" pitchFamily="2" charset="2"/>
              <a:buChar char="Ø"/>
              <a:tabLst>
                <a:tab pos="3406775" algn="l"/>
              </a:tabLst>
            </a:pPr>
            <a:r>
              <a:rPr lang="es-ES" dirty="0"/>
              <a:t>Se dispone de normativa, planes de gestión, obras de protección (encauzamientos, presas de laminación) y Sistemas de Información (SAIH, SNCZI, SIA Júcar,…).</a:t>
            </a:r>
          </a:p>
          <a:p>
            <a:pPr marL="285750" indent="-285750">
              <a:spcBef>
                <a:spcPts val="1200"/>
              </a:spcBef>
              <a:spcAft>
                <a:spcPts val="600"/>
              </a:spcAft>
              <a:buFont typeface="Wingdings" panose="05000000000000000000" pitchFamily="2" charset="2"/>
              <a:buChar char="Ø"/>
              <a:tabLst>
                <a:tab pos="3406775" algn="l"/>
              </a:tabLst>
            </a:pPr>
            <a:r>
              <a:rPr lang="es-ES" dirty="0"/>
              <a:t>Se presentan retos y dificultades para una gestión eficaz:</a:t>
            </a:r>
          </a:p>
          <a:p>
            <a:pPr marL="627063" indent="-285750">
              <a:buFont typeface="Arial" panose="020B0604020202020204" pitchFamily="34" charset="0"/>
              <a:buChar char="•"/>
              <a:tabLst>
                <a:tab pos="3406775" algn="l"/>
              </a:tabLst>
            </a:pPr>
            <a:r>
              <a:rPr lang="es-ES" dirty="0"/>
              <a:t>Ordenación del territorio: núcleos urbanos y polígonos industriales ubicados en zonas de inundación → ↑ impacto inundaciones</a:t>
            </a:r>
          </a:p>
          <a:p>
            <a:pPr marL="627063" indent="-285750">
              <a:buFont typeface="Arial" panose="020B0604020202020204" pitchFamily="34" charset="0"/>
              <a:buChar char="•"/>
              <a:tabLst>
                <a:tab pos="3406775" algn="l"/>
              </a:tabLst>
            </a:pPr>
            <a:r>
              <a:rPr lang="es-ES" dirty="0"/>
              <a:t>Efectos del cambio climático: ↑ intensidad precipitaciones</a:t>
            </a:r>
            <a:endParaRPr lang="es-ES" sz="1200" dirty="0">
              <a:solidFill>
                <a:srgbClr val="FF0000"/>
              </a:solidFill>
            </a:endParaRPr>
          </a:p>
          <a:p>
            <a:pPr marL="627063" indent="-285750">
              <a:buFont typeface="Arial" panose="020B0604020202020204" pitchFamily="34" charset="0"/>
              <a:buChar char="•"/>
              <a:tabLst>
                <a:tab pos="3406775" algn="l"/>
              </a:tabLst>
            </a:pPr>
            <a:r>
              <a:rPr lang="es-ES" dirty="0"/>
              <a:t>Necesaria coordinación entre las administraciones competentes</a:t>
            </a:r>
          </a:p>
          <a:p>
            <a:pPr marL="627063" indent="-285750">
              <a:buFont typeface="Arial" panose="020B0604020202020204" pitchFamily="34" charset="0"/>
              <a:buChar char="•"/>
              <a:tabLst>
                <a:tab pos="3406775" algn="l"/>
              </a:tabLst>
            </a:pPr>
            <a:r>
              <a:rPr lang="es-ES" dirty="0"/>
              <a:t>Necesaria concienciación ciudadana</a:t>
            </a:r>
          </a:p>
          <a:p>
            <a:pPr marL="627063" indent="-285750">
              <a:buFont typeface="Arial" panose="020B0604020202020204" pitchFamily="34" charset="0"/>
              <a:buChar char="•"/>
              <a:tabLst>
                <a:tab pos="3406775" algn="l"/>
              </a:tabLst>
            </a:pPr>
            <a:r>
              <a:rPr lang="es-ES" dirty="0"/>
              <a:t>Demora en ejecución medidas estructurales por:</a:t>
            </a:r>
          </a:p>
          <a:p>
            <a:pPr marL="1163638" lvl="1" indent="-285750">
              <a:buFont typeface="Courier New" panose="02070309020205020404" pitchFamily="49" charset="0"/>
              <a:buChar char="o"/>
              <a:tabLst>
                <a:tab pos="3406775" algn="l"/>
              </a:tabLst>
            </a:pPr>
            <a:r>
              <a:rPr lang="es-ES" sz="1600" dirty="0"/>
              <a:t>Costosa tramitación administrativa y ambiental</a:t>
            </a:r>
          </a:p>
          <a:p>
            <a:pPr marL="1163638" lvl="1" indent="-285750">
              <a:buFont typeface="Courier New" panose="02070309020205020404" pitchFamily="49" charset="0"/>
              <a:buChar char="o"/>
              <a:tabLst>
                <a:tab pos="3406775" algn="l"/>
              </a:tabLst>
            </a:pPr>
            <a:r>
              <a:rPr lang="es-ES" sz="1600" dirty="0"/>
              <a:t>Oposición ciudadana</a:t>
            </a:r>
          </a:p>
          <a:p>
            <a:pPr marL="1163638" lvl="1" indent="-285750">
              <a:buFont typeface="Courier New" panose="02070309020205020404" pitchFamily="49" charset="0"/>
              <a:buChar char="o"/>
              <a:tabLst>
                <a:tab pos="3406775" algn="l"/>
              </a:tabLst>
            </a:pPr>
            <a:r>
              <a:rPr lang="es-ES" sz="1600" dirty="0"/>
              <a:t>Incompatibilidad con crecimientos urbanísticos u otros intereses locales</a:t>
            </a:r>
          </a:p>
        </p:txBody>
      </p:sp>
    </p:spTree>
    <p:extLst>
      <p:ext uri="{BB962C8B-B14F-4D97-AF65-F5344CB8AC3E}">
        <p14:creationId xmlns:p14="http://schemas.microsoft.com/office/powerpoint/2010/main" val="3273732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912C97-3457-F58B-B947-3A786BA7682A}"/>
            </a:ext>
          </a:extLst>
        </p:cNvPr>
        <p:cNvGrpSpPr/>
        <p:nvPr/>
      </p:nvGrpSpPr>
      <p:grpSpPr>
        <a:xfrm>
          <a:off x="0" y="0"/>
          <a:ext cx="0" cy="0"/>
          <a:chOff x="0" y="0"/>
          <a:chExt cx="0" cy="0"/>
        </a:xfrm>
      </p:grpSpPr>
      <p:sp>
        <p:nvSpPr>
          <p:cNvPr id="3" name="1 Título">
            <a:extLst>
              <a:ext uri="{FF2B5EF4-FFF2-40B4-BE49-F238E27FC236}">
                <a16:creationId xmlns:a16="http://schemas.microsoft.com/office/drawing/2014/main" id="{0F89B283-B411-915D-BD43-0DA51C95DADF}"/>
              </a:ext>
            </a:extLst>
          </p:cNvPr>
          <p:cNvSpPr txBox="1">
            <a:spLocks/>
          </p:cNvSpPr>
          <p:nvPr/>
        </p:nvSpPr>
        <p:spPr>
          <a:xfrm>
            <a:off x="295557" y="1813305"/>
            <a:ext cx="8739261" cy="129597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3600"/>
              <a:buFont typeface="Arial"/>
              <a:buNone/>
              <a:defRPr sz="2500" b="0" i="0" u="none" strike="noStrike" cap="none" baseline="0">
                <a:solidFill>
                  <a:schemeClr val="tx1"/>
                </a:solidFill>
                <a:latin typeface="Lato Black" panose="020F0A02020204030203" pitchFamily="34" charset="0"/>
                <a:ea typeface="Arial"/>
                <a:cs typeface="Arial"/>
                <a:sym typeface="Arial"/>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pPr algn="ctr"/>
            <a:r>
              <a:rPr lang="es-ES" sz="3200" dirty="0">
                <a:latin typeface="Lato Black"/>
                <a:ea typeface="Lato Black"/>
                <a:cs typeface="Lato Black"/>
              </a:rPr>
              <a:t>Planes de gestión</a:t>
            </a:r>
          </a:p>
        </p:txBody>
      </p:sp>
      <p:sp>
        <p:nvSpPr>
          <p:cNvPr id="4" name="Google Shape;64;p14">
            <a:extLst>
              <a:ext uri="{FF2B5EF4-FFF2-40B4-BE49-F238E27FC236}">
                <a16:creationId xmlns:a16="http://schemas.microsoft.com/office/drawing/2014/main" id="{096A3F33-0974-244E-C354-545A2B60D5D5}"/>
              </a:ext>
            </a:extLst>
          </p:cNvPr>
          <p:cNvSpPr txBox="1"/>
          <p:nvPr/>
        </p:nvSpPr>
        <p:spPr>
          <a:xfrm>
            <a:off x="897213" y="2236890"/>
            <a:ext cx="774900" cy="448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3200" dirty="0">
                <a:solidFill>
                  <a:srgbClr val="4BB3FD"/>
                </a:solidFill>
                <a:latin typeface="Lato Black"/>
                <a:ea typeface="Lato Black"/>
                <a:cs typeface="Lato Black"/>
                <a:sym typeface="Lato Black"/>
              </a:rPr>
              <a:t>03</a:t>
            </a:r>
            <a:endParaRPr sz="3200" dirty="0">
              <a:solidFill>
                <a:srgbClr val="4BB3FD"/>
              </a:solidFill>
              <a:latin typeface="Lato Black"/>
              <a:ea typeface="Lato Black"/>
              <a:cs typeface="Lato Black"/>
              <a:sym typeface="Lato Black"/>
            </a:endParaRPr>
          </a:p>
        </p:txBody>
      </p:sp>
    </p:spTree>
    <p:extLst>
      <p:ext uri="{BB962C8B-B14F-4D97-AF65-F5344CB8AC3E}">
        <p14:creationId xmlns:p14="http://schemas.microsoft.com/office/powerpoint/2010/main" val="2441409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63A98-DC20-92B9-6360-767321C9BC64}"/>
            </a:ext>
          </a:extLst>
        </p:cNvPr>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5DCBB0E6-B242-316A-09C4-F8434B78C632}"/>
              </a:ext>
            </a:extLst>
          </p:cNvPr>
          <p:cNvCxnSpPr/>
          <p:nvPr/>
        </p:nvCxnSpPr>
        <p:spPr>
          <a:xfrm>
            <a:off x="747423" y="680898"/>
            <a:ext cx="1944000" cy="0"/>
          </a:xfrm>
          <a:prstGeom prst="line">
            <a:avLst/>
          </a:prstGeom>
          <a:ln w="28575">
            <a:solidFill>
              <a:srgbClr val="4BB3FD"/>
            </a:solidFill>
          </a:ln>
        </p:spPr>
        <p:style>
          <a:lnRef idx="1">
            <a:schemeClr val="accent1"/>
          </a:lnRef>
          <a:fillRef idx="0">
            <a:schemeClr val="accent1"/>
          </a:fillRef>
          <a:effectRef idx="0">
            <a:schemeClr val="accent1"/>
          </a:effectRef>
          <a:fontRef idx="minor">
            <a:schemeClr val="tx1"/>
          </a:fontRef>
        </p:style>
      </p:cxnSp>
      <p:sp>
        <p:nvSpPr>
          <p:cNvPr id="8" name="1 Título">
            <a:extLst>
              <a:ext uri="{FF2B5EF4-FFF2-40B4-BE49-F238E27FC236}">
                <a16:creationId xmlns:a16="http://schemas.microsoft.com/office/drawing/2014/main" id="{78FFC92C-BDD3-97C5-1123-0537A30A5715}"/>
              </a:ext>
            </a:extLst>
          </p:cNvPr>
          <p:cNvSpPr txBox="1">
            <a:spLocks/>
          </p:cNvSpPr>
          <p:nvPr/>
        </p:nvSpPr>
        <p:spPr bwMode="auto">
          <a:xfrm>
            <a:off x="691152" y="308767"/>
            <a:ext cx="2000271" cy="38682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s-ES" b="1" dirty="0"/>
              <a:t>Planes de gestión</a:t>
            </a:r>
            <a:endParaRPr lang="es-ES" b="1" dirty="0">
              <a:latin typeface="Calibri" panose="020F0502020204030204" pitchFamily="34" charset="0"/>
              <a:cs typeface="Calibri" panose="020F0502020204030204" pitchFamily="34" charset="0"/>
            </a:endParaRPr>
          </a:p>
        </p:txBody>
      </p:sp>
      <p:sp>
        <p:nvSpPr>
          <p:cNvPr id="2" name="CuadroTexto 1">
            <a:extLst>
              <a:ext uri="{FF2B5EF4-FFF2-40B4-BE49-F238E27FC236}">
                <a16:creationId xmlns:a16="http://schemas.microsoft.com/office/drawing/2014/main" id="{39E70FF4-0063-93F5-8F25-052AEA82E45F}"/>
              </a:ext>
            </a:extLst>
          </p:cNvPr>
          <p:cNvSpPr txBox="1"/>
          <p:nvPr/>
        </p:nvSpPr>
        <p:spPr>
          <a:xfrm>
            <a:off x="119626" y="788240"/>
            <a:ext cx="4615435" cy="4185761"/>
          </a:xfrm>
          <a:prstGeom prst="rect">
            <a:avLst/>
          </a:prstGeom>
          <a:noFill/>
        </p:spPr>
        <p:txBody>
          <a:bodyPr wrap="square">
            <a:spAutoFit/>
          </a:bodyPr>
          <a:lstStyle/>
          <a:p>
            <a:pPr>
              <a:spcAft>
                <a:spcPts val="600"/>
              </a:spcAft>
              <a:tabLst>
                <a:tab pos="3406775" algn="l"/>
              </a:tabLst>
            </a:pPr>
            <a:r>
              <a:rPr lang="es-ES" dirty="0"/>
              <a:t>PGRI, evaluación del riesgo en 3 hitos</a:t>
            </a:r>
          </a:p>
          <a:p>
            <a:pPr marL="285750" indent="-285750">
              <a:spcAft>
                <a:spcPts val="600"/>
              </a:spcAft>
              <a:buFont typeface="Arial" panose="020B0604020202020204" pitchFamily="34" charset="0"/>
              <a:buChar char="•"/>
              <a:tabLst>
                <a:tab pos="3406775" algn="l"/>
              </a:tabLst>
            </a:pPr>
            <a:r>
              <a:rPr lang="es-ES" sz="1700" u="sng" dirty="0"/>
              <a:t>Evaluación Preliminar del Riesgo de Inundación </a:t>
            </a:r>
            <a:r>
              <a:rPr lang="es-ES" sz="1700" dirty="0"/>
              <a:t>(EPRI). Identificación de las zonas con mayor riesgo por inundaciones (ARPSI)</a:t>
            </a:r>
          </a:p>
          <a:p>
            <a:pPr marL="285750" indent="-285750">
              <a:spcAft>
                <a:spcPts val="600"/>
              </a:spcAft>
              <a:buFont typeface="Arial" panose="020B0604020202020204" pitchFamily="34" charset="0"/>
              <a:buChar char="•"/>
              <a:tabLst>
                <a:tab pos="3406775" algn="l"/>
              </a:tabLst>
            </a:pPr>
            <a:r>
              <a:rPr lang="es-ES" sz="1700" u="sng" dirty="0"/>
              <a:t>Mapas de Peligrosidad y Riesgo </a:t>
            </a:r>
            <a:r>
              <a:rPr lang="es-ES" sz="1700" dirty="0"/>
              <a:t>(MAPRI) Cartografía detallada en el </a:t>
            </a:r>
            <a:r>
              <a:rPr lang="es-ES" sz="1700" dirty="0">
                <a:solidFill>
                  <a:schemeClr val="accent5"/>
                </a:solidFill>
              </a:rPr>
              <a:t>visor SNCZI </a:t>
            </a:r>
            <a:r>
              <a:rPr lang="es-ES" sz="1700" dirty="0"/>
              <a:t>y en </a:t>
            </a:r>
            <a:r>
              <a:rPr lang="es-ES" sz="1700" dirty="0">
                <a:solidFill>
                  <a:schemeClr val="accent5"/>
                </a:solidFill>
              </a:rPr>
              <a:t>SIA Júcar </a:t>
            </a:r>
            <a:r>
              <a:rPr lang="es-ES" sz="1700" dirty="0"/>
              <a:t>(DPH y DPMT, peligrosidad, ZI diferentes T, riesgos en interior y en el litoral</a:t>
            </a:r>
            <a:r>
              <a:rPr lang="es-ES" sz="1700"/>
              <a:t>. </a:t>
            </a:r>
          </a:p>
          <a:p>
            <a:pPr marL="285750" indent="-285750">
              <a:spcAft>
                <a:spcPts val="600"/>
              </a:spcAft>
              <a:buFont typeface="Arial" panose="020B0604020202020204" pitchFamily="34" charset="0"/>
              <a:buChar char="•"/>
              <a:tabLst>
                <a:tab pos="3406775" algn="l"/>
              </a:tabLst>
            </a:pPr>
            <a:r>
              <a:rPr lang="es-ES" sz="1700" u="sng"/>
              <a:t>Planes </a:t>
            </a:r>
            <a:r>
              <a:rPr lang="es-ES" sz="1700" u="sng" dirty="0"/>
              <a:t>de Gestión del Riesgo de Inundación </a:t>
            </a:r>
            <a:r>
              <a:rPr lang="es-ES" sz="1700" dirty="0"/>
              <a:t>(PGRI). Priorización de actuaciones para mitigar el riesgo de inundación (Programa de Medidas)</a:t>
            </a:r>
          </a:p>
          <a:p>
            <a:pPr>
              <a:spcBef>
                <a:spcPts val="600"/>
              </a:spcBef>
              <a:spcAft>
                <a:spcPts val="600"/>
              </a:spcAft>
              <a:tabLst>
                <a:tab pos="3406775" algn="l"/>
              </a:tabLst>
            </a:pPr>
            <a:r>
              <a:rPr lang="es-ES" dirty="0"/>
              <a:t>Actualmente en vigor el PGRI 2C y realizada EPRI 3C (2025). </a:t>
            </a:r>
            <a:endParaRPr lang="es-ES" dirty="0">
              <a:solidFill>
                <a:srgbClr val="FF0000"/>
              </a:solidFill>
            </a:endParaRPr>
          </a:p>
        </p:txBody>
      </p:sp>
      <p:pic>
        <p:nvPicPr>
          <p:cNvPr id="5" name="Imagen 4">
            <a:extLst>
              <a:ext uri="{FF2B5EF4-FFF2-40B4-BE49-F238E27FC236}">
                <a16:creationId xmlns:a16="http://schemas.microsoft.com/office/drawing/2014/main" id="{87A4C2D3-DDF0-6032-ECAA-B8198EA93888}"/>
              </a:ext>
            </a:extLst>
          </p:cNvPr>
          <p:cNvPicPr>
            <a:picLocks noChangeAspect="1"/>
          </p:cNvPicPr>
          <p:nvPr/>
        </p:nvPicPr>
        <p:blipFill>
          <a:blip r:embed="rId2"/>
          <a:stretch>
            <a:fillRect/>
          </a:stretch>
        </p:blipFill>
        <p:spPr>
          <a:xfrm>
            <a:off x="4659660" y="165992"/>
            <a:ext cx="4484340" cy="2149031"/>
          </a:xfrm>
          <a:prstGeom prst="rect">
            <a:avLst/>
          </a:prstGeom>
        </p:spPr>
      </p:pic>
      <p:pic>
        <p:nvPicPr>
          <p:cNvPr id="4" name="Imagen 3">
            <a:extLst>
              <a:ext uri="{FF2B5EF4-FFF2-40B4-BE49-F238E27FC236}">
                <a16:creationId xmlns:a16="http://schemas.microsoft.com/office/drawing/2014/main" id="{7F216006-151B-2B0A-E403-CA0D77DDF03B}"/>
              </a:ext>
            </a:extLst>
          </p:cNvPr>
          <p:cNvPicPr>
            <a:picLocks noChangeAspect="1"/>
          </p:cNvPicPr>
          <p:nvPr/>
        </p:nvPicPr>
        <p:blipFill>
          <a:blip r:embed="rId3"/>
          <a:stretch>
            <a:fillRect/>
          </a:stretch>
        </p:blipFill>
        <p:spPr>
          <a:xfrm>
            <a:off x="4735062" y="1902631"/>
            <a:ext cx="2298099" cy="3167209"/>
          </a:xfrm>
          <a:prstGeom prst="rect">
            <a:avLst/>
          </a:prstGeom>
        </p:spPr>
      </p:pic>
      <p:sp>
        <p:nvSpPr>
          <p:cNvPr id="14" name="CuadroTexto 13">
            <a:extLst>
              <a:ext uri="{FF2B5EF4-FFF2-40B4-BE49-F238E27FC236}">
                <a16:creationId xmlns:a16="http://schemas.microsoft.com/office/drawing/2014/main" id="{93DFB417-311C-9840-02BF-B039440B8698}"/>
              </a:ext>
            </a:extLst>
          </p:cNvPr>
          <p:cNvSpPr txBox="1"/>
          <p:nvPr/>
        </p:nvSpPr>
        <p:spPr>
          <a:xfrm>
            <a:off x="7249954" y="2625549"/>
            <a:ext cx="1774420" cy="2031325"/>
          </a:xfrm>
          <a:prstGeom prst="rect">
            <a:avLst/>
          </a:prstGeom>
          <a:noFill/>
        </p:spPr>
        <p:txBody>
          <a:bodyPr wrap="square">
            <a:spAutoFit/>
          </a:bodyPr>
          <a:lstStyle/>
          <a:p>
            <a:pPr algn="ctr"/>
            <a:r>
              <a:rPr lang="es-ES" sz="1400" dirty="0">
                <a:effectLst/>
                <a:latin typeface="Calibri" panose="020F0502020204030204" pitchFamily="34" charset="0"/>
                <a:ea typeface="Calibri" panose="020F0502020204030204" pitchFamily="34" charset="0"/>
                <a:cs typeface="Times New Roman" panose="02020603050405020304" pitchFamily="18" charset="0"/>
              </a:rPr>
              <a:t>Identificados 470.000 habitantes afectados por probabilidad de inundación T500 </a:t>
            </a:r>
          </a:p>
          <a:p>
            <a:pPr algn="ctr"/>
            <a:r>
              <a:rPr lang="es-ES" sz="1400" dirty="0">
                <a:latin typeface="Calibri" panose="020F0502020204030204" pitchFamily="34" charset="0"/>
                <a:ea typeface="Calibri" panose="020F0502020204030204" pitchFamily="34" charset="0"/>
                <a:cs typeface="Times New Roman" panose="02020603050405020304" pitchFamily="18" charset="0"/>
              </a:rPr>
              <a:t>↓</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s-ES" sz="1400" dirty="0">
                <a:effectLst/>
                <a:latin typeface="Calibri" panose="020F0502020204030204" pitchFamily="34" charset="0"/>
                <a:ea typeface="Calibri" panose="020F0502020204030204" pitchFamily="34" charset="0"/>
                <a:cs typeface="Times New Roman" panose="02020603050405020304" pitchFamily="18" charset="0"/>
              </a:rPr>
              <a:t>El 50% se concentra en 2 zonas: bajo Júcar – Ribera del Júcar y Bajo Turia</a:t>
            </a:r>
            <a:endParaRPr lang="es-ES" sz="1400" dirty="0"/>
          </a:p>
        </p:txBody>
      </p:sp>
      <p:pic>
        <p:nvPicPr>
          <p:cNvPr id="3" name="Imagen 2">
            <a:extLst>
              <a:ext uri="{FF2B5EF4-FFF2-40B4-BE49-F238E27FC236}">
                <a16:creationId xmlns:a16="http://schemas.microsoft.com/office/drawing/2014/main" id="{91E87914-BF91-B4DE-28EF-127C057F45A7}"/>
              </a:ext>
            </a:extLst>
          </p:cNvPr>
          <p:cNvPicPr>
            <a:picLocks noChangeAspect="1"/>
          </p:cNvPicPr>
          <p:nvPr/>
        </p:nvPicPr>
        <p:blipFill>
          <a:blip r:embed="rId4"/>
          <a:stretch>
            <a:fillRect/>
          </a:stretch>
        </p:blipFill>
        <p:spPr>
          <a:xfrm>
            <a:off x="3800364" y="165992"/>
            <a:ext cx="809625" cy="419100"/>
          </a:xfrm>
          <a:prstGeom prst="rect">
            <a:avLst/>
          </a:prstGeom>
        </p:spPr>
      </p:pic>
    </p:spTree>
    <p:extLst>
      <p:ext uri="{BB962C8B-B14F-4D97-AF65-F5344CB8AC3E}">
        <p14:creationId xmlns:p14="http://schemas.microsoft.com/office/powerpoint/2010/main" val="2334393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94445-6E7C-745A-AEEE-5D3A7D1996F5}"/>
            </a:ext>
          </a:extLst>
        </p:cNvPr>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7CC86996-BFD1-DC96-4D71-7F4D30BCCE5D}"/>
              </a:ext>
            </a:extLst>
          </p:cNvPr>
          <p:cNvCxnSpPr/>
          <p:nvPr/>
        </p:nvCxnSpPr>
        <p:spPr>
          <a:xfrm>
            <a:off x="747423" y="680898"/>
            <a:ext cx="1944000" cy="0"/>
          </a:xfrm>
          <a:prstGeom prst="line">
            <a:avLst/>
          </a:prstGeom>
          <a:ln w="28575">
            <a:solidFill>
              <a:srgbClr val="4BB3FD"/>
            </a:solidFill>
          </a:ln>
        </p:spPr>
        <p:style>
          <a:lnRef idx="1">
            <a:schemeClr val="accent1"/>
          </a:lnRef>
          <a:fillRef idx="0">
            <a:schemeClr val="accent1"/>
          </a:fillRef>
          <a:effectRef idx="0">
            <a:schemeClr val="accent1"/>
          </a:effectRef>
          <a:fontRef idx="minor">
            <a:schemeClr val="tx1"/>
          </a:fontRef>
        </p:style>
      </p:cxnSp>
      <p:sp>
        <p:nvSpPr>
          <p:cNvPr id="2" name="CuadroTexto 1">
            <a:extLst>
              <a:ext uri="{FF2B5EF4-FFF2-40B4-BE49-F238E27FC236}">
                <a16:creationId xmlns:a16="http://schemas.microsoft.com/office/drawing/2014/main" id="{FE895E07-91B9-6B48-EF8E-C6F3137EC6E4}"/>
              </a:ext>
            </a:extLst>
          </p:cNvPr>
          <p:cNvSpPr txBox="1"/>
          <p:nvPr/>
        </p:nvSpPr>
        <p:spPr>
          <a:xfrm>
            <a:off x="38124" y="796152"/>
            <a:ext cx="7034392" cy="2477601"/>
          </a:xfrm>
          <a:prstGeom prst="rect">
            <a:avLst/>
          </a:prstGeom>
          <a:noFill/>
        </p:spPr>
        <p:txBody>
          <a:bodyPr wrap="square">
            <a:spAutoFit/>
          </a:bodyPr>
          <a:lstStyle/>
          <a:p>
            <a:pPr>
              <a:spcAft>
                <a:spcPts val="600"/>
              </a:spcAft>
              <a:tabLst>
                <a:tab pos="3406775" algn="l"/>
              </a:tabLst>
            </a:pPr>
            <a:r>
              <a:rPr lang="es-ES" dirty="0"/>
              <a:t>Programa de medidas del PGRI (admón. Estado, CCAA y local):</a:t>
            </a:r>
          </a:p>
          <a:p>
            <a:pPr marL="446088" indent="-285750">
              <a:buFont typeface="Arial" panose="020B0604020202020204" pitchFamily="34" charset="0"/>
              <a:buChar char="•"/>
              <a:tabLst>
                <a:tab pos="3406775" algn="l"/>
              </a:tabLst>
            </a:pPr>
            <a:r>
              <a:rPr lang="es-ES" dirty="0"/>
              <a:t>Tipologías: prevención,</a:t>
            </a:r>
            <a:r>
              <a:rPr lang="es-ES" dirty="0">
                <a:solidFill>
                  <a:srgbClr val="FF0000"/>
                </a:solidFill>
              </a:rPr>
              <a:t> </a:t>
            </a:r>
            <a:r>
              <a:rPr lang="es-ES" dirty="0"/>
              <a:t>protección (Análisis C/B), preparación y recuperación</a:t>
            </a:r>
          </a:p>
          <a:p>
            <a:pPr marL="446088" indent="-285750">
              <a:buFont typeface="Arial" panose="020B0604020202020204" pitchFamily="34" charset="0"/>
              <a:buChar char="•"/>
              <a:tabLst>
                <a:tab pos="3406775" algn="l"/>
              </a:tabLst>
            </a:pPr>
            <a:r>
              <a:rPr lang="es-ES" dirty="0"/>
              <a:t>90 actuaciones con un presupuesto total de:</a:t>
            </a:r>
          </a:p>
          <a:p>
            <a:pPr marL="1074738" lvl="3">
              <a:tabLst>
                <a:tab pos="3406775" algn="l"/>
              </a:tabLst>
            </a:pPr>
            <a:r>
              <a:rPr lang="es-ES" sz="1600" dirty="0"/>
              <a:t>163 M€ en 2022-2027</a:t>
            </a:r>
          </a:p>
          <a:p>
            <a:pPr marL="1074738" lvl="3">
              <a:spcAft>
                <a:spcPts val="600"/>
              </a:spcAft>
              <a:tabLst>
                <a:tab pos="3406775" algn="l"/>
              </a:tabLst>
            </a:pPr>
            <a:r>
              <a:rPr lang="es-ES" sz="1600" dirty="0"/>
              <a:t>291 M€ en 2028-2033</a:t>
            </a:r>
          </a:p>
          <a:p>
            <a:pPr marL="0" lvl="3">
              <a:spcAft>
                <a:spcPts val="600"/>
              </a:spcAft>
              <a:tabLst>
                <a:tab pos="3406775" algn="l"/>
              </a:tabLst>
            </a:pPr>
            <a:r>
              <a:rPr lang="es-ES" dirty="0"/>
              <a:t>Grado de avance (en </a:t>
            </a:r>
            <a:r>
              <a:rPr lang="es-ES" dirty="0" err="1"/>
              <a:t>nº</a:t>
            </a:r>
            <a:r>
              <a:rPr lang="es-ES" dirty="0"/>
              <a:t> de medidas. Informe de seguimiento 2024): lento</a:t>
            </a:r>
          </a:p>
          <a:p>
            <a:pPr marL="285750" indent="-285750">
              <a:spcAft>
                <a:spcPts val="600"/>
              </a:spcAft>
              <a:buFont typeface="Arial" panose="020B0604020202020204" pitchFamily="34" charset="0"/>
              <a:buChar char="•"/>
              <a:tabLst>
                <a:tab pos="3406775" algn="l"/>
              </a:tabLst>
            </a:pPr>
            <a:endParaRPr lang="es-ES" dirty="0"/>
          </a:p>
        </p:txBody>
      </p:sp>
      <p:pic>
        <p:nvPicPr>
          <p:cNvPr id="3" name="Imagen 2">
            <a:extLst>
              <a:ext uri="{FF2B5EF4-FFF2-40B4-BE49-F238E27FC236}">
                <a16:creationId xmlns:a16="http://schemas.microsoft.com/office/drawing/2014/main" id="{F3CE39E9-21BC-8C84-9DBB-C438F51AD79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39829" y="796152"/>
            <a:ext cx="2766047" cy="1662841"/>
          </a:xfrm>
          <a:prstGeom prst="rect">
            <a:avLst/>
          </a:prstGeom>
          <a:noFill/>
        </p:spPr>
      </p:pic>
      <p:pic>
        <p:nvPicPr>
          <p:cNvPr id="6" name="Imagen 5">
            <a:extLst>
              <a:ext uri="{FF2B5EF4-FFF2-40B4-BE49-F238E27FC236}">
                <a16:creationId xmlns:a16="http://schemas.microsoft.com/office/drawing/2014/main" id="{DCE1BC98-A4DF-F516-B6AD-16254C471834}"/>
              </a:ext>
            </a:extLst>
          </p:cNvPr>
          <p:cNvPicPr>
            <a:picLocks noChangeAspect="1"/>
          </p:cNvPicPr>
          <p:nvPr/>
        </p:nvPicPr>
        <p:blipFill>
          <a:blip r:embed="rId3"/>
          <a:stretch>
            <a:fillRect/>
          </a:stretch>
        </p:blipFill>
        <p:spPr>
          <a:xfrm>
            <a:off x="1012041" y="2945086"/>
            <a:ext cx="3358764" cy="2052000"/>
          </a:xfrm>
          <a:prstGeom prst="rect">
            <a:avLst/>
          </a:prstGeom>
          <a:ln w="12700">
            <a:solidFill>
              <a:schemeClr val="tx1"/>
            </a:solidFill>
          </a:ln>
        </p:spPr>
      </p:pic>
      <p:pic>
        <p:nvPicPr>
          <p:cNvPr id="10" name="Imagen 9">
            <a:extLst>
              <a:ext uri="{FF2B5EF4-FFF2-40B4-BE49-F238E27FC236}">
                <a16:creationId xmlns:a16="http://schemas.microsoft.com/office/drawing/2014/main" id="{ECAEA4E1-727E-A565-5420-C618A031F91D}"/>
              </a:ext>
            </a:extLst>
          </p:cNvPr>
          <p:cNvPicPr>
            <a:picLocks noChangeAspect="1"/>
          </p:cNvPicPr>
          <p:nvPr/>
        </p:nvPicPr>
        <p:blipFill rotWithShape="1">
          <a:blip r:embed="rId4"/>
          <a:srcRect l="7583" r="7012"/>
          <a:stretch/>
        </p:blipFill>
        <p:spPr bwMode="auto">
          <a:xfrm>
            <a:off x="4706409" y="2945086"/>
            <a:ext cx="3534753" cy="2052000"/>
          </a:xfrm>
          <a:prstGeom prst="rect">
            <a:avLst/>
          </a:prstGeom>
          <a:ln w="12700"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
        <p:nvSpPr>
          <p:cNvPr id="4" name="1 Título">
            <a:extLst>
              <a:ext uri="{FF2B5EF4-FFF2-40B4-BE49-F238E27FC236}">
                <a16:creationId xmlns:a16="http://schemas.microsoft.com/office/drawing/2014/main" id="{1B6DFEB1-FB40-E65C-375D-25C70CA1CFAE}"/>
              </a:ext>
            </a:extLst>
          </p:cNvPr>
          <p:cNvSpPr txBox="1">
            <a:spLocks/>
          </p:cNvSpPr>
          <p:nvPr/>
        </p:nvSpPr>
        <p:spPr bwMode="auto">
          <a:xfrm>
            <a:off x="691152" y="308767"/>
            <a:ext cx="2000271" cy="38682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s-ES" b="1" dirty="0"/>
              <a:t>Planes de gestión</a:t>
            </a:r>
            <a:endParaRPr lang="es-E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30737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F9232-A46C-4C12-481F-849C99B584FE}"/>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F1BF0ABD-664E-834B-02CE-05B7E96821EB}"/>
              </a:ext>
            </a:extLst>
          </p:cNvPr>
          <p:cNvPicPr>
            <a:picLocks noChangeAspect="1"/>
          </p:cNvPicPr>
          <p:nvPr/>
        </p:nvPicPr>
        <p:blipFill>
          <a:blip r:embed="rId2">
            <a:alphaModFix amt="71000"/>
          </a:blip>
          <a:stretch>
            <a:fillRect/>
          </a:stretch>
        </p:blipFill>
        <p:spPr>
          <a:xfrm>
            <a:off x="6134250" y="133175"/>
            <a:ext cx="2838719" cy="1354119"/>
          </a:xfrm>
          <a:prstGeom prst="rect">
            <a:avLst/>
          </a:prstGeom>
        </p:spPr>
      </p:pic>
      <p:cxnSp>
        <p:nvCxnSpPr>
          <p:cNvPr id="7" name="Conector recto 6">
            <a:extLst>
              <a:ext uri="{FF2B5EF4-FFF2-40B4-BE49-F238E27FC236}">
                <a16:creationId xmlns:a16="http://schemas.microsoft.com/office/drawing/2014/main" id="{C3073F44-9125-5964-7D9F-81CCACF0D054}"/>
              </a:ext>
            </a:extLst>
          </p:cNvPr>
          <p:cNvCxnSpPr/>
          <p:nvPr/>
        </p:nvCxnSpPr>
        <p:spPr>
          <a:xfrm>
            <a:off x="747423" y="680898"/>
            <a:ext cx="1944000" cy="0"/>
          </a:xfrm>
          <a:prstGeom prst="line">
            <a:avLst/>
          </a:prstGeom>
          <a:ln w="28575">
            <a:solidFill>
              <a:srgbClr val="4BB3FD"/>
            </a:solidFill>
          </a:ln>
        </p:spPr>
        <p:style>
          <a:lnRef idx="1">
            <a:schemeClr val="accent1"/>
          </a:lnRef>
          <a:fillRef idx="0">
            <a:schemeClr val="accent1"/>
          </a:fillRef>
          <a:effectRef idx="0">
            <a:schemeClr val="accent1"/>
          </a:effectRef>
          <a:fontRef idx="minor">
            <a:schemeClr val="tx1"/>
          </a:fontRef>
        </p:style>
      </p:cxnSp>
      <p:sp>
        <p:nvSpPr>
          <p:cNvPr id="2" name="CuadroTexto 1">
            <a:extLst>
              <a:ext uri="{FF2B5EF4-FFF2-40B4-BE49-F238E27FC236}">
                <a16:creationId xmlns:a16="http://schemas.microsoft.com/office/drawing/2014/main" id="{8F8CA9CE-0830-011C-6C72-FF2E937A8B8F}"/>
              </a:ext>
            </a:extLst>
          </p:cNvPr>
          <p:cNvSpPr txBox="1"/>
          <p:nvPr/>
        </p:nvSpPr>
        <p:spPr>
          <a:xfrm>
            <a:off x="111803" y="748183"/>
            <a:ext cx="8861166" cy="4308872"/>
          </a:xfrm>
          <a:prstGeom prst="rect">
            <a:avLst/>
          </a:prstGeom>
          <a:noFill/>
        </p:spPr>
        <p:txBody>
          <a:bodyPr wrap="square">
            <a:spAutoFit/>
          </a:bodyPr>
          <a:lstStyle/>
          <a:p>
            <a:pPr>
              <a:spcAft>
                <a:spcPts val="600"/>
              </a:spcAft>
              <a:tabLst>
                <a:tab pos="3406775" algn="l"/>
              </a:tabLst>
            </a:pPr>
            <a:r>
              <a:rPr lang="es-ES" sz="1600" b="1" dirty="0"/>
              <a:t>Plan para recuperación territorios afectados por la DANA octubre 2024</a:t>
            </a:r>
            <a:endParaRPr lang="es-ES" sz="1600" dirty="0"/>
          </a:p>
          <a:p>
            <a:pPr marL="285750" indent="-195263">
              <a:spcAft>
                <a:spcPts val="600"/>
              </a:spcAft>
              <a:buFont typeface="Arial" panose="020B0604020202020204" pitchFamily="34" charset="0"/>
              <a:buChar char="•"/>
              <a:tabLst>
                <a:tab pos="3406775" algn="l"/>
              </a:tabLst>
            </a:pPr>
            <a:r>
              <a:rPr lang="es-ES" sz="1600" u="sng" dirty="0"/>
              <a:t>Medidas de recuperación</a:t>
            </a:r>
          </a:p>
          <a:p>
            <a:pPr marL="742950" lvl="1" indent="-285750">
              <a:buFont typeface="Arial" panose="020B0604020202020204" pitchFamily="34" charset="0"/>
              <a:buChar char="•"/>
              <a:tabLst>
                <a:tab pos="3406775" algn="l"/>
              </a:tabLst>
            </a:pPr>
            <a:r>
              <a:rPr lang="es-ES" sz="1600" dirty="0"/>
              <a:t>SIG DANA para apoyo de la gestión de obras de emergencia (</a:t>
            </a:r>
            <a:r>
              <a:rPr lang="es-ES" sz="1600" dirty="0" err="1"/>
              <a:t>infoDANA</a:t>
            </a:r>
            <a:r>
              <a:rPr lang="es-ES" sz="1600" dirty="0"/>
              <a:t>)</a:t>
            </a:r>
          </a:p>
          <a:p>
            <a:pPr marL="742950" lvl="1" indent="-285750">
              <a:buFont typeface="Arial" panose="020B0604020202020204" pitchFamily="34" charset="0"/>
              <a:buChar char="•"/>
              <a:tabLst>
                <a:tab pos="3406775" algn="l"/>
              </a:tabLst>
            </a:pPr>
            <a:r>
              <a:rPr lang="es-ES" sz="1600" dirty="0"/>
              <a:t>Ayudas directas para servicios de abastecimientos y saneamiento</a:t>
            </a:r>
          </a:p>
          <a:p>
            <a:pPr marL="742950" lvl="1" indent="-285750">
              <a:buFont typeface="Arial" panose="020B0604020202020204" pitchFamily="34" charset="0"/>
              <a:buChar char="•"/>
              <a:tabLst>
                <a:tab pos="3406775" algn="l"/>
              </a:tabLst>
            </a:pPr>
            <a:r>
              <a:rPr lang="es-ES" sz="1600" dirty="0"/>
              <a:t>Actuaciones de restauración ecosistemas, cauces, masas forestales e </a:t>
            </a:r>
            <a:r>
              <a:rPr lang="es-ES" sz="1600" dirty="0" err="1"/>
              <a:t>infr</a:t>
            </a:r>
            <a:r>
              <a:rPr lang="es-ES" sz="1600" dirty="0"/>
              <a:t>. rurales</a:t>
            </a:r>
          </a:p>
          <a:p>
            <a:pPr marL="742950" lvl="1" indent="-285750">
              <a:buFont typeface="Arial" panose="020B0604020202020204" pitchFamily="34" charset="0"/>
              <a:buChar char="•"/>
              <a:tabLst>
                <a:tab pos="3406775" algn="l"/>
              </a:tabLst>
            </a:pPr>
            <a:r>
              <a:rPr lang="es-ES" sz="1600" dirty="0"/>
              <a:t>Restauración de humedales y ramblas</a:t>
            </a:r>
          </a:p>
          <a:p>
            <a:pPr marL="285750" indent="-195263">
              <a:spcBef>
                <a:spcPts val="600"/>
              </a:spcBef>
              <a:spcAft>
                <a:spcPts val="600"/>
              </a:spcAft>
              <a:buFont typeface="Arial" panose="020B0604020202020204" pitchFamily="34" charset="0"/>
              <a:buChar char="•"/>
              <a:tabLst>
                <a:tab pos="3406775" algn="l"/>
              </a:tabLst>
            </a:pPr>
            <a:r>
              <a:rPr lang="es-ES" sz="1600" u="sng" dirty="0"/>
              <a:t>Medidas para prevención y preparación</a:t>
            </a:r>
            <a:r>
              <a:rPr lang="es-ES" sz="1600" dirty="0"/>
              <a:t>: ordenación territorial y planeamiento urbano, reducción vulnerabilidad y adaptación de edificios y viviendas, ….</a:t>
            </a:r>
          </a:p>
          <a:p>
            <a:pPr marL="285750" indent="-195263">
              <a:spcAft>
                <a:spcPts val="600"/>
              </a:spcAft>
              <a:buFont typeface="Arial" panose="020B0604020202020204" pitchFamily="34" charset="0"/>
              <a:buChar char="•"/>
              <a:tabLst>
                <a:tab pos="3406775" algn="l"/>
              </a:tabLst>
            </a:pPr>
            <a:r>
              <a:rPr lang="es-ES" sz="1600" u="sng" dirty="0"/>
              <a:t>Medidas para protección</a:t>
            </a:r>
            <a:r>
              <a:rPr lang="es-ES" sz="1600" dirty="0"/>
              <a:t>: recuperación DPH, mejora infraestructuras viarias, ….</a:t>
            </a:r>
          </a:p>
          <a:p>
            <a:pPr marL="285750" indent="-195263">
              <a:spcAft>
                <a:spcPts val="600"/>
              </a:spcAft>
              <a:buFont typeface="Arial" panose="020B0604020202020204" pitchFamily="34" charset="0"/>
              <a:buChar char="•"/>
              <a:tabLst>
                <a:tab pos="3406775" algn="l"/>
              </a:tabLst>
            </a:pPr>
            <a:r>
              <a:rPr lang="es-ES" sz="1600" dirty="0"/>
              <a:t>Proyectos recuperación cuencas del Turia, Magro y bajo Júcar y proyectos protección frente a inundaciones en barrancos Poyo y Saleta</a:t>
            </a:r>
          </a:p>
          <a:p>
            <a:pPr marL="1435100">
              <a:spcBef>
                <a:spcPts val="600"/>
              </a:spcBef>
              <a:tabLst>
                <a:tab pos="3406775" algn="l"/>
              </a:tabLst>
            </a:pPr>
            <a:r>
              <a:rPr lang="es-ES" sz="1600" dirty="0"/>
              <a:t>Inversión: Recuperación</a:t>
            </a:r>
            <a:r>
              <a:rPr lang="es-ES" sz="1600" b="1" dirty="0"/>
              <a:t> 731,4 M€</a:t>
            </a:r>
            <a:r>
              <a:rPr lang="es-ES" sz="1600" dirty="0"/>
              <a:t> 	Protección</a:t>
            </a:r>
            <a:r>
              <a:rPr lang="es-ES" sz="1600" b="1" dirty="0"/>
              <a:t> 551 M€</a:t>
            </a:r>
          </a:p>
          <a:p>
            <a:pPr>
              <a:spcBef>
                <a:spcPts val="1800"/>
              </a:spcBef>
              <a:tabLst>
                <a:tab pos="3406775" algn="l"/>
              </a:tabLst>
            </a:pPr>
            <a:r>
              <a:rPr lang="es-ES" sz="1600" b="1" dirty="0"/>
              <a:t>Actuaciones integradas para la recuperación y mejora de la resiliencia de </a:t>
            </a:r>
            <a:r>
              <a:rPr lang="es-ES" sz="1600" b="1" dirty="0" err="1"/>
              <a:t>L’Albufera</a:t>
            </a:r>
            <a:r>
              <a:rPr lang="es-ES" sz="1600" b="1" dirty="0"/>
              <a:t> de València.</a:t>
            </a:r>
          </a:p>
          <a:p>
            <a:pPr marL="1435100">
              <a:tabLst>
                <a:tab pos="3406775" algn="l"/>
              </a:tabLst>
            </a:pPr>
            <a:r>
              <a:rPr lang="es-ES" sz="1600" dirty="0"/>
              <a:t>Inversión: </a:t>
            </a:r>
            <a:r>
              <a:rPr lang="es-ES" sz="1600" b="1" dirty="0"/>
              <a:t>132 M€</a:t>
            </a:r>
          </a:p>
        </p:txBody>
      </p:sp>
      <p:sp>
        <p:nvSpPr>
          <p:cNvPr id="3" name="1 Título">
            <a:extLst>
              <a:ext uri="{FF2B5EF4-FFF2-40B4-BE49-F238E27FC236}">
                <a16:creationId xmlns:a16="http://schemas.microsoft.com/office/drawing/2014/main" id="{B6F248FB-A142-E869-5DBC-3C9AAF76D9C6}"/>
              </a:ext>
            </a:extLst>
          </p:cNvPr>
          <p:cNvSpPr txBox="1">
            <a:spLocks/>
          </p:cNvSpPr>
          <p:nvPr/>
        </p:nvSpPr>
        <p:spPr bwMode="auto">
          <a:xfrm>
            <a:off x="691152" y="308767"/>
            <a:ext cx="2000271" cy="38682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s-ES" b="1" dirty="0"/>
              <a:t>Planes de gestión</a:t>
            </a:r>
            <a:endParaRPr lang="es-E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700925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Título"/>
          <p:cNvSpPr txBox="1">
            <a:spLocks/>
          </p:cNvSpPr>
          <p:nvPr/>
        </p:nvSpPr>
        <p:spPr>
          <a:xfrm>
            <a:off x="260703" y="1588903"/>
            <a:ext cx="8678581" cy="129597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3600"/>
              <a:buFont typeface="Arial"/>
              <a:buNone/>
              <a:defRPr sz="2500" b="0" i="0" u="none" strike="noStrike" cap="none" baseline="0">
                <a:solidFill>
                  <a:schemeClr val="tx1"/>
                </a:solidFill>
                <a:latin typeface="Lato Black" panose="020F0A02020204030203" pitchFamily="34" charset="0"/>
                <a:ea typeface="Arial"/>
                <a:cs typeface="Arial"/>
                <a:sym typeface="Arial"/>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pPr algn="ctr"/>
            <a:r>
              <a:rPr lang="es-ES" sz="3200" dirty="0">
                <a:latin typeface="Lato Black"/>
                <a:ea typeface="Lato Black"/>
                <a:cs typeface="Lato Black"/>
              </a:rPr>
              <a:t>Alternativas</a:t>
            </a:r>
          </a:p>
        </p:txBody>
      </p:sp>
      <p:sp>
        <p:nvSpPr>
          <p:cNvPr id="4" name="Google Shape;64;p14"/>
          <p:cNvSpPr txBox="1"/>
          <p:nvPr/>
        </p:nvSpPr>
        <p:spPr>
          <a:xfrm>
            <a:off x="1836479" y="2012489"/>
            <a:ext cx="774900" cy="448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3200" dirty="0">
                <a:solidFill>
                  <a:srgbClr val="4BB3FD"/>
                </a:solidFill>
                <a:latin typeface="Lato Black"/>
                <a:ea typeface="Lato Black"/>
                <a:cs typeface="Lato Black"/>
                <a:sym typeface="Lato Black"/>
              </a:rPr>
              <a:t>04</a:t>
            </a:r>
            <a:endParaRPr sz="3200" dirty="0">
              <a:solidFill>
                <a:srgbClr val="4BB3FD"/>
              </a:solidFill>
              <a:latin typeface="Lato Black"/>
              <a:ea typeface="Lato Black"/>
              <a:cs typeface="Lato Black"/>
              <a:sym typeface="Lato Black"/>
            </a:endParaRPr>
          </a:p>
        </p:txBody>
      </p:sp>
    </p:spTree>
    <p:extLst>
      <p:ext uri="{BB962C8B-B14F-4D97-AF65-F5344CB8AC3E}">
        <p14:creationId xmlns:p14="http://schemas.microsoft.com/office/powerpoint/2010/main" val="2156065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055F49CD-DBE9-320A-D07C-950F32829C0D}"/>
              </a:ext>
            </a:extLst>
          </p:cNvPr>
          <p:cNvCxnSpPr/>
          <p:nvPr/>
        </p:nvCxnSpPr>
        <p:spPr>
          <a:xfrm>
            <a:off x="747423" y="680898"/>
            <a:ext cx="1476000" cy="0"/>
          </a:xfrm>
          <a:prstGeom prst="line">
            <a:avLst/>
          </a:prstGeom>
          <a:ln w="28575">
            <a:solidFill>
              <a:srgbClr val="4BB3FD"/>
            </a:solidFill>
          </a:ln>
        </p:spPr>
        <p:style>
          <a:lnRef idx="1">
            <a:schemeClr val="accent1"/>
          </a:lnRef>
          <a:fillRef idx="0">
            <a:schemeClr val="accent1"/>
          </a:fillRef>
          <a:effectRef idx="0">
            <a:schemeClr val="accent1"/>
          </a:effectRef>
          <a:fontRef idx="minor">
            <a:schemeClr val="tx1"/>
          </a:fontRef>
        </p:style>
      </p:cxnSp>
      <p:sp>
        <p:nvSpPr>
          <p:cNvPr id="3" name="1 Título">
            <a:extLst>
              <a:ext uri="{FF2B5EF4-FFF2-40B4-BE49-F238E27FC236}">
                <a16:creationId xmlns:a16="http://schemas.microsoft.com/office/drawing/2014/main" id="{ECFE8ACE-4A6C-AF09-B2D6-D456837DE56B}"/>
              </a:ext>
            </a:extLst>
          </p:cNvPr>
          <p:cNvSpPr txBox="1">
            <a:spLocks/>
          </p:cNvSpPr>
          <p:nvPr/>
        </p:nvSpPr>
        <p:spPr bwMode="auto">
          <a:xfrm>
            <a:off x="747423" y="279950"/>
            <a:ext cx="1348663" cy="38682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s-ES" b="1" dirty="0"/>
              <a:t>Alternativas</a:t>
            </a:r>
            <a:endParaRPr lang="es-ES" b="1" dirty="0">
              <a:latin typeface="Calibri" panose="020F0502020204030204" pitchFamily="34" charset="0"/>
              <a:cs typeface="Calibri" panose="020F0502020204030204" pitchFamily="34" charset="0"/>
            </a:endParaRPr>
          </a:p>
        </p:txBody>
      </p:sp>
      <p:sp>
        <p:nvSpPr>
          <p:cNvPr id="4" name="CuadroTexto 3">
            <a:extLst>
              <a:ext uri="{FF2B5EF4-FFF2-40B4-BE49-F238E27FC236}">
                <a16:creationId xmlns:a16="http://schemas.microsoft.com/office/drawing/2014/main" id="{7C3068C1-39B5-87B6-0C84-305E6A876D17}"/>
              </a:ext>
            </a:extLst>
          </p:cNvPr>
          <p:cNvSpPr txBox="1"/>
          <p:nvPr/>
        </p:nvSpPr>
        <p:spPr>
          <a:xfrm>
            <a:off x="422081" y="880808"/>
            <a:ext cx="8426497" cy="3831818"/>
          </a:xfrm>
          <a:prstGeom prst="rect">
            <a:avLst/>
          </a:prstGeom>
          <a:noFill/>
        </p:spPr>
        <p:txBody>
          <a:bodyPr wrap="square">
            <a:spAutoFit/>
          </a:bodyPr>
          <a:lstStyle/>
          <a:p>
            <a:pPr marL="285750" indent="-285750">
              <a:spcAft>
                <a:spcPts val="600"/>
              </a:spcAft>
              <a:buFont typeface="Wingdings" panose="05000000000000000000" pitchFamily="2" charset="2"/>
              <a:buChar char="Ø"/>
              <a:tabLst>
                <a:tab pos="3406775" algn="l"/>
              </a:tabLst>
            </a:pPr>
            <a:r>
              <a:rPr lang="es-ES" dirty="0"/>
              <a:t>Las inundaciones son el fenómeno natural que produce mayores pérdidas socio-económicas en España y en el ámbito de la DHJ.</a:t>
            </a:r>
          </a:p>
          <a:p>
            <a:pPr marL="285750" indent="-285750">
              <a:spcAft>
                <a:spcPts val="600"/>
              </a:spcAft>
              <a:buFont typeface="Wingdings" panose="05000000000000000000" pitchFamily="2" charset="2"/>
              <a:buChar char="Ø"/>
              <a:tabLst>
                <a:tab pos="3406775" algn="l"/>
              </a:tabLst>
            </a:pPr>
            <a:endParaRPr lang="es-ES" dirty="0"/>
          </a:p>
          <a:p>
            <a:pPr marL="285750" indent="-285750">
              <a:spcAft>
                <a:spcPts val="600"/>
              </a:spcAft>
              <a:buFont typeface="Wingdings" panose="05000000000000000000" pitchFamily="2" charset="2"/>
              <a:buChar char="Ø"/>
              <a:tabLst>
                <a:tab pos="3406775" algn="l"/>
              </a:tabLst>
            </a:pPr>
            <a:r>
              <a:rPr lang="es-ES" dirty="0"/>
              <a:t>La protección absoluta frente al riesgo de inundación resulta inalcanzable.</a:t>
            </a:r>
          </a:p>
          <a:p>
            <a:pPr marL="285750" indent="-285750">
              <a:spcAft>
                <a:spcPts val="600"/>
              </a:spcAft>
              <a:buFont typeface="Wingdings" panose="05000000000000000000" pitchFamily="2" charset="2"/>
              <a:buChar char="Ø"/>
              <a:tabLst>
                <a:tab pos="3406775" algn="l"/>
              </a:tabLst>
            </a:pPr>
            <a:endParaRPr lang="es-ES" dirty="0"/>
          </a:p>
          <a:p>
            <a:pPr marL="285750" indent="-285750">
              <a:spcAft>
                <a:spcPts val="600"/>
              </a:spcAft>
              <a:buFont typeface="Wingdings" panose="05000000000000000000" pitchFamily="2" charset="2"/>
              <a:buChar char="Ø"/>
              <a:tabLst>
                <a:tab pos="3406775" algn="l"/>
              </a:tabLst>
            </a:pPr>
            <a:r>
              <a:rPr lang="es-ES" dirty="0"/>
              <a:t>Minimizar el riesgo de inundación implica actuar para reducir: </a:t>
            </a:r>
          </a:p>
          <a:p>
            <a:pPr marL="1076325" indent="-342900">
              <a:spcAft>
                <a:spcPts val="600"/>
              </a:spcAft>
              <a:buFontTx/>
              <a:buAutoNum type="alphaLcParenR"/>
              <a:tabLst>
                <a:tab pos="3406775" algn="l"/>
              </a:tabLst>
            </a:pPr>
            <a:r>
              <a:rPr lang="es-ES" dirty="0"/>
              <a:t>peligrosidad (↓ P) </a:t>
            </a:r>
          </a:p>
          <a:p>
            <a:pPr marL="1076325" indent="-342900">
              <a:spcAft>
                <a:spcPts val="600"/>
              </a:spcAft>
              <a:buFontTx/>
              <a:buAutoNum type="alphaLcParenR"/>
              <a:tabLst>
                <a:tab pos="3406775" algn="l"/>
              </a:tabLst>
            </a:pPr>
            <a:r>
              <a:rPr lang="es-ES" dirty="0"/>
              <a:t>exposición (↓ E) </a:t>
            </a:r>
          </a:p>
          <a:p>
            <a:pPr marL="1076325" indent="-342900">
              <a:spcAft>
                <a:spcPts val="600"/>
              </a:spcAft>
              <a:buFontTx/>
              <a:buAutoNum type="alphaLcParenR"/>
              <a:tabLst>
                <a:tab pos="3406775" algn="l"/>
              </a:tabLst>
            </a:pPr>
            <a:r>
              <a:rPr lang="es-ES" dirty="0"/>
              <a:t>Vulnerabilidad (↓ V)</a:t>
            </a:r>
          </a:p>
          <a:p>
            <a:pPr marL="285750" indent="-285750">
              <a:spcAft>
                <a:spcPts val="600"/>
              </a:spcAft>
              <a:buFont typeface="Wingdings" panose="05000000000000000000" pitchFamily="2" charset="2"/>
              <a:buChar char="Ø"/>
              <a:tabLst>
                <a:tab pos="3406775" algn="l"/>
              </a:tabLst>
            </a:pPr>
            <a:endParaRPr lang="es-ES" dirty="0"/>
          </a:p>
          <a:p>
            <a:pPr marL="285750" indent="-285750">
              <a:spcAft>
                <a:spcPts val="600"/>
              </a:spcAft>
              <a:buFont typeface="Wingdings" panose="05000000000000000000" pitchFamily="2" charset="2"/>
              <a:buChar char="Ø"/>
              <a:tabLst>
                <a:tab pos="3406775" algn="l"/>
              </a:tabLst>
            </a:pPr>
            <a:r>
              <a:rPr lang="es-ES" dirty="0"/>
              <a:t>Estas actuaciones son también medidas de adaptación al cambio climático</a:t>
            </a:r>
          </a:p>
        </p:txBody>
      </p:sp>
    </p:spTree>
    <p:extLst>
      <p:ext uri="{BB962C8B-B14F-4D97-AF65-F5344CB8AC3E}">
        <p14:creationId xmlns:p14="http://schemas.microsoft.com/office/powerpoint/2010/main" val="28710377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F8A00-BA95-E691-37AF-BA07C1E602A0}"/>
            </a:ext>
          </a:extLst>
        </p:cNvPr>
        <p:cNvGrpSpPr/>
        <p:nvPr/>
      </p:nvGrpSpPr>
      <p:grpSpPr>
        <a:xfrm>
          <a:off x="0" y="0"/>
          <a:ext cx="0" cy="0"/>
          <a:chOff x="0" y="0"/>
          <a:chExt cx="0" cy="0"/>
        </a:xfrm>
      </p:grpSpPr>
      <p:sp>
        <p:nvSpPr>
          <p:cNvPr id="8" name="CuadroTexto 7">
            <a:extLst>
              <a:ext uri="{FF2B5EF4-FFF2-40B4-BE49-F238E27FC236}">
                <a16:creationId xmlns:a16="http://schemas.microsoft.com/office/drawing/2014/main" id="{5AD71B79-C7B4-0937-FA75-6BEDE6A21CC0}"/>
              </a:ext>
            </a:extLst>
          </p:cNvPr>
          <p:cNvSpPr txBox="1"/>
          <p:nvPr/>
        </p:nvSpPr>
        <p:spPr>
          <a:xfrm>
            <a:off x="2146368" y="1770264"/>
            <a:ext cx="6910302" cy="1815882"/>
          </a:xfrm>
          <a:prstGeom prst="rect">
            <a:avLst/>
          </a:prstGeom>
          <a:noFill/>
          <a:ln w="22225">
            <a:solidFill>
              <a:schemeClr val="accent1"/>
            </a:solidFill>
          </a:ln>
        </p:spPr>
        <p:txBody>
          <a:bodyPr wrap="square" rtlCol="0">
            <a:spAutoFit/>
          </a:bodyPr>
          <a:lstStyle/>
          <a:p>
            <a:pPr marL="285750" indent="-285750">
              <a:buFont typeface="Wingdings" panose="05000000000000000000" pitchFamily="2" charset="2"/>
              <a:buChar char="ü"/>
            </a:pPr>
            <a:r>
              <a:rPr lang="es-ES" sz="1400" dirty="0"/>
              <a:t>Mejora de la ordenación del territorio y usos del suelo en zonas inundables (↓ E, P).</a:t>
            </a:r>
          </a:p>
          <a:p>
            <a:pPr marL="285750" indent="-285750">
              <a:buFont typeface="Wingdings" panose="05000000000000000000" pitchFamily="2" charset="2"/>
              <a:buChar char="ü"/>
            </a:pPr>
            <a:r>
              <a:rPr lang="es-ES" sz="1400" dirty="0"/>
              <a:t>Modificaciones normativas para regulación más estricta de los usos en zonas inundables.</a:t>
            </a:r>
          </a:p>
          <a:p>
            <a:pPr marL="285750" indent="-285750">
              <a:buFont typeface="Wingdings" panose="05000000000000000000" pitchFamily="2" charset="2"/>
              <a:buChar char="ü"/>
            </a:pPr>
            <a:r>
              <a:rPr lang="es-ES" sz="1400" dirty="0"/>
              <a:t>Mejora de la coordinación y cooperación entre administraciones. Concreción de las administraciones o entidades responsables en la ejecución de medidas.</a:t>
            </a:r>
          </a:p>
          <a:p>
            <a:pPr marL="285750" indent="-285750">
              <a:buFont typeface="Wingdings" panose="05000000000000000000" pitchFamily="2" charset="2"/>
              <a:buChar char="ü"/>
            </a:pPr>
            <a:r>
              <a:rPr lang="es-ES" sz="1400" dirty="0"/>
              <a:t>Impulsar las labores de divulgación, educación y concienciación de la ciudadanía (↓ V). (Planes de comunicación en nuevos pliegos de proyectos de obras de la CHJ)</a:t>
            </a:r>
          </a:p>
          <a:p>
            <a:pPr marL="285750" indent="-285750">
              <a:buFont typeface="Wingdings" panose="05000000000000000000" pitchFamily="2" charset="2"/>
              <a:buChar char="ü"/>
            </a:pPr>
            <a:r>
              <a:rPr lang="es-ES" sz="1400" dirty="0"/>
              <a:t>Mejora de la autoprotección mediante la implantación de las Guías de adaptación al riesgo de inundación (MITERD) (↓ E, V)</a:t>
            </a:r>
          </a:p>
        </p:txBody>
      </p:sp>
      <p:sp>
        <p:nvSpPr>
          <p:cNvPr id="9" name="CuadroTexto 8">
            <a:extLst>
              <a:ext uri="{FF2B5EF4-FFF2-40B4-BE49-F238E27FC236}">
                <a16:creationId xmlns:a16="http://schemas.microsoft.com/office/drawing/2014/main" id="{33F8A1C9-692A-4AA1-5B97-B649C83249B7}"/>
              </a:ext>
            </a:extLst>
          </p:cNvPr>
          <p:cNvSpPr txBox="1"/>
          <p:nvPr/>
        </p:nvSpPr>
        <p:spPr>
          <a:xfrm>
            <a:off x="124094" y="2120817"/>
            <a:ext cx="1901653" cy="1169551"/>
          </a:xfrm>
          <a:prstGeom prst="rect">
            <a:avLst/>
          </a:prstGeom>
          <a:noFill/>
          <a:ln w="25400">
            <a:solidFill>
              <a:schemeClr val="accent1"/>
            </a:solidFill>
          </a:ln>
        </p:spPr>
        <p:txBody>
          <a:bodyPr wrap="square" rtlCol="0">
            <a:spAutoFit/>
          </a:bodyPr>
          <a:lstStyle/>
          <a:p>
            <a:pPr algn="ctr"/>
            <a:r>
              <a:rPr lang="es-ES" sz="1400" b="1" dirty="0"/>
              <a:t>Alternativa 1</a:t>
            </a:r>
            <a:br>
              <a:rPr lang="es-ES" sz="1400" b="1" dirty="0"/>
            </a:br>
            <a:r>
              <a:rPr lang="es-ES" sz="1400" dirty="0"/>
              <a:t>Priorizar medidas de gobernanza y de bajo coste pero gran beneficio</a:t>
            </a:r>
          </a:p>
        </p:txBody>
      </p:sp>
      <p:sp>
        <p:nvSpPr>
          <p:cNvPr id="11" name="CuadroTexto 10">
            <a:extLst>
              <a:ext uri="{FF2B5EF4-FFF2-40B4-BE49-F238E27FC236}">
                <a16:creationId xmlns:a16="http://schemas.microsoft.com/office/drawing/2014/main" id="{8D4E3856-5507-B021-F586-719B06A1237C}"/>
              </a:ext>
            </a:extLst>
          </p:cNvPr>
          <p:cNvSpPr txBox="1"/>
          <p:nvPr/>
        </p:nvSpPr>
        <p:spPr>
          <a:xfrm>
            <a:off x="124094" y="918430"/>
            <a:ext cx="1901653" cy="738664"/>
          </a:xfrm>
          <a:prstGeom prst="rect">
            <a:avLst/>
          </a:prstGeom>
          <a:noFill/>
          <a:ln w="25400">
            <a:solidFill>
              <a:schemeClr val="accent1"/>
            </a:solidFill>
          </a:ln>
        </p:spPr>
        <p:txBody>
          <a:bodyPr wrap="square" rtlCol="0">
            <a:spAutoFit/>
          </a:bodyPr>
          <a:lstStyle/>
          <a:p>
            <a:pPr algn="ctr"/>
            <a:r>
              <a:rPr lang="es-ES" sz="1400" b="1" dirty="0"/>
              <a:t>Alternativa 0</a:t>
            </a:r>
            <a:br>
              <a:rPr lang="es-ES" sz="1400" b="1" dirty="0"/>
            </a:br>
            <a:r>
              <a:rPr lang="es-ES" sz="1400" dirty="0"/>
              <a:t>Medidas </a:t>
            </a:r>
            <a:r>
              <a:rPr lang="es-ES" sz="1400" dirty="0" err="1"/>
              <a:t>PdM</a:t>
            </a:r>
            <a:r>
              <a:rPr lang="es-ES" sz="1400" dirty="0"/>
              <a:t> PGRI 2022-2027</a:t>
            </a:r>
          </a:p>
        </p:txBody>
      </p:sp>
      <p:sp>
        <p:nvSpPr>
          <p:cNvPr id="12" name="CuadroTexto 11">
            <a:extLst>
              <a:ext uri="{FF2B5EF4-FFF2-40B4-BE49-F238E27FC236}">
                <a16:creationId xmlns:a16="http://schemas.microsoft.com/office/drawing/2014/main" id="{39B33918-9BC4-3074-B537-AE4E71FCD4B7}"/>
              </a:ext>
            </a:extLst>
          </p:cNvPr>
          <p:cNvSpPr txBox="1"/>
          <p:nvPr/>
        </p:nvSpPr>
        <p:spPr>
          <a:xfrm>
            <a:off x="2146368" y="3723293"/>
            <a:ext cx="6910302" cy="1384995"/>
          </a:xfrm>
          <a:prstGeom prst="rect">
            <a:avLst/>
          </a:prstGeom>
          <a:noFill/>
          <a:ln w="22225">
            <a:solidFill>
              <a:schemeClr val="accent1"/>
            </a:solidFill>
          </a:ln>
        </p:spPr>
        <p:txBody>
          <a:bodyPr wrap="square" rtlCol="0">
            <a:spAutoFit/>
          </a:bodyPr>
          <a:lstStyle/>
          <a:p>
            <a:r>
              <a:rPr lang="es-ES" sz="1400" dirty="0"/>
              <a:t>Alternativa 1 + medidas adicionales de protección (↓ P) </a:t>
            </a:r>
          </a:p>
          <a:p>
            <a:pPr marL="285750" indent="-285750">
              <a:buFont typeface="Wingdings" panose="05000000000000000000" pitchFamily="2" charset="2"/>
              <a:buChar char="ü"/>
            </a:pPr>
            <a:r>
              <a:rPr lang="es-ES" sz="1400" dirty="0"/>
              <a:t>Puesta en valor de las infraestructuras de respuesta ante eventos extremos, como las presas. Requieren fuerte presupuesto e importante afección ambiental.</a:t>
            </a:r>
          </a:p>
          <a:p>
            <a:pPr marL="285750" indent="-285750">
              <a:buFont typeface="Wingdings" panose="05000000000000000000" pitchFamily="2" charset="2"/>
              <a:buChar char="ü"/>
            </a:pPr>
            <a:r>
              <a:rPr lang="es-ES" sz="1400" dirty="0"/>
              <a:t>Impulsar medidas de restauración para incrementar la capacidad del sistema para absorber y laminar la avenida.</a:t>
            </a:r>
          </a:p>
          <a:p>
            <a:pPr marL="285750" indent="-285750">
              <a:buFont typeface="Wingdings" panose="05000000000000000000" pitchFamily="2" charset="2"/>
              <a:buChar char="ü"/>
            </a:pPr>
            <a:r>
              <a:rPr lang="es-ES" sz="1400" dirty="0"/>
              <a:t>Aumento del drenaje de infraestructuras lineales</a:t>
            </a:r>
          </a:p>
        </p:txBody>
      </p:sp>
      <p:sp>
        <p:nvSpPr>
          <p:cNvPr id="13" name="CuadroTexto 12">
            <a:extLst>
              <a:ext uri="{FF2B5EF4-FFF2-40B4-BE49-F238E27FC236}">
                <a16:creationId xmlns:a16="http://schemas.microsoft.com/office/drawing/2014/main" id="{589688E6-5096-F9BA-8C0B-2CE91519DB7C}"/>
              </a:ext>
            </a:extLst>
          </p:cNvPr>
          <p:cNvSpPr txBox="1"/>
          <p:nvPr/>
        </p:nvSpPr>
        <p:spPr>
          <a:xfrm>
            <a:off x="2146368" y="921698"/>
            <a:ext cx="6910302" cy="738664"/>
          </a:xfrm>
          <a:prstGeom prst="rect">
            <a:avLst/>
          </a:prstGeom>
          <a:noFill/>
          <a:ln w="22225">
            <a:solidFill>
              <a:schemeClr val="accent1"/>
            </a:solidFill>
          </a:ln>
        </p:spPr>
        <p:txBody>
          <a:bodyPr wrap="square" rtlCol="0">
            <a:spAutoFit/>
          </a:bodyPr>
          <a:lstStyle/>
          <a:p>
            <a:pPr marL="285750" indent="-285750">
              <a:buFont typeface="Wingdings" panose="05000000000000000000" pitchFamily="2" charset="2"/>
              <a:buChar char="ü"/>
            </a:pPr>
            <a:r>
              <a:rPr lang="es-ES" sz="1400" dirty="0"/>
              <a:t>Ejecutar PGRI: buen diagnóstico; plan completo en peligrosidad y riesgos. Manteniendo: limitado avance del programa de medidas y dinámicas de coordinación entre organismos competentes en agua, ordenación del territorio, urbanismo y protección civil.</a:t>
            </a:r>
          </a:p>
        </p:txBody>
      </p:sp>
      <p:sp>
        <p:nvSpPr>
          <p:cNvPr id="14" name="CuadroTexto 13">
            <a:extLst>
              <a:ext uri="{FF2B5EF4-FFF2-40B4-BE49-F238E27FC236}">
                <a16:creationId xmlns:a16="http://schemas.microsoft.com/office/drawing/2014/main" id="{5BCB03EF-52C6-4317-499E-3C59AA208A37}"/>
              </a:ext>
            </a:extLst>
          </p:cNvPr>
          <p:cNvSpPr txBox="1"/>
          <p:nvPr/>
        </p:nvSpPr>
        <p:spPr>
          <a:xfrm>
            <a:off x="124094" y="4063788"/>
            <a:ext cx="1901653" cy="738664"/>
          </a:xfrm>
          <a:prstGeom prst="rect">
            <a:avLst/>
          </a:prstGeom>
          <a:noFill/>
          <a:ln w="25400">
            <a:solidFill>
              <a:schemeClr val="accent1"/>
            </a:solidFill>
          </a:ln>
        </p:spPr>
        <p:txBody>
          <a:bodyPr wrap="square" rtlCol="0">
            <a:spAutoFit/>
          </a:bodyPr>
          <a:lstStyle/>
          <a:p>
            <a:pPr algn="ctr"/>
            <a:r>
              <a:rPr lang="es-ES" sz="1400" b="1" dirty="0"/>
              <a:t>Alternativa 2</a:t>
            </a:r>
            <a:br>
              <a:rPr lang="es-ES" sz="1400" b="1" dirty="0"/>
            </a:br>
            <a:r>
              <a:rPr lang="es-ES" sz="1400" dirty="0"/>
              <a:t>Impulso gobernanza y medidas de protección</a:t>
            </a:r>
          </a:p>
        </p:txBody>
      </p:sp>
      <p:cxnSp>
        <p:nvCxnSpPr>
          <p:cNvPr id="2" name="Conector recto 1">
            <a:extLst>
              <a:ext uri="{FF2B5EF4-FFF2-40B4-BE49-F238E27FC236}">
                <a16:creationId xmlns:a16="http://schemas.microsoft.com/office/drawing/2014/main" id="{A8087210-7ED7-3D1A-DEBA-C097EFEE26A7}"/>
              </a:ext>
            </a:extLst>
          </p:cNvPr>
          <p:cNvCxnSpPr/>
          <p:nvPr/>
        </p:nvCxnSpPr>
        <p:spPr>
          <a:xfrm>
            <a:off x="747423" y="680898"/>
            <a:ext cx="1476000" cy="0"/>
          </a:xfrm>
          <a:prstGeom prst="line">
            <a:avLst/>
          </a:prstGeom>
          <a:ln w="28575">
            <a:solidFill>
              <a:srgbClr val="4BB3FD"/>
            </a:solidFill>
          </a:ln>
        </p:spPr>
        <p:style>
          <a:lnRef idx="1">
            <a:schemeClr val="accent1"/>
          </a:lnRef>
          <a:fillRef idx="0">
            <a:schemeClr val="accent1"/>
          </a:fillRef>
          <a:effectRef idx="0">
            <a:schemeClr val="accent1"/>
          </a:effectRef>
          <a:fontRef idx="minor">
            <a:schemeClr val="tx1"/>
          </a:fontRef>
        </p:style>
      </p:cxnSp>
      <p:sp>
        <p:nvSpPr>
          <p:cNvPr id="3" name="1 Título">
            <a:extLst>
              <a:ext uri="{FF2B5EF4-FFF2-40B4-BE49-F238E27FC236}">
                <a16:creationId xmlns:a16="http://schemas.microsoft.com/office/drawing/2014/main" id="{20C25528-39A0-D85F-04F2-05929F87972F}"/>
              </a:ext>
            </a:extLst>
          </p:cNvPr>
          <p:cNvSpPr txBox="1">
            <a:spLocks/>
          </p:cNvSpPr>
          <p:nvPr/>
        </p:nvSpPr>
        <p:spPr bwMode="auto">
          <a:xfrm>
            <a:off x="747423" y="279950"/>
            <a:ext cx="1348663" cy="38682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s-ES" b="1" dirty="0"/>
              <a:t>Alternativas</a:t>
            </a:r>
            <a:endParaRPr lang="es-E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946095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358;p33"/>
          <p:cNvSpPr txBox="1"/>
          <p:nvPr/>
        </p:nvSpPr>
        <p:spPr>
          <a:xfrm>
            <a:off x="2723950" y="1758250"/>
            <a:ext cx="3677100" cy="45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4200" baseline="0" dirty="0">
                <a:solidFill>
                  <a:schemeClr val="tx1"/>
                </a:solidFill>
                <a:latin typeface="Lato Black"/>
                <a:ea typeface="Lato Black"/>
                <a:cs typeface="Lato Black"/>
                <a:sym typeface="Lato Black"/>
              </a:rPr>
              <a:t>Gracias</a:t>
            </a:r>
            <a:endParaRPr sz="4200" baseline="0" dirty="0">
              <a:solidFill>
                <a:schemeClr val="tx1"/>
              </a:solidFill>
              <a:latin typeface="Lato Black"/>
              <a:ea typeface="Lato Black"/>
              <a:cs typeface="Lato Black"/>
              <a:sym typeface="Lato Black"/>
            </a:endParaRPr>
          </a:p>
        </p:txBody>
      </p:sp>
      <p:grpSp>
        <p:nvGrpSpPr>
          <p:cNvPr id="11" name="Google Shape;369;p33"/>
          <p:cNvGrpSpPr/>
          <p:nvPr/>
        </p:nvGrpSpPr>
        <p:grpSpPr>
          <a:xfrm>
            <a:off x="4393253" y="3286084"/>
            <a:ext cx="357561" cy="357582"/>
            <a:chOff x="864491" y="1723250"/>
            <a:chExt cx="397866" cy="397887"/>
          </a:xfrm>
        </p:grpSpPr>
        <p:sp>
          <p:nvSpPr>
            <p:cNvPr id="12" name="Google Shape;370;p33"/>
            <p:cNvSpPr/>
            <p:nvPr/>
          </p:nvSpPr>
          <p:spPr>
            <a:xfrm>
              <a:off x="935197" y="1793977"/>
              <a:ext cx="256451" cy="256430"/>
            </a:xfrm>
            <a:custGeom>
              <a:avLst/>
              <a:gdLst/>
              <a:ahLst/>
              <a:cxnLst/>
              <a:rect l="l" t="t" r="r" b="b"/>
              <a:pathLst>
                <a:path w="12288" h="12287" extrusionOk="0">
                  <a:moveTo>
                    <a:pt x="10053" y="1117"/>
                  </a:moveTo>
                  <a:cubicBezTo>
                    <a:pt x="10669" y="1117"/>
                    <a:pt x="11171" y="1617"/>
                    <a:pt x="11171" y="2233"/>
                  </a:cubicBezTo>
                  <a:cubicBezTo>
                    <a:pt x="11170" y="2850"/>
                    <a:pt x="10669" y="3351"/>
                    <a:pt x="10053" y="3351"/>
                  </a:cubicBezTo>
                  <a:cubicBezTo>
                    <a:pt x="9438" y="3351"/>
                    <a:pt x="8937" y="2850"/>
                    <a:pt x="8937" y="2233"/>
                  </a:cubicBezTo>
                  <a:cubicBezTo>
                    <a:pt x="8937" y="1617"/>
                    <a:pt x="9438" y="1117"/>
                    <a:pt x="10053" y="1117"/>
                  </a:cubicBezTo>
                  <a:close/>
                  <a:moveTo>
                    <a:pt x="6144" y="2233"/>
                  </a:moveTo>
                  <a:cubicBezTo>
                    <a:pt x="8300" y="2233"/>
                    <a:pt x="10053" y="3988"/>
                    <a:pt x="10053" y="6144"/>
                  </a:cubicBezTo>
                  <a:cubicBezTo>
                    <a:pt x="10053" y="8299"/>
                    <a:pt x="8300" y="10054"/>
                    <a:pt x="6144" y="10054"/>
                  </a:cubicBezTo>
                  <a:cubicBezTo>
                    <a:pt x="3989" y="10054"/>
                    <a:pt x="2234" y="8299"/>
                    <a:pt x="2234" y="6144"/>
                  </a:cubicBezTo>
                  <a:cubicBezTo>
                    <a:pt x="2234" y="3988"/>
                    <a:pt x="3987" y="2233"/>
                    <a:pt x="6144" y="2233"/>
                  </a:cubicBezTo>
                  <a:close/>
                  <a:moveTo>
                    <a:pt x="1675" y="1"/>
                  </a:moveTo>
                  <a:cubicBezTo>
                    <a:pt x="752" y="1"/>
                    <a:pt x="0" y="751"/>
                    <a:pt x="0" y="1676"/>
                  </a:cubicBezTo>
                  <a:lnTo>
                    <a:pt x="0" y="10611"/>
                  </a:lnTo>
                  <a:cubicBezTo>
                    <a:pt x="0" y="11536"/>
                    <a:pt x="752" y="12286"/>
                    <a:pt x="1675" y="12286"/>
                  </a:cubicBezTo>
                  <a:lnTo>
                    <a:pt x="10612" y="12286"/>
                  </a:lnTo>
                  <a:cubicBezTo>
                    <a:pt x="11536" y="12286"/>
                    <a:pt x="12288" y="11536"/>
                    <a:pt x="12288" y="10611"/>
                  </a:cubicBezTo>
                  <a:lnTo>
                    <a:pt x="12288" y="1676"/>
                  </a:lnTo>
                  <a:cubicBezTo>
                    <a:pt x="12288" y="752"/>
                    <a:pt x="11536" y="1"/>
                    <a:pt x="10612" y="1"/>
                  </a:cubicBezTo>
                  <a:close/>
                </a:path>
              </a:pathLst>
            </a:custGeom>
            <a:solidFill>
              <a:srgbClr val="4BB3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71;p33"/>
            <p:cNvSpPr/>
            <p:nvPr/>
          </p:nvSpPr>
          <p:spPr>
            <a:xfrm>
              <a:off x="1005109" y="1863910"/>
              <a:ext cx="116622" cy="116559"/>
            </a:xfrm>
            <a:custGeom>
              <a:avLst/>
              <a:gdLst/>
              <a:ahLst/>
              <a:cxnLst/>
              <a:rect l="l" t="t" r="r" b="b"/>
              <a:pathLst>
                <a:path w="5588" h="5585" extrusionOk="0">
                  <a:moveTo>
                    <a:pt x="2794" y="0"/>
                  </a:moveTo>
                  <a:cubicBezTo>
                    <a:pt x="1255" y="0"/>
                    <a:pt x="1" y="1252"/>
                    <a:pt x="1" y="2793"/>
                  </a:cubicBezTo>
                  <a:cubicBezTo>
                    <a:pt x="1" y="4332"/>
                    <a:pt x="1255" y="5585"/>
                    <a:pt x="2794" y="5585"/>
                  </a:cubicBezTo>
                  <a:cubicBezTo>
                    <a:pt x="4333" y="5585"/>
                    <a:pt x="5587" y="4332"/>
                    <a:pt x="5587" y="2793"/>
                  </a:cubicBezTo>
                  <a:cubicBezTo>
                    <a:pt x="5587" y="1252"/>
                    <a:pt x="4333" y="0"/>
                    <a:pt x="2794" y="0"/>
                  </a:cubicBezTo>
                  <a:close/>
                </a:path>
              </a:pathLst>
            </a:custGeom>
            <a:solidFill>
              <a:srgbClr val="4BB3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72;p33"/>
            <p:cNvSpPr/>
            <p:nvPr/>
          </p:nvSpPr>
          <p:spPr>
            <a:xfrm>
              <a:off x="864491" y="1723250"/>
              <a:ext cx="397866" cy="397887"/>
            </a:xfrm>
            <a:custGeom>
              <a:avLst/>
              <a:gdLst/>
              <a:ahLst/>
              <a:cxnLst/>
              <a:rect l="l" t="t" r="r" b="b"/>
              <a:pathLst>
                <a:path w="19064" h="19065" extrusionOk="0">
                  <a:moveTo>
                    <a:pt x="14000" y="2271"/>
                  </a:moveTo>
                  <a:cubicBezTo>
                    <a:pt x="15539" y="2271"/>
                    <a:pt x="16794" y="3524"/>
                    <a:pt x="16794" y="5065"/>
                  </a:cubicBezTo>
                  <a:lnTo>
                    <a:pt x="16794" y="14000"/>
                  </a:lnTo>
                  <a:cubicBezTo>
                    <a:pt x="16794" y="15541"/>
                    <a:pt x="15539" y="16793"/>
                    <a:pt x="14000" y="16793"/>
                  </a:cubicBezTo>
                  <a:lnTo>
                    <a:pt x="5063" y="16793"/>
                  </a:lnTo>
                  <a:cubicBezTo>
                    <a:pt x="3524" y="16793"/>
                    <a:pt x="2272" y="15541"/>
                    <a:pt x="2272" y="14000"/>
                  </a:cubicBezTo>
                  <a:lnTo>
                    <a:pt x="2272" y="5065"/>
                  </a:lnTo>
                  <a:cubicBezTo>
                    <a:pt x="2272" y="3524"/>
                    <a:pt x="3524" y="2271"/>
                    <a:pt x="5063" y="2271"/>
                  </a:cubicBezTo>
                  <a:close/>
                  <a:moveTo>
                    <a:pt x="2829" y="0"/>
                  </a:moveTo>
                  <a:cubicBezTo>
                    <a:pt x="1290" y="0"/>
                    <a:pt x="0" y="1290"/>
                    <a:pt x="0" y="2831"/>
                  </a:cubicBezTo>
                  <a:lnTo>
                    <a:pt x="0" y="16234"/>
                  </a:lnTo>
                  <a:cubicBezTo>
                    <a:pt x="0" y="17775"/>
                    <a:pt x="1290" y="19065"/>
                    <a:pt x="2829" y="19065"/>
                  </a:cubicBezTo>
                  <a:lnTo>
                    <a:pt x="16235" y="19065"/>
                  </a:lnTo>
                  <a:cubicBezTo>
                    <a:pt x="17774" y="19065"/>
                    <a:pt x="19063" y="17775"/>
                    <a:pt x="19063" y="16234"/>
                  </a:cubicBezTo>
                  <a:lnTo>
                    <a:pt x="19063" y="2831"/>
                  </a:lnTo>
                  <a:cubicBezTo>
                    <a:pt x="19063" y="1290"/>
                    <a:pt x="17774" y="0"/>
                    <a:pt x="16235" y="0"/>
                  </a:cubicBezTo>
                  <a:close/>
                </a:path>
              </a:pathLst>
            </a:custGeom>
            <a:solidFill>
              <a:srgbClr val="4BB3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4" name="Google Shape;374;p33"/>
          <p:cNvPicPr preferRelativeResize="0"/>
          <p:nvPr/>
        </p:nvPicPr>
        <p:blipFill>
          <a:blip r:embed="rId2">
            <a:alphaModFix/>
          </a:blip>
          <a:stretch>
            <a:fillRect/>
          </a:stretch>
        </p:blipFill>
        <p:spPr>
          <a:xfrm>
            <a:off x="2939751" y="3958050"/>
            <a:ext cx="3245450" cy="603775"/>
          </a:xfrm>
          <a:prstGeom prst="rect">
            <a:avLst/>
          </a:prstGeom>
          <a:noFill/>
          <a:ln>
            <a:noFill/>
          </a:ln>
        </p:spPr>
      </p:pic>
      <p:grpSp>
        <p:nvGrpSpPr>
          <p:cNvPr id="25" name="Google Shape;375;p33"/>
          <p:cNvGrpSpPr/>
          <p:nvPr/>
        </p:nvGrpSpPr>
        <p:grpSpPr>
          <a:xfrm>
            <a:off x="4879634" y="3338200"/>
            <a:ext cx="387681" cy="272572"/>
            <a:chOff x="3386036" y="1746339"/>
            <a:chExt cx="397907" cy="279762"/>
          </a:xfrm>
        </p:grpSpPr>
        <p:sp>
          <p:nvSpPr>
            <p:cNvPr id="26" name="Google Shape;376;p33"/>
            <p:cNvSpPr/>
            <p:nvPr/>
          </p:nvSpPr>
          <p:spPr>
            <a:xfrm>
              <a:off x="3561652" y="1848954"/>
              <a:ext cx="59646" cy="74506"/>
            </a:xfrm>
            <a:custGeom>
              <a:avLst/>
              <a:gdLst/>
              <a:ahLst/>
              <a:cxnLst/>
              <a:rect l="l" t="t" r="r" b="b"/>
              <a:pathLst>
                <a:path w="2858" h="3570" extrusionOk="0">
                  <a:moveTo>
                    <a:pt x="1" y="0"/>
                  </a:moveTo>
                  <a:lnTo>
                    <a:pt x="1" y="3570"/>
                  </a:lnTo>
                  <a:lnTo>
                    <a:pt x="2858" y="1785"/>
                  </a:lnTo>
                  <a:lnTo>
                    <a:pt x="1" y="0"/>
                  </a:lnTo>
                  <a:close/>
                </a:path>
              </a:pathLst>
            </a:custGeom>
            <a:solidFill>
              <a:srgbClr val="4BB3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77;p33"/>
            <p:cNvSpPr/>
            <p:nvPr/>
          </p:nvSpPr>
          <p:spPr>
            <a:xfrm>
              <a:off x="3386036" y="1746339"/>
              <a:ext cx="397907" cy="279762"/>
            </a:xfrm>
            <a:custGeom>
              <a:avLst/>
              <a:gdLst/>
              <a:ahLst/>
              <a:cxnLst/>
              <a:rect l="l" t="t" r="r" b="b"/>
              <a:pathLst>
                <a:path w="19066" h="13405" extrusionOk="0">
                  <a:moveTo>
                    <a:pt x="7858" y="3351"/>
                  </a:moveTo>
                  <a:cubicBezTo>
                    <a:pt x="7961" y="3351"/>
                    <a:pt x="8064" y="3379"/>
                    <a:pt x="8154" y="3436"/>
                  </a:cubicBezTo>
                  <a:lnTo>
                    <a:pt x="12622" y="6230"/>
                  </a:lnTo>
                  <a:cubicBezTo>
                    <a:pt x="12785" y="6330"/>
                    <a:pt x="12884" y="6509"/>
                    <a:pt x="12884" y="6702"/>
                  </a:cubicBezTo>
                  <a:cubicBezTo>
                    <a:pt x="12884" y="6895"/>
                    <a:pt x="12785" y="7073"/>
                    <a:pt x="12622" y="7176"/>
                  </a:cubicBezTo>
                  <a:lnTo>
                    <a:pt x="8154" y="9968"/>
                  </a:lnTo>
                  <a:cubicBezTo>
                    <a:pt x="8063" y="10025"/>
                    <a:pt x="7961" y="10053"/>
                    <a:pt x="7859" y="10053"/>
                  </a:cubicBezTo>
                  <a:cubicBezTo>
                    <a:pt x="7765" y="10053"/>
                    <a:pt x="7671" y="10029"/>
                    <a:pt x="7588" y="9983"/>
                  </a:cubicBezTo>
                  <a:cubicBezTo>
                    <a:pt x="7409" y="9884"/>
                    <a:pt x="7299" y="9699"/>
                    <a:pt x="7299" y="9495"/>
                  </a:cubicBezTo>
                  <a:lnTo>
                    <a:pt x="7299" y="3910"/>
                  </a:lnTo>
                  <a:cubicBezTo>
                    <a:pt x="7299" y="3707"/>
                    <a:pt x="7409" y="3519"/>
                    <a:pt x="7588" y="3420"/>
                  </a:cubicBezTo>
                  <a:cubicBezTo>
                    <a:pt x="7671" y="3374"/>
                    <a:pt x="7765" y="3351"/>
                    <a:pt x="7858" y="3351"/>
                  </a:cubicBezTo>
                  <a:close/>
                  <a:moveTo>
                    <a:pt x="2794" y="1"/>
                  </a:moveTo>
                  <a:cubicBezTo>
                    <a:pt x="1255" y="1"/>
                    <a:pt x="1" y="1253"/>
                    <a:pt x="1" y="2792"/>
                  </a:cubicBezTo>
                  <a:lnTo>
                    <a:pt x="1" y="10611"/>
                  </a:lnTo>
                  <a:cubicBezTo>
                    <a:pt x="1" y="12152"/>
                    <a:pt x="1255" y="13405"/>
                    <a:pt x="2794" y="13405"/>
                  </a:cubicBezTo>
                  <a:lnTo>
                    <a:pt x="16274" y="13405"/>
                  </a:lnTo>
                  <a:cubicBezTo>
                    <a:pt x="17813" y="13405"/>
                    <a:pt x="19065" y="12152"/>
                    <a:pt x="19065" y="10611"/>
                  </a:cubicBezTo>
                  <a:lnTo>
                    <a:pt x="19065" y="2792"/>
                  </a:lnTo>
                  <a:cubicBezTo>
                    <a:pt x="19065" y="1253"/>
                    <a:pt x="17813" y="1"/>
                    <a:pt x="16274" y="1"/>
                  </a:cubicBezTo>
                  <a:close/>
                </a:path>
              </a:pathLst>
            </a:custGeom>
            <a:solidFill>
              <a:srgbClr val="4BB3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Google Shape;358;p33"/>
          <p:cNvSpPr txBox="1"/>
          <p:nvPr/>
        </p:nvSpPr>
        <p:spPr>
          <a:xfrm>
            <a:off x="2839230" y="2331139"/>
            <a:ext cx="3465600" cy="986400"/>
          </a:xfrm>
          <a:prstGeom prst="rect">
            <a:avLst/>
          </a:prstGeom>
          <a:noFill/>
          <a:ln>
            <a:noFill/>
          </a:ln>
        </p:spPr>
        <p:txBody>
          <a:bodyPr spcFirstLastPara="1" wrap="square" lIns="91425" tIns="91425" rIns="91425" bIns="91425" anchor="ctr" anchorCtr="0">
            <a:noAutofit/>
          </a:bodyPr>
          <a:lstStyle/>
          <a:p>
            <a:pPr lvl="0" algn="ctr">
              <a:spcAft>
                <a:spcPts val="1000"/>
              </a:spcAft>
            </a:pPr>
            <a:r>
              <a:rPr lang="es-ES" sz="1500" baseline="0" dirty="0">
                <a:solidFill>
                  <a:schemeClr val="tx1"/>
                </a:solidFill>
                <a:latin typeface="Lato"/>
                <a:ea typeface="Lato"/>
                <a:cs typeface="Lato"/>
                <a:sym typeface="Lato"/>
              </a:rPr>
              <a:t>contacto@chj.es</a:t>
            </a:r>
            <a:br>
              <a:rPr lang="es" sz="1500" baseline="0" dirty="0">
                <a:solidFill>
                  <a:schemeClr val="tx1"/>
                </a:solidFill>
                <a:latin typeface="Lato"/>
                <a:ea typeface="Lato"/>
                <a:cs typeface="Lato"/>
                <a:sym typeface="Lato"/>
              </a:rPr>
            </a:br>
            <a:r>
              <a:rPr lang="es" sz="1500" baseline="0" dirty="0">
                <a:solidFill>
                  <a:schemeClr val="tx1"/>
                </a:solidFill>
                <a:latin typeface="Lato"/>
                <a:ea typeface="Lato"/>
                <a:cs typeface="Lato"/>
                <a:sym typeface="Lato"/>
              </a:rPr>
              <a:t>+34963938800</a:t>
            </a:r>
            <a:br>
              <a:rPr lang="es" sz="1500" baseline="0" dirty="0">
                <a:solidFill>
                  <a:schemeClr val="tx1"/>
                </a:solidFill>
                <a:latin typeface="Lato"/>
                <a:ea typeface="Lato"/>
                <a:cs typeface="Lato"/>
                <a:sym typeface="Lato"/>
              </a:rPr>
            </a:br>
            <a:r>
              <a:rPr lang="es" sz="1500" baseline="0" dirty="0">
                <a:solidFill>
                  <a:schemeClr val="tx1"/>
                </a:solidFill>
                <a:latin typeface="Lato"/>
                <a:ea typeface="Lato"/>
                <a:cs typeface="Lato"/>
                <a:sym typeface="Lato"/>
              </a:rPr>
              <a:t>ww.chj.es</a:t>
            </a:r>
            <a:endParaRPr sz="1500" baseline="0" dirty="0">
              <a:solidFill>
                <a:schemeClr val="tx1"/>
              </a:solidFill>
              <a:latin typeface="Lato"/>
              <a:ea typeface="Lato"/>
              <a:cs typeface="Lato"/>
              <a:sym typeface="Lato"/>
            </a:endParaRPr>
          </a:p>
        </p:txBody>
      </p:sp>
      <p:pic>
        <p:nvPicPr>
          <p:cNvPr id="29" name="Picture 4" descr="Twitter x nuevo logotipo x ronda círculo azul - Iconos ..."/>
          <p:cNvPicPr>
            <a:picLocks noChangeAspect="1" noChangeArrowheads="1"/>
          </p:cNvPicPr>
          <p:nvPr/>
        </p:nvPicPr>
        <p:blipFill rotWithShape="1">
          <a:blip r:embed="rId3">
            <a:extLst>
              <a:ext uri="{28A0092B-C50C-407E-A947-70E740481C1C}">
                <a14:useLocalDpi xmlns:a14="http://schemas.microsoft.com/office/drawing/2010/main" val="0"/>
              </a:ext>
            </a:extLst>
          </a:blip>
          <a:srcRect l="19280" r="19721"/>
          <a:stretch/>
        </p:blipFill>
        <p:spPr bwMode="auto">
          <a:xfrm>
            <a:off x="3875191" y="3240473"/>
            <a:ext cx="38963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6" name="Google Shape;373;p33"/>
          <p:cNvPicPr preferRelativeResize="0"/>
          <p:nvPr/>
        </p:nvPicPr>
        <p:blipFill>
          <a:blip r:embed="rId4">
            <a:alphaModFix/>
          </a:blip>
          <a:stretch>
            <a:fillRect/>
          </a:stretch>
        </p:blipFill>
        <p:spPr>
          <a:xfrm>
            <a:off x="4070010" y="457475"/>
            <a:ext cx="984973" cy="986400"/>
          </a:xfrm>
          <a:prstGeom prst="rect">
            <a:avLst/>
          </a:prstGeom>
          <a:noFill/>
          <a:ln>
            <a:noFill/>
          </a:ln>
        </p:spPr>
      </p:pic>
    </p:spTree>
    <p:extLst>
      <p:ext uri="{BB962C8B-B14F-4D97-AF65-F5344CB8AC3E}">
        <p14:creationId xmlns:p14="http://schemas.microsoft.com/office/powerpoint/2010/main" val="216951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Google Shape;62;p14"/>
          <p:cNvSpPr txBox="1"/>
          <p:nvPr/>
        </p:nvSpPr>
        <p:spPr>
          <a:xfrm>
            <a:off x="5285392" y="1448830"/>
            <a:ext cx="2869731" cy="774623"/>
          </a:xfrm>
          <a:prstGeom prst="rect">
            <a:avLst/>
          </a:prstGeom>
          <a:noFill/>
          <a:ln>
            <a:noFill/>
          </a:ln>
        </p:spPr>
        <p:txBody>
          <a:bodyPr spcFirstLastPara="1" wrap="square" lIns="91425" tIns="91425" rIns="91425" bIns="91425" anchor="t" anchorCtr="0">
            <a:noAutofit/>
          </a:bodyPr>
          <a:lstStyle/>
          <a:p>
            <a:pPr lvl="0" algn="just">
              <a:spcBef>
                <a:spcPts val="1200"/>
              </a:spcBef>
              <a:spcAft>
                <a:spcPts val="1200"/>
              </a:spcAft>
              <a:defRPr/>
            </a:pPr>
            <a:r>
              <a:rPr lang="es-ES" b="1" dirty="0">
                <a:ea typeface="Lato Black"/>
                <a:cs typeface="Lato Black"/>
              </a:rPr>
              <a:t>Situación actual</a:t>
            </a:r>
          </a:p>
        </p:txBody>
      </p:sp>
      <p:sp>
        <p:nvSpPr>
          <p:cNvPr id="16" name="Google Shape;64;p14"/>
          <p:cNvSpPr txBox="1"/>
          <p:nvPr/>
        </p:nvSpPr>
        <p:spPr>
          <a:xfrm>
            <a:off x="1013454" y="1208323"/>
            <a:ext cx="774900" cy="448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s" sz="2500" b="1" dirty="0">
                <a:solidFill>
                  <a:srgbClr val="4BB3FD"/>
                </a:solidFill>
                <a:ea typeface="Lato Black"/>
                <a:cs typeface="Lato Black"/>
                <a:sym typeface="Lato Black"/>
              </a:rPr>
              <a:t>01</a:t>
            </a:r>
            <a:endParaRPr sz="2500" b="1" dirty="0">
              <a:solidFill>
                <a:srgbClr val="4BB3FD"/>
              </a:solidFill>
              <a:ea typeface="Lato Black"/>
              <a:cs typeface="Lato Black"/>
              <a:sym typeface="Lato Black"/>
            </a:endParaRPr>
          </a:p>
        </p:txBody>
      </p:sp>
      <p:sp>
        <p:nvSpPr>
          <p:cNvPr id="18" name="Google Shape;67;p14"/>
          <p:cNvSpPr txBox="1"/>
          <p:nvPr/>
        </p:nvSpPr>
        <p:spPr>
          <a:xfrm>
            <a:off x="1049413" y="2526528"/>
            <a:ext cx="774900" cy="448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s" sz="2500" b="1" dirty="0">
                <a:solidFill>
                  <a:srgbClr val="4BB3FD"/>
                </a:solidFill>
                <a:ea typeface="Lato Black"/>
                <a:cs typeface="Lato Black"/>
                <a:sym typeface="Lato Black"/>
              </a:rPr>
              <a:t>03</a:t>
            </a:r>
            <a:endParaRPr sz="2500" b="1" dirty="0">
              <a:solidFill>
                <a:srgbClr val="4BB3FD"/>
              </a:solidFill>
              <a:ea typeface="Lato Black"/>
              <a:cs typeface="Lato Black"/>
              <a:sym typeface="Lato Black"/>
            </a:endParaRPr>
          </a:p>
        </p:txBody>
      </p:sp>
      <p:sp>
        <p:nvSpPr>
          <p:cNvPr id="20" name="Google Shape;70;p14"/>
          <p:cNvSpPr txBox="1"/>
          <p:nvPr/>
        </p:nvSpPr>
        <p:spPr>
          <a:xfrm>
            <a:off x="5285394" y="1157677"/>
            <a:ext cx="774900" cy="448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s" sz="2500" b="1" dirty="0">
                <a:solidFill>
                  <a:srgbClr val="4BB3FD"/>
                </a:solidFill>
                <a:ea typeface="Lato Black"/>
                <a:cs typeface="Lato Black"/>
                <a:sym typeface="Lato Black"/>
              </a:rPr>
              <a:t>02</a:t>
            </a:r>
            <a:endParaRPr sz="2500" b="1" dirty="0">
              <a:solidFill>
                <a:srgbClr val="4BB3FD"/>
              </a:solidFill>
              <a:ea typeface="Lato Black"/>
              <a:cs typeface="Lato Black"/>
              <a:sym typeface="Lato Black"/>
            </a:endParaRPr>
          </a:p>
        </p:txBody>
      </p:sp>
      <p:sp>
        <p:nvSpPr>
          <p:cNvPr id="10" name="Google Shape;62;p14"/>
          <p:cNvSpPr txBox="1"/>
          <p:nvPr/>
        </p:nvSpPr>
        <p:spPr>
          <a:xfrm>
            <a:off x="1013454" y="173497"/>
            <a:ext cx="3961745" cy="774623"/>
          </a:xfrm>
          <a:prstGeom prst="rect">
            <a:avLst/>
          </a:prstGeom>
          <a:noFill/>
          <a:ln>
            <a:noFill/>
          </a:ln>
        </p:spPr>
        <p:txBody>
          <a:bodyPr spcFirstLastPara="1" wrap="square" lIns="91425" tIns="91425" rIns="91425" bIns="91425" anchor="t" anchorCtr="0">
            <a:noAutofit/>
          </a:bodyPr>
          <a:lstStyle/>
          <a:p>
            <a:pPr lvl="0" algn="just">
              <a:spcBef>
                <a:spcPts val="1200"/>
              </a:spcBef>
              <a:spcAft>
                <a:spcPts val="1200"/>
              </a:spcAft>
              <a:defRPr/>
            </a:pPr>
            <a:r>
              <a:rPr lang="es-ES" sz="2400" b="1" dirty="0">
                <a:ea typeface="Lato Black"/>
                <a:cs typeface="Lato Black"/>
              </a:rPr>
              <a:t>Índice de contenidos</a:t>
            </a:r>
          </a:p>
        </p:txBody>
      </p:sp>
      <p:sp>
        <p:nvSpPr>
          <p:cNvPr id="11" name="Google Shape;62;p14"/>
          <p:cNvSpPr txBox="1"/>
          <p:nvPr/>
        </p:nvSpPr>
        <p:spPr>
          <a:xfrm>
            <a:off x="1013454" y="1448831"/>
            <a:ext cx="3438526" cy="774623"/>
          </a:xfrm>
          <a:prstGeom prst="rect">
            <a:avLst/>
          </a:prstGeom>
          <a:noFill/>
          <a:ln>
            <a:noFill/>
          </a:ln>
        </p:spPr>
        <p:txBody>
          <a:bodyPr spcFirstLastPara="1" wrap="square" lIns="91425" tIns="91425" rIns="91425" bIns="91425" anchor="t" anchorCtr="0">
            <a:noAutofit/>
          </a:bodyPr>
          <a:lstStyle/>
          <a:p>
            <a:pPr lvl="0" algn="just">
              <a:spcBef>
                <a:spcPts val="1200"/>
              </a:spcBef>
              <a:spcAft>
                <a:spcPts val="1200"/>
              </a:spcAft>
              <a:defRPr/>
            </a:pPr>
            <a:r>
              <a:rPr lang="es-ES" b="1" dirty="0">
                <a:ea typeface="Lato Black"/>
                <a:cs typeface="Lato Black"/>
              </a:rPr>
              <a:t>Descripción del problema</a:t>
            </a:r>
          </a:p>
        </p:txBody>
      </p:sp>
      <p:sp>
        <p:nvSpPr>
          <p:cNvPr id="12" name="Google Shape;67;p14"/>
          <p:cNvSpPr txBox="1"/>
          <p:nvPr/>
        </p:nvSpPr>
        <p:spPr>
          <a:xfrm>
            <a:off x="5285394" y="2520141"/>
            <a:ext cx="774900" cy="448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s" sz="2500" b="1" dirty="0">
                <a:solidFill>
                  <a:srgbClr val="4BB3FD"/>
                </a:solidFill>
                <a:ea typeface="Lato Black"/>
                <a:cs typeface="Lato Black"/>
                <a:sym typeface="Lato Black"/>
              </a:rPr>
              <a:t>04</a:t>
            </a:r>
            <a:endParaRPr sz="2500" b="1" dirty="0">
              <a:solidFill>
                <a:srgbClr val="4BB3FD"/>
              </a:solidFill>
              <a:ea typeface="Lato Black"/>
              <a:cs typeface="Lato Black"/>
              <a:sym typeface="Lato Black"/>
            </a:endParaRPr>
          </a:p>
        </p:txBody>
      </p:sp>
      <p:sp>
        <p:nvSpPr>
          <p:cNvPr id="14" name="Google Shape;62;p14"/>
          <p:cNvSpPr txBox="1"/>
          <p:nvPr/>
        </p:nvSpPr>
        <p:spPr>
          <a:xfrm>
            <a:off x="5285392" y="2769046"/>
            <a:ext cx="2869731" cy="774623"/>
          </a:xfrm>
          <a:prstGeom prst="rect">
            <a:avLst/>
          </a:prstGeom>
          <a:noFill/>
          <a:ln>
            <a:noFill/>
          </a:ln>
        </p:spPr>
        <p:txBody>
          <a:bodyPr spcFirstLastPara="1" wrap="square" lIns="91425" tIns="91425" rIns="91425" bIns="91425" anchor="t" anchorCtr="0">
            <a:noAutofit/>
          </a:bodyPr>
          <a:lstStyle/>
          <a:p>
            <a:pPr lvl="0" algn="just">
              <a:spcBef>
                <a:spcPts val="1200"/>
              </a:spcBef>
              <a:spcAft>
                <a:spcPts val="1200"/>
              </a:spcAft>
              <a:defRPr/>
            </a:pPr>
            <a:r>
              <a:rPr lang="es-ES" b="1" dirty="0">
                <a:ea typeface="Lato Black"/>
                <a:cs typeface="Lato Black"/>
              </a:rPr>
              <a:t>Alternativas</a:t>
            </a:r>
          </a:p>
        </p:txBody>
      </p:sp>
      <p:pic>
        <p:nvPicPr>
          <p:cNvPr id="17" name="Imagen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36095" y="225929"/>
            <a:ext cx="468000" cy="468672"/>
          </a:xfrm>
          <a:prstGeom prst="rect">
            <a:avLst/>
          </a:prstGeom>
        </p:spPr>
      </p:pic>
      <p:sp>
        <p:nvSpPr>
          <p:cNvPr id="19" name="Google Shape;62;p14"/>
          <p:cNvSpPr txBox="1"/>
          <p:nvPr/>
        </p:nvSpPr>
        <p:spPr>
          <a:xfrm>
            <a:off x="1054611" y="2769046"/>
            <a:ext cx="2869731" cy="774623"/>
          </a:xfrm>
          <a:prstGeom prst="rect">
            <a:avLst/>
          </a:prstGeom>
          <a:noFill/>
          <a:ln>
            <a:noFill/>
          </a:ln>
        </p:spPr>
        <p:txBody>
          <a:bodyPr spcFirstLastPara="1" wrap="square" lIns="91425" tIns="91425" rIns="91425" bIns="91425" anchor="t" anchorCtr="0">
            <a:noAutofit/>
          </a:bodyPr>
          <a:lstStyle/>
          <a:p>
            <a:pPr lvl="0" algn="just">
              <a:spcBef>
                <a:spcPts val="1200"/>
              </a:spcBef>
              <a:spcAft>
                <a:spcPts val="1200"/>
              </a:spcAft>
              <a:defRPr/>
            </a:pPr>
            <a:r>
              <a:rPr lang="es-ES" b="1" dirty="0">
                <a:ea typeface="Lato Black"/>
                <a:cs typeface="Lato Black"/>
              </a:rPr>
              <a:t>Planes de gestión</a:t>
            </a:r>
          </a:p>
        </p:txBody>
      </p:sp>
    </p:spTree>
    <p:extLst>
      <p:ext uri="{BB962C8B-B14F-4D97-AF65-F5344CB8AC3E}">
        <p14:creationId xmlns:p14="http://schemas.microsoft.com/office/powerpoint/2010/main" val="2919948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Título"/>
          <p:cNvSpPr txBox="1">
            <a:spLocks/>
          </p:cNvSpPr>
          <p:nvPr/>
        </p:nvSpPr>
        <p:spPr>
          <a:xfrm>
            <a:off x="295557" y="1813305"/>
            <a:ext cx="8486777" cy="129597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3600"/>
              <a:buFont typeface="Arial"/>
              <a:buNone/>
              <a:defRPr sz="2500" b="0" i="0" u="none" strike="noStrike" cap="none" baseline="0">
                <a:solidFill>
                  <a:schemeClr val="tx1"/>
                </a:solidFill>
                <a:latin typeface="Lato Black" panose="020F0A02020204030203" pitchFamily="34" charset="0"/>
                <a:ea typeface="Arial"/>
                <a:cs typeface="Arial"/>
                <a:sym typeface="Arial"/>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pPr algn="ctr"/>
            <a:r>
              <a:rPr lang="es-ES" sz="3200" dirty="0">
                <a:latin typeface="Lato Black"/>
                <a:ea typeface="Lato Black"/>
                <a:cs typeface="Lato Black"/>
              </a:rPr>
              <a:t>Descripción del problema</a:t>
            </a:r>
          </a:p>
        </p:txBody>
      </p:sp>
      <p:sp>
        <p:nvSpPr>
          <p:cNvPr id="4" name="Google Shape;64;p14"/>
          <p:cNvSpPr txBox="1"/>
          <p:nvPr/>
        </p:nvSpPr>
        <p:spPr>
          <a:xfrm>
            <a:off x="897213" y="2236890"/>
            <a:ext cx="774900" cy="448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3200" dirty="0">
                <a:solidFill>
                  <a:srgbClr val="4BB3FD"/>
                </a:solidFill>
                <a:latin typeface="Lato Black"/>
                <a:ea typeface="Lato Black"/>
                <a:cs typeface="Lato Black"/>
                <a:sym typeface="Lato Black"/>
              </a:rPr>
              <a:t>01</a:t>
            </a:r>
            <a:endParaRPr sz="3200" dirty="0">
              <a:solidFill>
                <a:srgbClr val="4BB3FD"/>
              </a:solidFill>
              <a:latin typeface="Lato Black"/>
              <a:ea typeface="Lato Black"/>
              <a:cs typeface="Lato Black"/>
              <a:sym typeface="Lato Black"/>
            </a:endParaRPr>
          </a:p>
        </p:txBody>
      </p:sp>
    </p:spTree>
    <p:extLst>
      <p:ext uri="{BB962C8B-B14F-4D97-AF65-F5344CB8AC3E}">
        <p14:creationId xmlns:p14="http://schemas.microsoft.com/office/powerpoint/2010/main" val="812413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p:cNvCxnSpPr/>
          <p:nvPr/>
        </p:nvCxnSpPr>
        <p:spPr>
          <a:xfrm>
            <a:off x="747423" y="680898"/>
            <a:ext cx="2556000" cy="0"/>
          </a:xfrm>
          <a:prstGeom prst="line">
            <a:avLst/>
          </a:prstGeom>
          <a:ln w="28575">
            <a:solidFill>
              <a:srgbClr val="4BB3FD"/>
            </a:solidFill>
          </a:ln>
        </p:spPr>
        <p:style>
          <a:lnRef idx="1">
            <a:schemeClr val="accent1"/>
          </a:lnRef>
          <a:fillRef idx="0">
            <a:schemeClr val="accent1"/>
          </a:fillRef>
          <a:effectRef idx="0">
            <a:schemeClr val="accent1"/>
          </a:effectRef>
          <a:fontRef idx="minor">
            <a:schemeClr val="tx1"/>
          </a:fontRef>
        </p:style>
      </p:cxnSp>
      <p:sp>
        <p:nvSpPr>
          <p:cNvPr id="30" name="1 Título"/>
          <p:cNvSpPr txBox="1">
            <a:spLocks/>
          </p:cNvSpPr>
          <p:nvPr/>
        </p:nvSpPr>
        <p:spPr bwMode="auto">
          <a:xfrm>
            <a:off x="747423" y="305995"/>
            <a:ext cx="2924245" cy="2875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s-ES" b="1" dirty="0"/>
              <a:t>Descripción del problema</a:t>
            </a:r>
            <a:endParaRPr lang="es-ES" b="1" dirty="0">
              <a:latin typeface="Calibri" panose="020F0502020204030204" pitchFamily="34" charset="0"/>
              <a:cs typeface="Calibri" panose="020F0502020204030204" pitchFamily="34" charset="0"/>
            </a:endParaRPr>
          </a:p>
        </p:txBody>
      </p:sp>
      <p:sp>
        <p:nvSpPr>
          <p:cNvPr id="10" name="CuadroTexto 9">
            <a:extLst>
              <a:ext uri="{FF2B5EF4-FFF2-40B4-BE49-F238E27FC236}">
                <a16:creationId xmlns:a16="http://schemas.microsoft.com/office/drawing/2014/main" id="{AA8C4D6E-2947-C520-1477-9BDA22A72C84}"/>
              </a:ext>
            </a:extLst>
          </p:cNvPr>
          <p:cNvSpPr txBox="1"/>
          <p:nvPr/>
        </p:nvSpPr>
        <p:spPr>
          <a:xfrm>
            <a:off x="594359" y="902156"/>
            <a:ext cx="7955281" cy="2769989"/>
          </a:xfrm>
          <a:prstGeom prst="rect">
            <a:avLst/>
          </a:prstGeom>
          <a:noFill/>
        </p:spPr>
        <p:txBody>
          <a:bodyPr wrap="square">
            <a:spAutoFit/>
          </a:bodyPr>
          <a:lstStyle/>
          <a:p>
            <a:pPr algn="just">
              <a:spcAft>
                <a:spcPts val="600"/>
              </a:spcAft>
              <a:tabLst>
                <a:tab pos="3406775" algn="l"/>
              </a:tabLst>
            </a:pPr>
            <a:r>
              <a:rPr lang="es-ES" dirty="0"/>
              <a:t>Siendo el Plan de Gestión del Riesgo de Inundación (PGRI) el marco preferente para el análisis de la gestión del riesgo de inundación en la DH Júcar, se ha tenido en cuenta que:</a:t>
            </a:r>
            <a:endParaRPr lang="es-ES" sz="900" dirty="0"/>
          </a:p>
          <a:p>
            <a:pPr marL="541338" indent="-285750" algn="just">
              <a:spcBef>
                <a:spcPts val="1200"/>
              </a:spcBef>
              <a:spcAft>
                <a:spcPts val="600"/>
              </a:spcAft>
              <a:buFont typeface="Arial" panose="020B0604020202020204" pitchFamily="34" charset="0"/>
              <a:buChar char="•"/>
              <a:tabLst>
                <a:tab pos="3406775" algn="l"/>
              </a:tabLst>
            </a:pPr>
            <a:r>
              <a:rPr lang="es-ES" dirty="0"/>
              <a:t>El proceso de revisión de los Planes Hidrológicos (PH) y de los PGRI se realiza cronológicamente en paralelo y debe culminar a la vez (final del año 2027)</a:t>
            </a:r>
          </a:p>
          <a:p>
            <a:pPr marL="541338" indent="-285750" algn="just">
              <a:spcAft>
                <a:spcPts val="600"/>
              </a:spcAft>
              <a:buFont typeface="Arial" panose="020B0604020202020204" pitchFamily="34" charset="0"/>
              <a:buChar char="•"/>
              <a:tabLst>
                <a:tab pos="3406775" algn="l"/>
              </a:tabLst>
            </a:pPr>
            <a:r>
              <a:rPr lang="es-ES" dirty="0"/>
              <a:t>El </a:t>
            </a:r>
            <a:r>
              <a:rPr lang="es-ES" dirty="0" err="1"/>
              <a:t>PdM</a:t>
            </a:r>
            <a:r>
              <a:rPr lang="es-ES" dirty="0"/>
              <a:t> del PH recoge todas las medidas del PGRI de forma resumida</a:t>
            </a:r>
          </a:p>
          <a:p>
            <a:pPr marL="541338" indent="-285750" algn="just">
              <a:spcAft>
                <a:spcPts val="600"/>
              </a:spcAft>
              <a:buFont typeface="Arial" panose="020B0604020202020204" pitchFamily="34" charset="0"/>
              <a:buChar char="•"/>
              <a:tabLst>
                <a:tab pos="3406775" algn="l"/>
              </a:tabLst>
            </a:pPr>
            <a:r>
              <a:rPr lang="es-ES" dirty="0"/>
              <a:t>Los objetivos de la DMA deben ser tenidos en cuenta en el PGRI </a:t>
            </a:r>
          </a:p>
          <a:p>
            <a:pPr>
              <a:spcAft>
                <a:spcPts val="600"/>
              </a:spcAft>
              <a:tabLst>
                <a:tab pos="3406775" algn="l"/>
              </a:tabLst>
            </a:pPr>
            <a:endParaRPr lang="es-ES" dirty="0"/>
          </a:p>
        </p:txBody>
      </p:sp>
      <p:sp>
        <p:nvSpPr>
          <p:cNvPr id="2" name="CuadroTexto 1">
            <a:extLst>
              <a:ext uri="{FF2B5EF4-FFF2-40B4-BE49-F238E27FC236}">
                <a16:creationId xmlns:a16="http://schemas.microsoft.com/office/drawing/2014/main" id="{2C30BAD6-E985-DFC7-1694-83A55DF05824}"/>
              </a:ext>
            </a:extLst>
          </p:cNvPr>
          <p:cNvSpPr txBox="1"/>
          <p:nvPr/>
        </p:nvSpPr>
        <p:spPr>
          <a:xfrm>
            <a:off x="347663" y="4000937"/>
            <a:ext cx="8355040" cy="923330"/>
          </a:xfrm>
          <a:prstGeom prst="rect">
            <a:avLst/>
          </a:prstGeom>
          <a:noFill/>
          <a:ln w="28575">
            <a:solidFill>
              <a:schemeClr val="accent1"/>
            </a:solidFill>
          </a:ln>
        </p:spPr>
        <p:txBody>
          <a:bodyPr wrap="square">
            <a:spAutoFit/>
          </a:bodyPr>
          <a:lstStyle/>
          <a:p>
            <a:pPr algn="ctr"/>
            <a:r>
              <a:rPr lang="es-ES" dirty="0"/>
              <a:t>Gestión del riesgo de inundación como Tema Importante del Plan Hidrológico </a:t>
            </a:r>
          </a:p>
          <a:p>
            <a:pPr algn="ctr"/>
            <a:r>
              <a:rPr lang="es-ES" dirty="0"/>
              <a:t>del cuarto ciclo (2028-2033) en la DHJ: </a:t>
            </a:r>
          </a:p>
          <a:p>
            <a:pPr algn="ctr"/>
            <a:r>
              <a:rPr lang="es-ES" dirty="0"/>
              <a:t>exponer los elementos clave y plantear alternativas</a:t>
            </a:r>
            <a:endParaRPr lang="es-ES" dirty="0">
              <a:solidFill>
                <a:srgbClr val="FF0000"/>
              </a:solidFill>
            </a:endParaRPr>
          </a:p>
        </p:txBody>
      </p:sp>
      <p:sp>
        <p:nvSpPr>
          <p:cNvPr id="3" name="Flecha: hacia abajo 2">
            <a:extLst>
              <a:ext uri="{FF2B5EF4-FFF2-40B4-BE49-F238E27FC236}">
                <a16:creationId xmlns:a16="http://schemas.microsoft.com/office/drawing/2014/main" id="{3E83E2F2-FB31-C120-6CF8-8DCD9B51E957}"/>
              </a:ext>
            </a:extLst>
          </p:cNvPr>
          <p:cNvSpPr/>
          <p:nvPr/>
        </p:nvSpPr>
        <p:spPr>
          <a:xfrm>
            <a:off x="3991747" y="3359888"/>
            <a:ext cx="513471" cy="585882"/>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76174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3634C-D5F6-3F36-7340-E206751D96CE}"/>
            </a:ext>
          </a:extLst>
        </p:cNvPr>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CAD5FE20-0520-7C34-7927-504B69C38D32}"/>
              </a:ext>
            </a:extLst>
          </p:cNvPr>
          <p:cNvCxnSpPr/>
          <p:nvPr/>
        </p:nvCxnSpPr>
        <p:spPr>
          <a:xfrm>
            <a:off x="747423" y="680898"/>
            <a:ext cx="2556000" cy="0"/>
          </a:xfrm>
          <a:prstGeom prst="line">
            <a:avLst/>
          </a:prstGeom>
          <a:ln w="28575">
            <a:solidFill>
              <a:srgbClr val="4BB3FD"/>
            </a:solidFill>
          </a:ln>
        </p:spPr>
        <p:style>
          <a:lnRef idx="1">
            <a:schemeClr val="accent1"/>
          </a:lnRef>
          <a:fillRef idx="0">
            <a:schemeClr val="accent1"/>
          </a:fillRef>
          <a:effectRef idx="0">
            <a:schemeClr val="accent1"/>
          </a:effectRef>
          <a:fontRef idx="minor">
            <a:schemeClr val="tx1"/>
          </a:fontRef>
        </p:style>
      </p:cxnSp>
      <p:sp>
        <p:nvSpPr>
          <p:cNvPr id="30" name="1 Título">
            <a:extLst>
              <a:ext uri="{FF2B5EF4-FFF2-40B4-BE49-F238E27FC236}">
                <a16:creationId xmlns:a16="http://schemas.microsoft.com/office/drawing/2014/main" id="{782431B9-2551-DD2F-B261-68875BC68E68}"/>
              </a:ext>
            </a:extLst>
          </p:cNvPr>
          <p:cNvSpPr txBox="1">
            <a:spLocks/>
          </p:cNvSpPr>
          <p:nvPr/>
        </p:nvSpPr>
        <p:spPr bwMode="auto">
          <a:xfrm>
            <a:off x="747423" y="305995"/>
            <a:ext cx="2924245" cy="2875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s-ES" b="1" dirty="0"/>
              <a:t>Descripción del problema</a:t>
            </a:r>
            <a:endParaRPr lang="es-ES" b="1" dirty="0">
              <a:latin typeface="Calibri" panose="020F0502020204030204" pitchFamily="34" charset="0"/>
              <a:cs typeface="Calibri" panose="020F0502020204030204" pitchFamily="34" charset="0"/>
            </a:endParaRPr>
          </a:p>
        </p:txBody>
      </p:sp>
      <p:sp>
        <p:nvSpPr>
          <p:cNvPr id="10" name="CuadroTexto 9">
            <a:extLst>
              <a:ext uri="{FF2B5EF4-FFF2-40B4-BE49-F238E27FC236}">
                <a16:creationId xmlns:a16="http://schemas.microsoft.com/office/drawing/2014/main" id="{C9999EB3-BF73-D14C-AF81-6F9E41186FBC}"/>
              </a:ext>
            </a:extLst>
          </p:cNvPr>
          <p:cNvSpPr txBox="1"/>
          <p:nvPr/>
        </p:nvSpPr>
        <p:spPr>
          <a:xfrm>
            <a:off x="140676" y="980841"/>
            <a:ext cx="8862648" cy="1508105"/>
          </a:xfrm>
          <a:prstGeom prst="rect">
            <a:avLst/>
          </a:prstGeom>
          <a:noFill/>
        </p:spPr>
        <p:txBody>
          <a:bodyPr wrap="square">
            <a:spAutoFit/>
          </a:bodyPr>
          <a:lstStyle/>
          <a:p>
            <a:pPr marL="285750" indent="-285750">
              <a:spcAft>
                <a:spcPts val="600"/>
              </a:spcAft>
              <a:buFont typeface="Wingdings" panose="05000000000000000000" pitchFamily="2" charset="2"/>
              <a:buChar char="Ø"/>
              <a:tabLst>
                <a:tab pos="3406775" algn="l"/>
              </a:tabLst>
            </a:pPr>
            <a:r>
              <a:rPr lang="es-ES" dirty="0"/>
              <a:t>El riesgo de inundación es la posibilidad de que se produzcan daños a personas, bienes o servicios como consecuencia de una inundación. </a:t>
            </a:r>
          </a:p>
          <a:p>
            <a:pPr marL="285750" indent="-285750">
              <a:spcBef>
                <a:spcPts val="1200"/>
              </a:spcBef>
              <a:spcAft>
                <a:spcPts val="600"/>
              </a:spcAft>
              <a:buFont typeface="Wingdings" panose="05000000000000000000" pitchFamily="2" charset="2"/>
              <a:buChar char="Ø"/>
              <a:tabLst>
                <a:tab pos="3406775" algn="l"/>
              </a:tabLst>
            </a:pPr>
            <a:r>
              <a:rPr lang="es-ES" dirty="0"/>
              <a:t>El nivel de riesgo de inundación es la combinación de tres componentes: </a:t>
            </a:r>
          </a:p>
          <a:p>
            <a:pPr>
              <a:spcAft>
                <a:spcPts val="600"/>
              </a:spcAft>
              <a:tabLst>
                <a:tab pos="1525588" algn="l"/>
              </a:tabLst>
            </a:pPr>
            <a:r>
              <a:rPr lang="es-ES" dirty="0"/>
              <a:t>	Riesgo = peligrosidad (P) x exposición (E) x vulnerabilidad (V)</a:t>
            </a:r>
          </a:p>
        </p:txBody>
      </p:sp>
      <p:pic>
        <p:nvPicPr>
          <p:cNvPr id="6" name="Imagen 5">
            <a:extLst>
              <a:ext uri="{FF2B5EF4-FFF2-40B4-BE49-F238E27FC236}">
                <a16:creationId xmlns:a16="http://schemas.microsoft.com/office/drawing/2014/main" id="{AEEF6CFB-7A7F-955B-2042-1F2877B07514}"/>
              </a:ext>
            </a:extLst>
          </p:cNvPr>
          <p:cNvPicPr>
            <a:picLocks noChangeAspect="1"/>
          </p:cNvPicPr>
          <p:nvPr/>
        </p:nvPicPr>
        <p:blipFill>
          <a:blip r:embed="rId2"/>
          <a:srcRect r="3077"/>
          <a:stretch>
            <a:fillRect/>
          </a:stretch>
        </p:blipFill>
        <p:spPr>
          <a:xfrm>
            <a:off x="20897" y="2654555"/>
            <a:ext cx="8982427" cy="1875242"/>
          </a:xfrm>
          <a:prstGeom prst="rect">
            <a:avLst/>
          </a:prstGeom>
        </p:spPr>
      </p:pic>
    </p:spTree>
    <p:extLst>
      <p:ext uri="{BB962C8B-B14F-4D97-AF65-F5344CB8AC3E}">
        <p14:creationId xmlns:p14="http://schemas.microsoft.com/office/powerpoint/2010/main" val="33741590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38FCC-864F-0E7D-8BB7-C1278433CF76}"/>
            </a:ext>
          </a:extLst>
        </p:cNvPr>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A3CD9723-9E65-029B-0C3A-51CD039C3BBA}"/>
              </a:ext>
            </a:extLst>
          </p:cNvPr>
          <p:cNvCxnSpPr/>
          <p:nvPr/>
        </p:nvCxnSpPr>
        <p:spPr>
          <a:xfrm>
            <a:off x="747423" y="680898"/>
            <a:ext cx="2556000" cy="0"/>
          </a:xfrm>
          <a:prstGeom prst="line">
            <a:avLst/>
          </a:prstGeom>
          <a:ln w="28575">
            <a:solidFill>
              <a:srgbClr val="4BB3FD"/>
            </a:solidFill>
          </a:ln>
        </p:spPr>
        <p:style>
          <a:lnRef idx="1">
            <a:schemeClr val="accent1"/>
          </a:lnRef>
          <a:fillRef idx="0">
            <a:schemeClr val="accent1"/>
          </a:fillRef>
          <a:effectRef idx="0">
            <a:schemeClr val="accent1"/>
          </a:effectRef>
          <a:fontRef idx="minor">
            <a:schemeClr val="tx1"/>
          </a:fontRef>
        </p:style>
      </p:cxnSp>
      <p:sp>
        <p:nvSpPr>
          <p:cNvPr id="30" name="1 Título">
            <a:extLst>
              <a:ext uri="{FF2B5EF4-FFF2-40B4-BE49-F238E27FC236}">
                <a16:creationId xmlns:a16="http://schemas.microsoft.com/office/drawing/2014/main" id="{0506D703-37A8-98E1-97F8-AEAAF5D90E0C}"/>
              </a:ext>
            </a:extLst>
          </p:cNvPr>
          <p:cNvSpPr txBox="1">
            <a:spLocks/>
          </p:cNvSpPr>
          <p:nvPr/>
        </p:nvSpPr>
        <p:spPr bwMode="auto">
          <a:xfrm>
            <a:off x="747423" y="305995"/>
            <a:ext cx="2924245" cy="2875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s-ES" b="1" dirty="0"/>
              <a:t>Descripción del problema</a:t>
            </a:r>
            <a:endParaRPr lang="es-ES" b="1" dirty="0">
              <a:latin typeface="Calibri" panose="020F0502020204030204" pitchFamily="34" charset="0"/>
              <a:cs typeface="Calibri" panose="020F0502020204030204" pitchFamily="34" charset="0"/>
            </a:endParaRPr>
          </a:p>
        </p:txBody>
      </p:sp>
      <p:sp>
        <p:nvSpPr>
          <p:cNvPr id="10" name="CuadroTexto 9">
            <a:extLst>
              <a:ext uri="{FF2B5EF4-FFF2-40B4-BE49-F238E27FC236}">
                <a16:creationId xmlns:a16="http://schemas.microsoft.com/office/drawing/2014/main" id="{00A2E24E-49D5-9CCE-3744-9E06C0976EA2}"/>
              </a:ext>
            </a:extLst>
          </p:cNvPr>
          <p:cNvSpPr txBox="1"/>
          <p:nvPr/>
        </p:nvSpPr>
        <p:spPr>
          <a:xfrm>
            <a:off x="140676" y="980841"/>
            <a:ext cx="9003324" cy="3431709"/>
          </a:xfrm>
          <a:prstGeom prst="rect">
            <a:avLst/>
          </a:prstGeom>
          <a:noFill/>
        </p:spPr>
        <p:txBody>
          <a:bodyPr wrap="square">
            <a:spAutoFit/>
          </a:bodyPr>
          <a:lstStyle/>
          <a:p>
            <a:pPr marL="285750" indent="-285750">
              <a:spcAft>
                <a:spcPts val="600"/>
              </a:spcAft>
              <a:buFont typeface="Wingdings" panose="05000000000000000000" pitchFamily="2" charset="2"/>
              <a:buChar char="Ø"/>
              <a:tabLst>
                <a:tab pos="3406775" algn="l"/>
              </a:tabLst>
            </a:pPr>
            <a:r>
              <a:rPr lang="es-ES" dirty="0"/>
              <a:t>El riesgo de inundación es la posibilidad de que se produzcan daños a personas, bienes o servicios como consecuencia de una inundación. </a:t>
            </a:r>
          </a:p>
          <a:p>
            <a:pPr marL="285750" indent="-285750">
              <a:spcBef>
                <a:spcPts val="1200"/>
              </a:spcBef>
              <a:spcAft>
                <a:spcPts val="600"/>
              </a:spcAft>
              <a:buFont typeface="Wingdings" panose="05000000000000000000" pitchFamily="2" charset="2"/>
              <a:buChar char="Ø"/>
              <a:tabLst>
                <a:tab pos="3406775" algn="l"/>
              </a:tabLst>
            </a:pPr>
            <a:r>
              <a:rPr lang="es-ES" dirty="0"/>
              <a:t>El nivel de riesgo de inundación es la combinación de tres componentes: </a:t>
            </a:r>
          </a:p>
          <a:p>
            <a:pPr>
              <a:spcAft>
                <a:spcPts val="600"/>
              </a:spcAft>
              <a:tabLst>
                <a:tab pos="1525588" algn="l"/>
              </a:tabLst>
            </a:pPr>
            <a:r>
              <a:rPr lang="es-ES" dirty="0"/>
              <a:t>	Riesgo = peligrosidad (P) x exposición (E) x vulnerabilidad (V)</a:t>
            </a:r>
          </a:p>
          <a:p>
            <a:pPr>
              <a:spcAft>
                <a:spcPts val="600"/>
              </a:spcAft>
              <a:tabLst>
                <a:tab pos="1525588" algn="l"/>
              </a:tabLst>
            </a:pPr>
            <a:endParaRPr lang="es-ES" dirty="0"/>
          </a:p>
          <a:p>
            <a:pPr marL="285750" indent="-285750">
              <a:spcBef>
                <a:spcPts val="1200"/>
              </a:spcBef>
              <a:spcAft>
                <a:spcPts val="600"/>
              </a:spcAft>
              <a:buFont typeface="Wingdings" panose="05000000000000000000" pitchFamily="2" charset="2"/>
              <a:buChar char="Ø"/>
              <a:tabLst>
                <a:tab pos="3406775" algn="l"/>
              </a:tabLst>
            </a:pPr>
            <a:r>
              <a:rPr lang="es-ES" dirty="0"/>
              <a:t>Las inundaciones son fenómenos naturales frecuentes en la DHJ que se ven agravados por:</a:t>
            </a:r>
          </a:p>
          <a:p>
            <a:pPr marL="541338" indent="-285750">
              <a:spcAft>
                <a:spcPts val="600"/>
              </a:spcAft>
              <a:buFontTx/>
              <a:buChar char="-"/>
              <a:tabLst>
                <a:tab pos="3406775" algn="l"/>
              </a:tabLst>
            </a:pPr>
            <a:r>
              <a:rPr lang="es-ES" dirty="0"/>
              <a:t>Aspectos meteorológicos y geográficos→ intensas lluvias (peligrosidad) en Mediterráneo</a:t>
            </a:r>
          </a:p>
          <a:p>
            <a:pPr marL="541338" indent="-285750">
              <a:spcAft>
                <a:spcPts val="600"/>
              </a:spcAft>
              <a:buFontTx/>
              <a:buChar char="-"/>
              <a:tabLst>
                <a:tab pos="3406775" algn="l"/>
              </a:tabLst>
            </a:pPr>
            <a:r>
              <a:rPr lang="es-ES" dirty="0"/>
              <a:t>Alta ocupación del suelo en cauces y zonas inundables → incremento de peligrosidad y exposición a los daños potenciales</a:t>
            </a:r>
          </a:p>
        </p:txBody>
      </p:sp>
    </p:spTree>
    <p:extLst>
      <p:ext uri="{BB962C8B-B14F-4D97-AF65-F5344CB8AC3E}">
        <p14:creationId xmlns:p14="http://schemas.microsoft.com/office/powerpoint/2010/main" val="3608471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Título"/>
          <p:cNvSpPr txBox="1">
            <a:spLocks/>
          </p:cNvSpPr>
          <p:nvPr/>
        </p:nvSpPr>
        <p:spPr>
          <a:xfrm>
            <a:off x="295557" y="1813305"/>
            <a:ext cx="8739261" cy="129597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3600"/>
              <a:buFont typeface="Arial"/>
              <a:buNone/>
              <a:defRPr sz="2500" b="0" i="0" u="none" strike="noStrike" cap="none" baseline="0">
                <a:solidFill>
                  <a:schemeClr val="tx1"/>
                </a:solidFill>
                <a:latin typeface="Lato Black" panose="020F0A02020204030203" pitchFamily="34" charset="0"/>
                <a:ea typeface="Arial"/>
                <a:cs typeface="Arial"/>
                <a:sym typeface="Arial"/>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pPr algn="ctr"/>
            <a:r>
              <a:rPr lang="es-ES" sz="3200" dirty="0">
                <a:latin typeface="Lato Black"/>
                <a:ea typeface="Lato Black"/>
                <a:cs typeface="Lato Black"/>
              </a:rPr>
              <a:t>Situación actual</a:t>
            </a:r>
          </a:p>
        </p:txBody>
      </p:sp>
      <p:sp>
        <p:nvSpPr>
          <p:cNvPr id="4" name="Google Shape;64;p14"/>
          <p:cNvSpPr txBox="1"/>
          <p:nvPr/>
        </p:nvSpPr>
        <p:spPr>
          <a:xfrm>
            <a:off x="897213" y="2236890"/>
            <a:ext cx="774900" cy="448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3200" dirty="0">
                <a:solidFill>
                  <a:srgbClr val="4BB3FD"/>
                </a:solidFill>
                <a:latin typeface="Lato Black"/>
                <a:ea typeface="Lato Black"/>
                <a:cs typeface="Lato Black"/>
                <a:sym typeface="Lato Black"/>
              </a:rPr>
              <a:t>02</a:t>
            </a:r>
            <a:endParaRPr sz="3200" dirty="0">
              <a:solidFill>
                <a:srgbClr val="4BB3FD"/>
              </a:solidFill>
              <a:latin typeface="Lato Black"/>
              <a:ea typeface="Lato Black"/>
              <a:cs typeface="Lato Black"/>
              <a:sym typeface="Lato Black"/>
            </a:endParaRPr>
          </a:p>
        </p:txBody>
      </p:sp>
    </p:spTree>
    <p:extLst>
      <p:ext uri="{BB962C8B-B14F-4D97-AF65-F5344CB8AC3E}">
        <p14:creationId xmlns:p14="http://schemas.microsoft.com/office/powerpoint/2010/main" val="3199392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AE94D-9FCC-A3F1-179B-C26313DF6A5D}"/>
            </a:ext>
          </a:extLst>
        </p:cNvPr>
        <p:cNvGrpSpPr/>
        <p:nvPr/>
      </p:nvGrpSpPr>
      <p:grpSpPr>
        <a:xfrm>
          <a:off x="0" y="0"/>
          <a:ext cx="0" cy="0"/>
          <a:chOff x="0" y="0"/>
          <a:chExt cx="0" cy="0"/>
        </a:xfrm>
      </p:grpSpPr>
      <p:pic>
        <p:nvPicPr>
          <p:cNvPr id="2" name="Imagen 1" descr="Mapa&#10;&#10;El contenido generado por IA puede ser incorrecto.">
            <a:extLst>
              <a:ext uri="{FF2B5EF4-FFF2-40B4-BE49-F238E27FC236}">
                <a16:creationId xmlns:a16="http://schemas.microsoft.com/office/drawing/2014/main" id="{6D219C31-E862-2034-8317-66686C9BF3AF}"/>
              </a:ext>
            </a:extLst>
          </p:cNvPr>
          <p:cNvPicPr>
            <a:picLocks noChangeAspect="1"/>
          </p:cNvPicPr>
          <p:nvPr/>
        </p:nvPicPr>
        <p:blipFill>
          <a:blip r:embed="rId2" cstate="print">
            <a:extLst>
              <a:ext uri="{28A0092B-C50C-407E-A947-70E740481C1C}">
                <a14:useLocalDpi xmlns:a14="http://schemas.microsoft.com/office/drawing/2010/main" val="0"/>
              </a:ext>
            </a:extLst>
          </a:blip>
          <a:srcRect t="3787"/>
          <a:stretch>
            <a:fillRect/>
          </a:stretch>
        </p:blipFill>
        <p:spPr>
          <a:xfrm>
            <a:off x="5543764" y="1296991"/>
            <a:ext cx="3419440" cy="3400121"/>
          </a:xfrm>
          <a:prstGeom prst="rect">
            <a:avLst/>
          </a:prstGeom>
        </p:spPr>
      </p:pic>
      <p:cxnSp>
        <p:nvCxnSpPr>
          <p:cNvPr id="7" name="Conector recto 6">
            <a:extLst>
              <a:ext uri="{FF2B5EF4-FFF2-40B4-BE49-F238E27FC236}">
                <a16:creationId xmlns:a16="http://schemas.microsoft.com/office/drawing/2014/main" id="{A56B58FA-9DAB-67A6-0D57-08BEED57E6E2}"/>
              </a:ext>
            </a:extLst>
          </p:cNvPr>
          <p:cNvCxnSpPr/>
          <p:nvPr/>
        </p:nvCxnSpPr>
        <p:spPr>
          <a:xfrm>
            <a:off x="747423" y="680898"/>
            <a:ext cx="2556000" cy="0"/>
          </a:xfrm>
          <a:prstGeom prst="line">
            <a:avLst/>
          </a:prstGeom>
          <a:ln w="28575">
            <a:solidFill>
              <a:srgbClr val="4BB3FD"/>
            </a:solidFill>
          </a:ln>
        </p:spPr>
        <p:style>
          <a:lnRef idx="1">
            <a:schemeClr val="accent1"/>
          </a:lnRef>
          <a:fillRef idx="0">
            <a:schemeClr val="accent1"/>
          </a:fillRef>
          <a:effectRef idx="0">
            <a:schemeClr val="accent1"/>
          </a:effectRef>
          <a:fontRef idx="minor">
            <a:schemeClr val="tx1"/>
          </a:fontRef>
        </p:style>
      </p:cxnSp>
      <p:sp>
        <p:nvSpPr>
          <p:cNvPr id="13" name="CuadroTexto 12">
            <a:extLst>
              <a:ext uri="{FF2B5EF4-FFF2-40B4-BE49-F238E27FC236}">
                <a16:creationId xmlns:a16="http://schemas.microsoft.com/office/drawing/2014/main" id="{525DCF78-0B2E-EB7A-179E-453627AE36A5}"/>
              </a:ext>
            </a:extLst>
          </p:cNvPr>
          <p:cNvSpPr txBox="1"/>
          <p:nvPr/>
        </p:nvSpPr>
        <p:spPr>
          <a:xfrm>
            <a:off x="275644" y="2651544"/>
            <a:ext cx="5502285" cy="646331"/>
          </a:xfrm>
          <a:prstGeom prst="rect">
            <a:avLst/>
          </a:prstGeom>
          <a:noFill/>
          <a:ln w="28575">
            <a:solidFill>
              <a:schemeClr val="accent1"/>
            </a:solidFill>
          </a:ln>
        </p:spPr>
        <p:txBody>
          <a:bodyPr wrap="square">
            <a:spAutoFit/>
          </a:bodyPr>
          <a:lstStyle/>
          <a:p>
            <a:pPr algn="ctr"/>
            <a:r>
              <a:rPr lang="es-ES" dirty="0"/>
              <a:t>Las zonas con mayor probabilidad de producirse estos fenómenos se encuentran en la zona costera de la DHJ</a:t>
            </a:r>
          </a:p>
        </p:txBody>
      </p:sp>
      <p:sp>
        <p:nvSpPr>
          <p:cNvPr id="4" name="CuadroTexto 3">
            <a:extLst>
              <a:ext uri="{FF2B5EF4-FFF2-40B4-BE49-F238E27FC236}">
                <a16:creationId xmlns:a16="http://schemas.microsoft.com/office/drawing/2014/main" id="{2680F4CE-44ED-F0B9-1426-27E68423FB05}"/>
              </a:ext>
            </a:extLst>
          </p:cNvPr>
          <p:cNvSpPr txBox="1"/>
          <p:nvPr/>
        </p:nvSpPr>
        <p:spPr>
          <a:xfrm>
            <a:off x="403030" y="3450323"/>
            <a:ext cx="4799832" cy="1246495"/>
          </a:xfrm>
          <a:prstGeom prst="rect">
            <a:avLst/>
          </a:prstGeom>
          <a:noFill/>
        </p:spPr>
        <p:txBody>
          <a:bodyPr wrap="square">
            <a:spAutoFit/>
          </a:bodyPr>
          <a:lstStyle/>
          <a:p>
            <a:pPr algn="ctr"/>
            <a:r>
              <a:rPr lang="es-ES" sz="1400" dirty="0">
                <a:latin typeface="Calibri" panose="020F0502020204030204" pitchFamily="34" charset="0"/>
                <a:ea typeface="Calibri" panose="020F0502020204030204" pitchFamily="34" charset="0"/>
                <a:cs typeface="Times New Roman" panose="02020603050405020304" pitchFamily="18" charset="0"/>
              </a:rPr>
              <a:t>Áreas de Riesgo Potencial Significativo de Inundación (ARPSI):</a:t>
            </a:r>
          </a:p>
          <a:p>
            <a:pPr algn="ctr">
              <a:spcBef>
                <a:spcPts val="600"/>
              </a:spcBef>
            </a:pPr>
            <a:r>
              <a:rPr lang="es-ES" sz="1400" dirty="0">
                <a:effectLst/>
                <a:latin typeface="Calibri" panose="020F0502020204030204" pitchFamily="34" charset="0"/>
                <a:ea typeface="Calibri" panose="020F0502020204030204" pitchFamily="34" charset="0"/>
                <a:cs typeface="Times New Roman" panose="02020603050405020304" pitchFamily="18" charset="0"/>
              </a:rPr>
              <a:t>58 (PGRI 2022-2027) </a:t>
            </a:r>
          </a:p>
          <a:p>
            <a:pPr algn="ctr"/>
            <a:r>
              <a:rPr lang="es-ES" sz="1400" dirty="0">
                <a:effectLst/>
                <a:latin typeface="Calibri" panose="020F0502020204030204" pitchFamily="34" charset="0"/>
                <a:ea typeface="Calibri" panose="020F0502020204030204" pitchFamily="34" charset="0"/>
                <a:cs typeface="Times New Roman" panose="02020603050405020304" pitchFamily="18" charset="0"/>
              </a:rPr>
              <a:t>↓</a:t>
            </a:r>
          </a:p>
          <a:p>
            <a:pPr algn="ctr"/>
            <a:r>
              <a:rPr lang="es-ES" sz="1400" dirty="0">
                <a:effectLst/>
                <a:latin typeface="Calibri" panose="020F0502020204030204" pitchFamily="34" charset="0"/>
                <a:ea typeface="Calibri" panose="020F0502020204030204" pitchFamily="34" charset="0"/>
                <a:cs typeface="Times New Roman" panose="02020603050405020304" pitchFamily="18" charset="0"/>
              </a:rPr>
              <a:t>61 (EPRI</a:t>
            </a:r>
            <a:r>
              <a:rPr lang="es-ES" sz="1400" dirty="0">
                <a:latin typeface="Calibri" panose="020F0502020204030204" pitchFamily="34" charset="0"/>
                <a:ea typeface="Calibri" panose="020F0502020204030204" pitchFamily="34" charset="0"/>
                <a:cs typeface="Times New Roman" panose="02020603050405020304" pitchFamily="18" charset="0"/>
              </a:rPr>
              <a:t> -</a:t>
            </a:r>
            <a:r>
              <a:rPr lang="es-ES" sz="1400" dirty="0">
                <a:effectLst/>
                <a:latin typeface="Calibri" panose="020F0502020204030204" pitchFamily="34" charset="0"/>
                <a:ea typeface="Calibri" panose="020F0502020204030204" pitchFamily="34" charset="0"/>
                <a:cs typeface="Times New Roman" panose="02020603050405020304" pitchFamily="18" charset="0"/>
              </a:rPr>
              <a:t>año 2025</a:t>
            </a:r>
            <a:r>
              <a:rPr lang="es-ES" sz="1400" dirty="0">
                <a:latin typeface="Calibri" panose="020F0502020204030204" pitchFamily="34" charset="0"/>
                <a:ea typeface="Calibri" panose="020F0502020204030204" pitchFamily="34" charset="0"/>
                <a:cs typeface="Times New Roman" panose="02020603050405020304" pitchFamily="18" charset="0"/>
              </a:rPr>
              <a:t>-</a:t>
            </a:r>
            <a:r>
              <a:rPr lang="es-ES" sz="1400" dirty="0">
                <a:effectLst/>
                <a:latin typeface="Calibri" panose="020F0502020204030204" pitchFamily="34" charset="0"/>
                <a:ea typeface="Calibri" panose="020F0502020204030204" pitchFamily="34" charset="0"/>
                <a:cs typeface="Times New Roman" panose="02020603050405020304" pitchFamily="18" charset="0"/>
              </a:rPr>
              <a:t> del PGRI 2028-2033)</a:t>
            </a:r>
          </a:p>
          <a:p>
            <a:pPr algn="ct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1 Título">
            <a:extLst>
              <a:ext uri="{FF2B5EF4-FFF2-40B4-BE49-F238E27FC236}">
                <a16:creationId xmlns:a16="http://schemas.microsoft.com/office/drawing/2014/main" id="{BCF36824-937E-12F4-0771-5EA8B6C8DE69}"/>
              </a:ext>
            </a:extLst>
          </p:cNvPr>
          <p:cNvSpPr txBox="1">
            <a:spLocks/>
          </p:cNvSpPr>
          <p:nvPr/>
        </p:nvSpPr>
        <p:spPr bwMode="auto">
          <a:xfrm>
            <a:off x="747423" y="279950"/>
            <a:ext cx="3743739" cy="38682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s-ES" b="1" dirty="0"/>
              <a:t>Situación actual</a:t>
            </a:r>
            <a:endParaRPr lang="es-ES" b="1" dirty="0">
              <a:latin typeface="Calibri" panose="020F0502020204030204" pitchFamily="34" charset="0"/>
              <a:cs typeface="Calibri" panose="020F0502020204030204" pitchFamily="34" charset="0"/>
            </a:endParaRPr>
          </a:p>
        </p:txBody>
      </p:sp>
      <p:sp>
        <p:nvSpPr>
          <p:cNvPr id="5" name="CuadroTexto 4">
            <a:extLst>
              <a:ext uri="{FF2B5EF4-FFF2-40B4-BE49-F238E27FC236}">
                <a16:creationId xmlns:a16="http://schemas.microsoft.com/office/drawing/2014/main" id="{B5A5255F-27BC-3923-462E-3E983C8F40B9}"/>
              </a:ext>
            </a:extLst>
          </p:cNvPr>
          <p:cNvSpPr txBox="1"/>
          <p:nvPr/>
        </p:nvSpPr>
        <p:spPr>
          <a:xfrm>
            <a:off x="275644" y="819224"/>
            <a:ext cx="8260107" cy="1631216"/>
          </a:xfrm>
          <a:prstGeom prst="rect">
            <a:avLst/>
          </a:prstGeom>
          <a:noFill/>
        </p:spPr>
        <p:txBody>
          <a:bodyPr wrap="square">
            <a:spAutoFit/>
          </a:bodyPr>
          <a:lstStyle/>
          <a:p>
            <a:r>
              <a:rPr lang="es-ES" dirty="0">
                <a:latin typeface="Calibri" panose="020F0502020204030204" pitchFamily="34" charset="0"/>
                <a:ea typeface="Calibri" panose="020F0502020204030204" pitchFamily="34" charset="0"/>
                <a:cs typeface="Times New Roman" panose="02020603050405020304" pitchFamily="18" charset="0"/>
              </a:rPr>
              <a:t>Contexto geográfico y meteorológico de la DHJ:</a:t>
            </a:r>
          </a:p>
          <a:p>
            <a:pPr marL="285750" indent="-285750">
              <a:spcBef>
                <a:spcPts val="1200"/>
              </a:spcBef>
              <a:buFontTx/>
              <a:buChar char="-"/>
            </a:pPr>
            <a:r>
              <a:rPr lang="es-ES" dirty="0">
                <a:latin typeface="Calibri" panose="020F0502020204030204" pitchFamily="34" charset="0"/>
                <a:ea typeface="Calibri" panose="020F0502020204030204" pitchFamily="34" charset="0"/>
                <a:cs typeface="Times New Roman" panose="02020603050405020304" pitchFamily="18" charset="0"/>
              </a:rPr>
              <a:t>Lluvias intensas de corta duración</a:t>
            </a:r>
            <a:endParaRPr lang="es-ES"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buFontTx/>
              <a:buChar char="-"/>
            </a:pPr>
            <a:r>
              <a:rPr lang="es-ES" dirty="0">
                <a:latin typeface="Calibri" panose="020F0502020204030204" pitchFamily="34" charset="0"/>
                <a:ea typeface="Calibri" panose="020F0502020204030204" pitchFamily="34" charset="0"/>
                <a:cs typeface="Times New Roman" panose="02020603050405020304" pitchFamily="18" charset="0"/>
              </a:rPr>
              <a:t>Fuerte e</a:t>
            </a:r>
            <a:r>
              <a:rPr lang="es-ES" dirty="0">
                <a:effectLst/>
                <a:latin typeface="Calibri" panose="020F0502020204030204" pitchFamily="34" charset="0"/>
                <a:ea typeface="Calibri" panose="020F0502020204030204" pitchFamily="34" charset="0"/>
                <a:cs typeface="Times New Roman" panose="02020603050405020304" pitchFamily="18" charset="0"/>
              </a:rPr>
              <a:t>stacionalidad en las precipitaciones</a:t>
            </a:r>
            <a:endParaRPr lang="es-ES"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Tx/>
              <a:buChar char="-"/>
            </a:pPr>
            <a:r>
              <a:rPr lang="es-ES" dirty="0">
                <a:latin typeface="Calibri" panose="020F0502020204030204" pitchFamily="34" charset="0"/>
                <a:ea typeface="Calibri" panose="020F0502020204030204" pitchFamily="34" charset="0"/>
                <a:cs typeface="Times New Roman" panose="02020603050405020304" pitchFamily="18" charset="0"/>
              </a:rPr>
              <a:t>Orografía montañosa litoral </a:t>
            </a:r>
          </a:p>
          <a:p>
            <a:pPr marL="285750" indent="-285750">
              <a:buFontTx/>
              <a:buChar char="-"/>
            </a:pPr>
            <a:r>
              <a:rPr lang="es-ES" dirty="0">
                <a:effectLst/>
                <a:latin typeface="Calibri" panose="020F0502020204030204" pitchFamily="34" charset="0"/>
                <a:ea typeface="Calibri" panose="020F0502020204030204" pitchFamily="34" charset="0"/>
                <a:cs typeface="Times New Roman" panose="02020603050405020304" pitchFamily="18" charset="0"/>
              </a:rPr>
              <a:t>Cuencas pequeñas de gran pendiente</a:t>
            </a:r>
          </a:p>
        </p:txBody>
      </p:sp>
    </p:spTree>
    <p:extLst>
      <p:ext uri="{BB962C8B-B14F-4D97-AF65-F5344CB8AC3E}">
        <p14:creationId xmlns:p14="http://schemas.microsoft.com/office/powerpoint/2010/main" val="40349048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0A538-525B-8FDD-DC35-70E70DF64E01}"/>
            </a:ext>
          </a:extLst>
        </p:cNvPr>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9F142623-61FE-4BD2-9688-C7F6993819D5}"/>
              </a:ext>
            </a:extLst>
          </p:cNvPr>
          <p:cNvCxnSpPr/>
          <p:nvPr/>
        </p:nvCxnSpPr>
        <p:spPr>
          <a:xfrm>
            <a:off x="747423" y="680898"/>
            <a:ext cx="2556000" cy="0"/>
          </a:xfrm>
          <a:prstGeom prst="line">
            <a:avLst/>
          </a:prstGeom>
          <a:ln w="28575">
            <a:solidFill>
              <a:srgbClr val="4BB3FD"/>
            </a:solidFill>
          </a:ln>
        </p:spPr>
        <p:style>
          <a:lnRef idx="1">
            <a:schemeClr val="accent1"/>
          </a:lnRef>
          <a:fillRef idx="0">
            <a:schemeClr val="accent1"/>
          </a:fillRef>
          <a:effectRef idx="0">
            <a:schemeClr val="accent1"/>
          </a:effectRef>
          <a:fontRef idx="minor">
            <a:schemeClr val="tx1"/>
          </a:fontRef>
        </p:style>
      </p:cxnSp>
      <p:sp>
        <p:nvSpPr>
          <p:cNvPr id="13" name="CuadroTexto 12">
            <a:extLst>
              <a:ext uri="{FF2B5EF4-FFF2-40B4-BE49-F238E27FC236}">
                <a16:creationId xmlns:a16="http://schemas.microsoft.com/office/drawing/2014/main" id="{CEBE9424-8E12-2A2B-22C1-2888D3DACDD3}"/>
              </a:ext>
            </a:extLst>
          </p:cNvPr>
          <p:cNvSpPr txBox="1"/>
          <p:nvPr/>
        </p:nvSpPr>
        <p:spPr>
          <a:xfrm>
            <a:off x="3522484" y="2278756"/>
            <a:ext cx="5473805" cy="923330"/>
          </a:xfrm>
          <a:prstGeom prst="rect">
            <a:avLst/>
          </a:prstGeom>
          <a:noFill/>
          <a:ln w="28575">
            <a:solidFill>
              <a:schemeClr val="accent1"/>
            </a:solidFill>
          </a:ln>
        </p:spPr>
        <p:txBody>
          <a:bodyPr wrap="square">
            <a:spAutoFit/>
          </a:bodyPr>
          <a:lstStyle/>
          <a:p>
            <a:pPr algn="ctr"/>
            <a:r>
              <a:rPr lang="es-ES" dirty="0"/>
              <a:t>Aprox. 470.000 habitantes identifica el PGRI 2022-2027 en zona inundable (ZI: T 500 años).</a:t>
            </a:r>
          </a:p>
          <a:p>
            <a:pPr algn="ctr"/>
            <a:r>
              <a:rPr lang="es-ES" dirty="0"/>
              <a:t>35 municipios  &gt;40% suelo urbano/urbanizable en ZI.</a:t>
            </a:r>
          </a:p>
        </p:txBody>
      </p:sp>
      <p:sp>
        <p:nvSpPr>
          <p:cNvPr id="3" name="1 Título">
            <a:extLst>
              <a:ext uri="{FF2B5EF4-FFF2-40B4-BE49-F238E27FC236}">
                <a16:creationId xmlns:a16="http://schemas.microsoft.com/office/drawing/2014/main" id="{8D361194-D493-77F9-0864-CE7CAE321CDE}"/>
              </a:ext>
            </a:extLst>
          </p:cNvPr>
          <p:cNvSpPr txBox="1">
            <a:spLocks/>
          </p:cNvSpPr>
          <p:nvPr/>
        </p:nvSpPr>
        <p:spPr bwMode="auto">
          <a:xfrm>
            <a:off x="747423" y="279950"/>
            <a:ext cx="3743739" cy="38682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s-ES" b="1" dirty="0"/>
              <a:t>Situación actual</a:t>
            </a:r>
            <a:endParaRPr lang="es-ES" b="1" dirty="0">
              <a:latin typeface="Calibri" panose="020F0502020204030204" pitchFamily="34" charset="0"/>
              <a:cs typeface="Calibri" panose="020F0502020204030204" pitchFamily="34" charset="0"/>
            </a:endParaRPr>
          </a:p>
        </p:txBody>
      </p:sp>
      <p:sp>
        <p:nvSpPr>
          <p:cNvPr id="5" name="CuadroTexto 4">
            <a:extLst>
              <a:ext uri="{FF2B5EF4-FFF2-40B4-BE49-F238E27FC236}">
                <a16:creationId xmlns:a16="http://schemas.microsoft.com/office/drawing/2014/main" id="{18CD5772-449D-139A-5047-633EBCD68235}"/>
              </a:ext>
            </a:extLst>
          </p:cNvPr>
          <p:cNvSpPr txBox="1"/>
          <p:nvPr/>
        </p:nvSpPr>
        <p:spPr>
          <a:xfrm>
            <a:off x="369573" y="794396"/>
            <a:ext cx="8460102" cy="1277273"/>
          </a:xfrm>
          <a:prstGeom prst="rect">
            <a:avLst/>
          </a:prstGeom>
          <a:noFill/>
        </p:spPr>
        <p:txBody>
          <a:bodyPr wrap="square">
            <a:spAutoFit/>
          </a:bodyPr>
          <a:lstStyle/>
          <a:p>
            <a:r>
              <a:rPr lang="es-ES" dirty="0">
                <a:latin typeface="Calibri" panose="020F0502020204030204" pitchFamily="34" charset="0"/>
                <a:ea typeface="Calibri" panose="020F0502020204030204" pitchFamily="34" charset="0"/>
                <a:cs typeface="Times New Roman" panose="02020603050405020304" pitchFamily="18" charset="0"/>
              </a:rPr>
              <a:t>Usos del suelo:</a:t>
            </a:r>
          </a:p>
          <a:p>
            <a:pPr marL="285750" indent="-285750">
              <a:spcBef>
                <a:spcPts val="600"/>
              </a:spcBef>
              <a:buFontTx/>
              <a:buChar char="-"/>
            </a:pPr>
            <a:r>
              <a:rPr lang="es-ES" dirty="0">
                <a:effectLst/>
                <a:latin typeface="Calibri" panose="020F0502020204030204" pitchFamily="34" charset="0"/>
                <a:ea typeface="Calibri" panose="020F0502020204030204" pitchFamily="34" charset="0"/>
                <a:cs typeface="Times New Roman" panose="02020603050405020304" pitchFamily="18" charset="0"/>
              </a:rPr>
              <a:t>Ocupación de zonas inundables </a:t>
            </a:r>
          </a:p>
          <a:p>
            <a:pPr marL="285750" indent="-285750">
              <a:buFontTx/>
              <a:buChar char="-"/>
            </a:pPr>
            <a:r>
              <a:rPr lang="es-ES" dirty="0">
                <a:latin typeface="Calibri" panose="020F0502020204030204" pitchFamily="34" charset="0"/>
                <a:ea typeface="Calibri" panose="020F0502020204030204" pitchFamily="34" charset="0"/>
                <a:cs typeface="Times New Roman" panose="02020603050405020304" pitchFamily="18" charset="0"/>
              </a:rPr>
              <a:t>Transformación de suelos (impermeabilización, pérdida de retención)</a:t>
            </a:r>
          </a:p>
          <a:p>
            <a:pPr marL="285750" indent="-285750">
              <a:buFontTx/>
              <a:buChar char="-"/>
            </a:pPr>
            <a:r>
              <a:rPr lang="es-ES" dirty="0">
                <a:latin typeface="Calibri" panose="020F0502020204030204" pitchFamily="34" charset="0"/>
                <a:ea typeface="Calibri" panose="020F0502020204030204" pitchFamily="34" charset="0"/>
                <a:cs typeface="Times New Roman" panose="02020603050405020304" pitchFamily="18" charset="0"/>
              </a:rPr>
              <a:t>Obras lineales con drenaje insuficiente</a:t>
            </a:r>
            <a:endParaRPr lang="es-ES"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Imagen 1">
            <a:extLst>
              <a:ext uri="{FF2B5EF4-FFF2-40B4-BE49-F238E27FC236}">
                <a16:creationId xmlns:a16="http://schemas.microsoft.com/office/drawing/2014/main" id="{55174EC3-D7FC-0751-168A-DE9155D06B1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3653" y="3324439"/>
            <a:ext cx="2735580" cy="1782445"/>
          </a:xfrm>
          <a:prstGeom prst="rect">
            <a:avLst/>
          </a:prstGeom>
        </p:spPr>
      </p:pic>
      <p:pic>
        <p:nvPicPr>
          <p:cNvPr id="4" name="Imagen 3">
            <a:extLst>
              <a:ext uri="{FF2B5EF4-FFF2-40B4-BE49-F238E27FC236}">
                <a16:creationId xmlns:a16="http://schemas.microsoft.com/office/drawing/2014/main" id="{8C1269A8-4668-04DF-5E12-51855CA41D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0709" y="3330154"/>
            <a:ext cx="2735580" cy="1776730"/>
          </a:xfrm>
          <a:prstGeom prst="rect">
            <a:avLst/>
          </a:prstGeom>
        </p:spPr>
      </p:pic>
      <p:pic>
        <p:nvPicPr>
          <p:cNvPr id="6" name="Imagen 5">
            <a:extLst>
              <a:ext uri="{FF2B5EF4-FFF2-40B4-BE49-F238E27FC236}">
                <a16:creationId xmlns:a16="http://schemas.microsoft.com/office/drawing/2014/main" id="{22D79FB8-539C-3483-D8D0-6D3CB43977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0425" y="2216999"/>
            <a:ext cx="2798255" cy="2889885"/>
          </a:xfrm>
          <a:prstGeom prst="rect">
            <a:avLst/>
          </a:prstGeom>
          <a:noFill/>
          <a:ln>
            <a:noFill/>
          </a:ln>
        </p:spPr>
      </p:pic>
    </p:spTree>
    <p:extLst>
      <p:ext uri="{BB962C8B-B14F-4D97-AF65-F5344CB8AC3E}">
        <p14:creationId xmlns:p14="http://schemas.microsoft.com/office/powerpoint/2010/main" val="204782074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customXsn xmlns="http://schemas.microsoft.com/office/2006/metadata/customXsn">
  <xsnLocation/>
  <cached>True</cached>
  <openByDefault>False</openByDefault>
  <xsnScope/>
</customXsn>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09C28263EC76D940B042D36569FAA034" ma:contentTypeVersion="3" ma:contentTypeDescription="Crear nuevo documento." ma:contentTypeScope="" ma:versionID="0bd0cb5344d1690a3cbbf46c3df11430">
  <xsd:schema xmlns:xsd="http://www.w3.org/2001/XMLSchema" xmlns:xs="http://www.w3.org/2001/XMLSchema" xmlns:p="http://schemas.microsoft.com/office/2006/metadata/properties" xmlns:ns2="3a59c1f3-7cfe-4866-877d-3ef18be60a0b" targetNamespace="http://schemas.microsoft.com/office/2006/metadata/properties" ma:root="true" ma:fieldsID="1ad7025399c6cd353cb708f172dda5e6" ns2:_="">
    <xsd:import namespace="3a59c1f3-7cfe-4866-877d-3ef18be60a0b"/>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59c1f3-7cfe-4866-877d-3ef18be60a0b" elementFormDefault="qualified">
    <xsd:import namespace="http://schemas.microsoft.com/office/2006/documentManagement/types"/>
    <xsd:import namespace="http://schemas.microsoft.com/office/infopath/2007/PartnerControls"/>
    <xsd:element name="SharedWithUsers" ma:index="8" nillable="true" ma:displayName="Compartid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9D038F-D2D5-49C2-92FA-A8CDA0A32877}">
  <ds:schemaRefs>
    <ds:schemaRef ds:uri="http://schemas.microsoft.com/office/2006/metadata/customXsn"/>
  </ds:schemaRefs>
</ds:datastoreItem>
</file>

<file path=customXml/itemProps2.xml><?xml version="1.0" encoding="utf-8"?>
<ds:datastoreItem xmlns:ds="http://schemas.openxmlformats.org/officeDocument/2006/customXml" ds:itemID="{DC0EE4B3-C5B6-4F32-8787-CAA21B64215C}">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a59c1f3-7cfe-4866-877d-3ef18be60a0b"/>
    <ds:schemaRef ds:uri="http://purl.org/dc/elements/1.1/"/>
    <ds:schemaRef ds:uri="http://www.w3.org/XML/1998/namespace"/>
    <ds:schemaRef ds:uri="http://purl.org/dc/dcmitype/"/>
  </ds:schemaRefs>
</ds:datastoreItem>
</file>

<file path=customXml/itemProps3.xml><?xml version="1.0" encoding="utf-8"?>
<ds:datastoreItem xmlns:ds="http://schemas.openxmlformats.org/officeDocument/2006/customXml" ds:itemID="{1183666B-D381-456C-BE6E-051B065C7B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59c1f3-7cfe-4866-877d-3ef18be60a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A3371ABD-60DC-4B8B-81E7-5226C0435DB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10249</TotalTime>
  <Words>1367</Words>
  <Application>Microsoft Office PowerPoint</Application>
  <PresentationFormat>Presentación en pantalla (16:9)</PresentationFormat>
  <Paragraphs>135</Paragraphs>
  <Slides>19</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19</vt:i4>
      </vt:variant>
    </vt:vector>
  </HeadingPairs>
  <TitlesOfParts>
    <vt:vector size="27" baseType="lpstr">
      <vt:lpstr>Lato Black</vt:lpstr>
      <vt:lpstr>Calibri</vt:lpstr>
      <vt:lpstr>Arial</vt:lpstr>
      <vt:lpstr>Lato</vt:lpstr>
      <vt:lpstr>Wingdings</vt:lpstr>
      <vt:lpstr>Calibri Light</vt:lpstr>
      <vt:lpstr>Courier New</vt:lpstr>
      <vt:lpstr>Tema de Office</vt:lpstr>
      <vt:lpstr>ESQUEMA DE TEMAS IMPORTANTES DEL PHJ 2028-2033  FICHA 9. GESTIÓN DEL RIESGO DE INUNDACIÓN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Plantilla Presentaciones CHJ Imprimible</dc:title>
  <dc:creator>Jiménez Argudo, Sara María</dc:creator>
  <cp:lastModifiedBy>Mondéjar Martín, Nieves</cp:lastModifiedBy>
  <cp:revision>777</cp:revision>
  <cp:lastPrinted>2025-05-06T09:14:02Z</cp:lastPrinted>
  <dcterms:modified xsi:type="dcterms:W3CDTF">2026-03-22T11:53:50Z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0x01010009C28263EC76D940B042D36569FAA034</vt:lpwstr>
  </property>
</Properties>
</file>