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5" r:id="rId5"/>
  </p:sldMasterIdLst>
  <p:notesMasterIdLst>
    <p:notesMasterId r:id="rId23"/>
  </p:notesMasterIdLst>
  <p:sldIdLst>
    <p:sldId id="468" r:id="rId6"/>
    <p:sldId id="459" r:id="rId7"/>
    <p:sldId id="460" r:id="rId8"/>
    <p:sldId id="424" r:id="rId9"/>
    <p:sldId id="486" r:id="rId10"/>
    <p:sldId id="466" r:id="rId11"/>
    <p:sldId id="496" r:id="rId12"/>
    <p:sldId id="497" r:id="rId13"/>
    <p:sldId id="461" r:id="rId14"/>
    <p:sldId id="498" r:id="rId15"/>
    <p:sldId id="499" r:id="rId16"/>
    <p:sldId id="501" r:id="rId17"/>
    <p:sldId id="502" r:id="rId18"/>
    <p:sldId id="503" r:id="rId19"/>
    <p:sldId id="462" r:id="rId20"/>
    <p:sldId id="426" r:id="rId21"/>
    <p:sldId id="321" r:id="rId22"/>
  </p:sldIdLst>
  <p:sldSz cx="9144000" cy="5143500" type="screen16x9"/>
  <p:notesSz cx="6797675" cy="9926638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Lato" panose="020F0502020204030203" pitchFamily="34" charset="0"/>
      <p:regular r:id="rId28"/>
      <p:bold r:id="rId29"/>
      <p:italic r:id="rId30"/>
      <p:boldItalic r:id="rId31"/>
    </p:embeddedFont>
    <p:embeddedFont>
      <p:font typeface="Lato Black" panose="020F0A02020204030203" pitchFamily="34" charset="0"/>
      <p:bold r:id="rId32"/>
      <p:boldItalic r:id="rId33"/>
    </p:embeddedFont>
    <p:embeddedFont>
      <p:font typeface="Calibri Light" panose="020F0302020204030204" pitchFamily="34" charset="0"/>
      <p:regular r:id="rId34"/>
      <p:italic r:id="rId35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ménez Argudo, Sara María" initials="JASM" lastIdx="0" clrIdx="0">
    <p:extLst>
      <p:ext uri="{19B8F6BF-5375-455C-9EA6-DF929625EA0E}">
        <p15:presenceInfo xmlns:p15="http://schemas.microsoft.com/office/powerpoint/2012/main" userId="S-1-5-21-2022465157-789675194-1130643225-132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FF3399"/>
    <a:srgbClr val="66FF33"/>
    <a:srgbClr val="4BB3FD"/>
    <a:srgbClr val="9966FF"/>
    <a:srgbClr val="CC3399"/>
    <a:srgbClr val="FF8F8F"/>
    <a:srgbClr val="586F9E"/>
    <a:srgbClr val="4B5E85"/>
    <a:srgbClr val="5C7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212C01-C674-4CEA-9EDA-87EAF6A7053B}">
  <a:tblStyle styleId="{0E212C01-C674-4CEA-9EDA-87EAF6A7053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6395" autoAdjust="0"/>
  </p:normalViewPr>
  <p:slideViewPr>
    <p:cSldViewPr snapToGrid="0">
      <p:cViewPr varScale="1">
        <p:scale>
          <a:sx n="145" d="100"/>
          <a:sy n="145" d="100"/>
        </p:scale>
        <p:origin x="80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3.fntdata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font" Target="fonts/font11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8.fntdata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75559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787182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812129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Marcador de texto 38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40" name="Marcador de texto 38"/>
          <p:cNvSpPr>
            <a:spLocks noGrp="1"/>
          </p:cNvSpPr>
          <p:nvPr>
            <p:ph type="body" sz="quarter" idx="11" hasCustomPrompt="1"/>
          </p:nvPr>
        </p:nvSpPr>
        <p:spPr>
          <a:xfrm>
            <a:off x="914399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46" name="Marcador de texto 38"/>
          <p:cNvSpPr>
            <a:spLocks noGrp="1"/>
          </p:cNvSpPr>
          <p:nvPr>
            <p:ph type="body" sz="quarter" idx="14" hasCustomPrompt="1"/>
          </p:nvPr>
        </p:nvSpPr>
        <p:spPr>
          <a:xfrm>
            <a:off x="4525056" y="115903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02</a:t>
            </a:r>
          </a:p>
        </p:txBody>
      </p:sp>
      <p:sp>
        <p:nvSpPr>
          <p:cNvPr id="47" name="Marcador de texto 38"/>
          <p:cNvSpPr>
            <a:spLocks noGrp="1"/>
          </p:cNvSpPr>
          <p:nvPr>
            <p:ph type="body" sz="quarter" idx="15" hasCustomPrompt="1"/>
          </p:nvPr>
        </p:nvSpPr>
        <p:spPr>
          <a:xfrm>
            <a:off x="1062926" y="115903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01</a:t>
            </a:r>
          </a:p>
        </p:txBody>
      </p:sp>
      <p:sp>
        <p:nvSpPr>
          <p:cNvPr id="58" name="Marcador de texto 38"/>
          <p:cNvSpPr>
            <a:spLocks noGrp="1"/>
          </p:cNvSpPr>
          <p:nvPr>
            <p:ph type="body" sz="quarter" idx="20" hasCustomPrompt="1"/>
          </p:nvPr>
        </p:nvSpPr>
        <p:spPr>
          <a:xfrm>
            <a:off x="4525056" y="303041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04</a:t>
            </a:r>
          </a:p>
        </p:txBody>
      </p:sp>
      <p:sp>
        <p:nvSpPr>
          <p:cNvPr id="59" name="Marcador de texto 38"/>
          <p:cNvSpPr>
            <a:spLocks noGrp="1"/>
          </p:cNvSpPr>
          <p:nvPr>
            <p:ph type="body" sz="quarter" idx="21" hasCustomPrompt="1"/>
          </p:nvPr>
        </p:nvSpPr>
        <p:spPr>
          <a:xfrm>
            <a:off x="1062925" y="303041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/>
              <a:t>03</a:t>
            </a:r>
          </a:p>
        </p:txBody>
      </p:sp>
      <p:sp>
        <p:nvSpPr>
          <p:cNvPr id="16" name="Marcador de texto 38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18" name="Marcador de texto 38"/>
          <p:cNvSpPr>
            <a:spLocks noGrp="1"/>
          </p:cNvSpPr>
          <p:nvPr>
            <p:ph type="body" sz="quarter" idx="23" hasCustomPrompt="1"/>
          </p:nvPr>
        </p:nvSpPr>
        <p:spPr>
          <a:xfrm>
            <a:off x="914399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19" name="Marcador de texto 38"/>
          <p:cNvSpPr>
            <a:spLocks noGrp="1"/>
          </p:cNvSpPr>
          <p:nvPr>
            <p:ph type="body" sz="quarter" idx="24" hasCustomPrompt="1"/>
          </p:nvPr>
        </p:nvSpPr>
        <p:spPr>
          <a:xfrm>
            <a:off x="4418376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20" name="Marcador de texto 38"/>
          <p:cNvSpPr>
            <a:spLocks noGrp="1"/>
          </p:cNvSpPr>
          <p:nvPr>
            <p:ph type="body" sz="quarter" idx="25" hasCustomPrompt="1"/>
          </p:nvPr>
        </p:nvSpPr>
        <p:spPr>
          <a:xfrm>
            <a:off x="4418375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21" name="Marcador de texto 38"/>
          <p:cNvSpPr>
            <a:spLocks noGrp="1"/>
          </p:cNvSpPr>
          <p:nvPr>
            <p:ph type="body" sz="quarter" idx="26" hasCustomPrompt="1"/>
          </p:nvPr>
        </p:nvSpPr>
        <p:spPr>
          <a:xfrm>
            <a:off x="4418376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/>
              <a:t>Título</a:t>
            </a:r>
          </a:p>
        </p:txBody>
      </p:sp>
      <p:sp>
        <p:nvSpPr>
          <p:cNvPr id="22" name="Marcador de texto 38"/>
          <p:cNvSpPr>
            <a:spLocks noGrp="1"/>
          </p:cNvSpPr>
          <p:nvPr>
            <p:ph type="body" sz="quarter" idx="27" hasCustomPrompt="1"/>
          </p:nvPr>
        </p:nvSpPr>
        <p:spPr>
          <a:xfrm>
            <a:off x="4418375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504552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14;p3"/>
          <p:cNvSpPr txBox="1">
            <a:spLocks noGrp="1"/>
          </p:cNvSpPr>
          <p:nvPr>
            <p:ph type="title"/>
          </p:nvPr>
        </p:nvSpPr>
        <p:spPr>
          <a:xfrm>
            <a:off x="411120" y="868104"/>
            <a:ext cx="8321760" cy="44253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2500" b="0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7571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aseline="0">
                <a:solidFill>
                  <a:schemeClr val="tx1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7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800"/>
              <a:buChar char="●"/>
              <a:defRPr baseline="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769620" y="408251"/>
            <a:ext cx="7702838" cy="572700"/>
          </a:xfrm>
        </p:spPr>
        <p:txBody>
          <a:bodyPr>
            <a:normAutofit/>
          </a:bodyPr>
          <a:lstStyle>
            <a:lvl1pPr algn="ctr">
              <a:defRPr sz="25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25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present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1770" y="4152881"/>
            <a:ext cx="2581164" cy="707136"/>
          </a:xfrm>
          <a:prstGeom prst="rect">
            <a:avLst/>
          </a:prstGeom>
        </p:spPr>
      </p:pic>
      <p:pic>
        <p:nvPicPr>
          <p:cNvPr id="7" name="Picture 2" descr="https://intranet.chj.es/SecretariaGeneral/RRHH/Pblica/Imagen%2090%20aniversario/LOGO%2090%20Aniversari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422" y="4152881"/>
            <a:ext cx="720246" cy="72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8410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7377" y="4152881"/>
            <a:ext cx="2575557" cy="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49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918744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918082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035889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015315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321292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942207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846744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017725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D23D8-8017-42AC-9E72-8CF9D9B99E0C}" type="datetimeFigureOut">
              <a:rPr lang="es-ES" smtClean="0"/>
              <a:t>09/03/2026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05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8" r:id="rId12"/>
    <p:sldLayoutId id="2147483699" r:id="rId13"/>
    <p:sldLayoutId id="2147483700" r:id="rId14"/>
    <p:sldLayoutId id="2147483683" r:id="rId15"/>
    <p:sldLayoutId id="2147483701" r:id="rId16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66529" y="385355"/>
            <a:ext cx="8481571" cy="2620238"/>
          </a:xfrm>
        </p:spPr>
        <p:txBody>
          <a:bodyPr>
            <a:normAutofit/>
          </a:bodyPr>
          <a:lstStyle/>
          <a:p>
            <a:pPr algn="ctr"/>
            <a:r>
              <a:rPr lang="es-ES" sz="3975" dirty="0">
                <a:latin typeface="Calibri" pitchFamily="34" charset="0"/>
                <a:cs typeface="Arial" charset="0"/>
              </a:rPr>
              <a:t>ESQUEMA DE TEMAS IMPORTANTES DEL PHJ 2028-2033</a:t>
            </a:r>
            <a:r>
              <a:rPr lang="es-ES" dirty="0">
                <a:latin typeface="Calibri" pitchFamily="34" charset="0"/>
                <a:cs typeface="Arial" charset="0"/>
              </a:rPr>
              <a:t/>
            </a:r>
            <a:br>
              <a:rPr lang="es-ES" dirty="0">
                <a:latin typeface="Calibri" pitchFamily="34" charset="0"/>
                <a:cs typeface="Arial" charset="0"/>
              </a:rPr>
            </a:br>
            <a:r>
              <a:rPr lang="es-ES" dirty="0">
                <a:latin typeface="Calibri" pitchFamily="34" charset="0"/>
                <a:cs typeface="Arial" charset="0"/>
              </a:rPr>
              <a:t/>
            </a:r>
            <a:br>
              <a:rPr lang="es-ES" dirty="0">
                <a:latin typeface="Calibri" pitchFamily="34" charset="0"/>
                <a:cs typeface="Arial" charset="0"/>
              </a:rPr>
            </a:br>
            <a:r>
              <a:rPr lang="es-ES" dirty="0">
                <a:latin typeface="Calibri" pitchFamily="34" charset="0"/>
                <a:cs typeface="Arial" charset="0"/>
              </a:rPr>
              <a:t>FICHA 8. GARANTÍA DE LAS DEMANDAS EN UN ESCENARIO DE CAMBIO CLIMÁTICO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0" y="308894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/>
            <a:r>
              <a:rPr lang="es-ES" dirty="0">
                <a:solidFill>
                  <a:prstClr val="black"/>
                </a:solidFill>
                <a:latin typeface="Calibri" pitchFamily="34" charset="0"/>
              </a:rPr>
              <a:t>Marzo de 2026</a:t>
            </a:r>
          </a:p>
        </p:txBody>
      </p:sp>
    </p:spTree>
    <p:extLst>
      <p:ext uri="{BB962C8B-B14F-4D97-AF65-F5344CB8AC3E}">
        <p14:creationId xmlns:p14="http://schemas.microsoft.com/office/powerpoint/2010/main" val="358666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7111E-EA88-B7DE-3CFD-89BAEB718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ABF5D5AF-1988-2807-948C-DA796486D60B}"/>
              </a:ext>
            </a:extLst>
          </p:cNvPr>
          <p:cNvSpPr txBox="1"/>
          <p:nvPr/>
        </p:nvSpPr>
        <p:spPr>
          <a:xfrm>
            <a:off x="161018" y="782748"/>
            <a:ext cx="8903782" cy="2492990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u="sng" dirty="0"/>
              <a:t>Variables climáticas:</a:t>
            </a:r>
            <a:endParaRPr lang="es-ES" sz="1600" b="1" dirty="0"/>
          </a:p>
          <a:p>
            <a:pPr marL="285750" indent="-285750"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600" dirty="0"/>
              <a:t>Tendencias en la DHJ a partir de proyecciones plataforma  </a:t>
            </a:r>
            <a:r>
              <a:rPr lang="es-ES" sz="1600" dirty="0" err="1"/>
              <a:t>AdapteCCa</a:t>
            </a:r>
            <a:r>
              <a:rPr lang="es-ES" sz="1600" dirty="0"/>
              <a:t> -septiembre 2025- (RCP 4.5 “optimista”  y 8.5 “pesimista”; Corto (2015-2040), medio (2040-2070) y largo (2070-2100) plazo):</a:t>
            </a:r>
          </a:p>
          <a:p>
            <a:pPr marL="742950" lvl="1" indent="-285750">
              <a:buFontTx/>
              <a:buChar char="-"/>
              <a:tabLst>
                <a:tab pos="3406775" algn="l"/>
              </a:tabLst>
            </a:pPr>
            <a:r>
              <a:rPr lang="es-ES" sz="1600" b="1" dirty="0"/>
              <a:t>↑ Temperatura </a:t>
            </a:r>
            <a:r>
              <a:rPr lang="es-ES" sz="1600" dirty="0"/>
              <a:t>(más intensa en RCP 8.5 a largo plazo) y </a:t>
            </a:r>
            <a:r>
              <a:rPr lang="es-ES" sz="1600" b="1" dirty="0"/>
              <a:t>↑ ETP </a:t>
            </a:r>
            <a:r>
              <a:rPr lang="es-ES" sz="1600" dirty="0"/>
              <a:t>(demanda evaporativa atmosférica)</a:t>
            </a:r>
          </a:p>
          <a:p>
            <a:pPr marL="742950" lvl="1" indent="-285750">
              <a:buFontTx/>
              <a:buChar char="-"/>
              <a:tabLst>
                <a:tab pos="3406775" algn="l"/>
              </a:tabLst>
            </a:pPr>
            <a:r>
              <a:rPr lang="es-ES" sz="1600" b="1" dirty="0"/>
              <a:t>↑ Extremos de precipitación </a:t>
            </a:r>
            <a:r>
              <a:rPr lang="es-ES" sz="1600" dirty="0"/>
              <a:t>(precipitación máxima 24 h).</a:t>
            </a:r>
            <a:r>
              <a:rPr lang="es-ES" sz="1600" b="1" dirty="0"/>
              <a:t>↓ Precipitación media anual </a:t>
            </a:r>
            <a:r>
              <a:rPr lang="es-ES" sz="1600" dirty="0"/>
              <a:t>(en LP bajo RCP 8.5)</a:t>
            </a:r>
          </a:p>
          <a:p>
            <a:pPr marL="285750" indent="-285750"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600" dirty="0"/>
              <a:t>Heterogeneidad espacial: impactos desiguales dentro de la demarcación (diferencias cabeceras–litoral/desembocadura)</a:t>
            </a:r>
          </a:p>
        </p:txBody>
      </p: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CF4638AC-E01F-4CD7-CD88-7E70B21CDD20}"/>
              </a:ext>
            </a:extLst>
          </p:cNvPr>
          <p:cNvCxnSpPr/>
          <p:nvPr/>
        </p:nvCxnSpPr>
        <p:spPr>
          <a:xfrm>
            <a:off x="747423" y="680898"/>
            <a:ext cx="3996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1 Título">
            <a:extLst>
              <a:ext uri="{FF2B5EF4-FFF2-40B4-BE49-F238E27FC236}">
                <a16:creationId xmlns:a16="http://schemas.microsoft.com/office/drawing/2014/main" id="{C495F661-7895-52C7-B7FA-2A8B471AE7AC}"/>
              </a:ext>
            </a:extLst>
          </p:cNvPr>
          <p:cNvSpPr txBox="1">
            <a:spLocks/>
          </p:cNvSpPr>
          <p:nvPr/>
        </p:nvSpPr>
        <p:spPr bwMode="auto">
          <a:xfrm>
            <a:off x="747422" y="393324"/>
            <a:ext cx="4070763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Evolución de los recursos hídricos con CC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7817D80-DE69-0862-F67F-8CD0E55C7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12" y="3312260"/>
            <a:ext cx="4439379" cy="1440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62063CB-E3F0-DAD7-2CE6-5F4011DD1E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321" y="3312260"/>
            <a:ext cx="4523479" cy="144000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2F0D65F5-0394-163E-F733-8A9A171F4C2C}"/>
              </a:ext>
            </a:extLst>
          </p:cNvPr>
          <p:cNvSpPr txBox="1"/>
          <p:nvPr/>
        </p:nvSpPr>
        <p:spPr>
          <a:xfrm>
            <a:off x="-1" y="4866501"/>
            <a:ext cx="91049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/>
              <a:t>Fuente: a partir de datos de </a:t>
            </a:r>
            <a:r>
              <a:rPr lang="es-ES" sz="1200" dirty="0" err="1"/>
              <a:t>AdapteCCa</a:t>
            </a:r>
            <a:r>
              <a:rPr lang="es-ES" sz="1200" dirty="0"/>
              <a:t> (proyecciones regionalizadas coherentes con 5º informe de evaluación del IPCC AR5) Septiembre 2025.</a:t>
            </a:r>
          </a:p>
        </p:txBody>
      </p:sp>
    </p:spTree>
    <p:extLst>
      <p:ext uri="{BB962C8B-B14F-4D97-AF65-F5344CB8AC3E}">
        <p14:creationId xmlns:p14="http://schemas.microsoft.com/office/powerpoint/2010/main" val="21587725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FE69C4-87A6-B6DD-40BF-57801BD1D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695E6526-42E6-3333-586E-E1E5DCA1DD7F}"/>
              </a:ext>
            </a:extLst>
          </p:cNvPr>
          <p:cNvSpPr txBox="1"/>
          <p:nvPr/>
        </p:nvSpPr>
        <p:spPr>
          <a:xfrm>
            <a:off x="161018" y="782748"/>
            <a:ext cx="8669620" cy="2893100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u="sng" dirty="0"/>
              <a:t>Variables hidrológicas:</a:t>
            </a:r>
            <a:endParaRPr lang="es-ES" sz="1600" b="1" dirty="0"/>
          </a:p>
          <a:p>
            <a:pPr marL="285750" indent="-285750"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600" dirty="0"/>
              <a:t>Situación esperada: el ↑ temperatura y la ↓ precipitación implican ↓ escorrentía, ↓ aportaciones y ↓ recarga, con mayor impacto en cabeceras.</a:t>
            </a:r>
          </a:p>
          <a:p>
            <a:pPr marL="285750" indent="-285750"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600" dirty="0"/>
              <a:t>Resultados a corto plazo, a incluir en escenarios de CC del PH 2028-2033 (escenario 8.5, “lado de la seguridad”):</a:t>
            </a:r>
          </a:p>
          <a:p>
            <a:pPr marL="742950" lvl="1" indent="-115888"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600" dirty="0"/>
              <a:t>Aportación fluvial 2045: -268 hm</a:t>
            </a:r>
            <a:r>
              <a:rPr lang="es-ES" sz="1600" baseline="30000" dirty="0"/>
              <a:t>3</a:t>
            </a:r>
            <a:r>
              <a:rPr lang="es-ES" sz="1600" dirty="0"/>
              <a:t>/año (−13%) (respecto a 1980/81–2023/24). </a:t>
            </a:r>
            <a:r>
              <a:rPr lang="es-ES" sz="1600" i="1" dirty="0"/>
              <a:t>(CEDEX 2025. Preliminar)</a:t>
            </a:r>
          </a:p>
          <a:p>
            <a:pPr marL="742950" lvl="1" indent="-115888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406775" algn="l"/>
              </a:tabLst>
            </a:pPr>
            <a:r>
              <a:rPr lang="es-ES" sz="1600" dirty="0"/>
              <a:t>Recurso renovable 2039: −12% (respecto a 1980/81–2017/18). </a:t>
            </a:r>
            <a:r>
              <a:rPr lang="es-ES" sz="1600" i="1" dirty="0"/>
              <a:t>(CEDEX 2017 + PHJ22-27)</a:t>
            </a:r>
          </a:p>
          <a:p>
            <a:pPr marL="285750" indent="-285750"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600" dirty="0"/>
              <a:t>Reducción generalizada de la aportación fluvial por sistemas, con descensos más acusados en Júcar, Vinalopó y </a:t>
            </a:r>
            <a:r>
              <a:rPr lang="es-ES" sz="1600" dirty="0" err="1"/>
              <a:t>Serpis</a:t>
            </a:r>
            <a:r>
              <a:rPr lang="es-ES" sz="1600" dirty="0"/>
              <a:t>.</a:t>
            </a:r>
          </a:p>
        </p:txBody>
      </p:sp>
      <p:sp>
        <p:nvSpPr>
          <p:cNvPr id="8" name="1 Título">
            <a:extLst>
              <a:ext uri="{FF2B5EF4-FFF2-40B4-BE49-F238E27FC236}">
                <a16:creationId xmlns:a16="http://schemas.microsoft.com/office/drawing/2014/main" id="{5D1B2477-A2A8-0004-80A3-0B2E0FD48041}"/>
              </a:ext>
            </a:extLst>
          </p:cNvPr>
          <p:cNvSpPr txBox="1">
            <a:spLocks/>
          </p:cNvSpPr>
          <p:nvPr/>
        </p:nvSpPr>
        <p:spPr bwMode="auto">
          <a:xfrm>
            <a:off x="747422" y="393324"/>
            <a:ext cx="4070763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Evolución de los recursos hídricos con CC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DF8583C7-F18E-17F7-2C1E-0439AD1A92F5}"/>
              </a:ext>
            </a:extLst>
          </p:cNvPr>
          <p:cNvCxnSpPr/>
          <p:nvPr/>
        </p:nvCxnSpPr>
        <p:spPr>
          <a:xfrm>
            <a:off x="747423" y="680898"/>
            <a:ext cx="3996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uadroTexto 3">
            <a:extLst>
              <a:ext uri="{FF2B5EF4-FFF2-40B4-BE49-F238E27FC236}">
                <a16:creationId xmlns:a16="http://schemas.microsoft.com/office/drawing/2014/main" id="{48EC679E-0F0C-E0F4-E9E2-EE9AA2A16A1A}"/>
              </a:ext>
            </a:extLst>
          </p:cNvPr>
          <p:cNvSpPr txBox="1"/>
          <p:nvPr/>
        </p:nvSpPr>
        <p:spPr>
          <a:xfrm>
            <a:off x="282845" y="3826846"/>
            <a:ext cx="8578309" cy="92333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dirty="0"/>
              <a:t>Estudio Adaptación CC (EACC) incluirá las estimaciones a partir del análisis del CEDEX 2025 (sexto informe IPCC AR6, proyección de 11 modelos generales y ventanas temporales CP (2030-2060), MP (2050-2080), LP (2070-2100)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E5542E6-7610-0644-3C9B-FAD24AAE3030}"/>
              </a:ext>
            </a:extLst>
          </p:cNvPr>
          <p:cNvSpPr/>
          <p:nvPr/>
        </p:nvSpPr>
        <p:spPr>
          <a:xfrm>
            <a:off x="2974369" y="2299975"/>
            <a:ext cx="1843816" cy="323166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939003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FD7DCE-C03A-EA03-E6A8-AEDF88274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A6CFC0E-6FC5-703E-1D5B-D494105BA3AD}"/>
              </a:ext>
            </a:extLst>
          </p:cNvPr>
          <p:cNvSpPr txBox="1"/>
          <p:nvPr/>
        </p:nvSpPr>
        <p:spPr>
          <a:xfrm>
            <a:off x="161018" y="782748"/>
            <a:ext cx="8891542" cy="1569660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u="sng" dirty="0"/>
              <a:t>Estimación Demanda agrícola</a:t>
            </a:r>
          </a:p>
          <a:p>
            <a:pPr marL="285750" indent="-285750">
              <a:spcBef>
                <a:spcPts val="1200"/>
              </a:spcBef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600" dirty="0"/>
              <a:t>El cambio climático tiende a ↑ necesidades de riego (↑</a:t>
            </a:r>
            <a:r>
              <a:rPr lang="es-ES" sz="1600" dirty="0" err="1"/>
              <a:t>Tª</a:t>
            </a:r>
            <a:r>
              <a:rPr lang="es-ES" sz="1600" dirty="0"/>
              <a:t> y ↑ETP; cambios en precipitación) y ↑ estrés hídrico en secano (necesidad de riego apoyo).</a:t>
            </a:r>
          </a:p>
          <a:p>
            <a:pPr marL="285750" indent="-285750">
              <a:spcBef>
                <a:spcPts val="1200"/>
              </a:spcBef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600" dirty="0"/>
              <a:t>Resultado agregado DHJ (vs 2023/24): Demanda neta: 1.334 hm³/año y bruta: 2.088 hm³/año</a:t>
            </a:r>
          </a:p>
        </p:txBody>
      </p: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CF2A40EE-73E2-E4DB-347B-248596A1728E}"/>
              </a:ext>
            </a:extLst>
          </p:cNvPr>
          <p:cNvCxnSpPr/>
          <p:nvPr/>
        </p:nvCxnSpPr>
        <p:spPr>
          <a:xfrm>
            <a:off x="747423" y="680898"/>
            <a:ext cx="3348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B5CBF466-39A4-337C-67EF-5C27112CCD1A}"/>
              </a:ext>
            </a:extLst>
          </p:cNvPr>
          <p:cNvSpPr txBox="1"/>
          <p:nvPr/>
        </p:nvSpPr>
        <p:spPr>
          <a:xfrm>
            <a:off x="1028027" y="4366962"/>
            <a:ext cx="7488631" cy="64633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dirty="0"/>
              <a:t>Incremento progresivo en todos los sistemas, más intenso en el escenario SSP5-8.5 y en horizontes lejanos.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7B8B66D-1B42-23CD-3B2E-AC1679E0FB20}"/>
              </a:ext>
            </a:extLst>
          </p:cNvPr>
          <p:cNvSpPr txBox="1"/>
          <p:nvPr/>
        </p:nvSpPr>
        <p:spPr>
          <a:xfrm>
            <a:off x="7461361" y="2761905"/>
            <a:ext cx="15911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dirty="0"/>
              <a:t>Estimaciones basadas en Proyecto </a:t>
            </a:r>
            <a:r>
              <a:rPr lang="es-ES" sz="1200" b="1" dirty="0"/>
              <a:t>ECLIMAR </a:t>
            </a:r>
            <a:r>
              <a:rPr lang="es-ES" sz="1200" dirty="0"/>
              <a:t>(cultivos de regadío)</a:t>
            </a:r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51D0EDEF-47B0-21D0-090A-776ACCB4B458}"/>
              </a:ext>
            </a:extLst>
          </p:cNvPr>
          <p:cNvCxnSpPr/>
          <p:nvPr/>
        </p:nvCxnSpPr>
        <p:spPr>
          <a:xfrm>
            <a:off x="747423" y="680898"/>
            <a:ext cx="342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 Título">
            <a:extLst>
              <a:ext uri="{FF2B5EF4-FFF2-40B4-BE49-F238E27FC236}">
                <a16:creationId xmlns:a16="http://schemas.microsoft.com/office/drawing/2014/main" id="{B74319E9-4973-DC1D-52C9-792E8141A488}"/>
              </a:ext>
            </a:extLst>
          </p:cNvPr>
          <p:cNvSpPr txBox="1">
            <a:spLocks/>
          </p:cNvSpPr>
          <p:nvPr/>
        </p:nvSpPr>
        <p:spPr bwMode="auto">
          <a:xfrm>
            <a:off x="747422" y="393324"/>
            <a:ext cx="3419999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Evolución de las demandas con CC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DB731B3F-B747-87BE-B03A-E6EA58F80D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654401"/>
              </p:ext>
            </p:extLst>
          </p:nvPr>
        </p:nvGraphicFramePr>
        <p:xfrm>
          <a:off x="1371600" y="2381595"/>
          <a:ext cx="6089760" cy="1805473"/>
        </p:xfrm>
        <a:graphic>
          <a:graphicData uri="http://schemas.openxmlformats.org/drawingml/2006/table">
            <a:tbl>
              <a:tblPr firstRow="1" firstCol="1" bandRow="1">
                <a:tableStyleId>{0E212C01-C674-4CEA-9EDA-87EAF6A7053B}</a:tableStyleId>
              </a:tblPr>
              <a:tblGrid>
                <a:gridCol w="795668">
                  <a:extLst>
                    <a:ext uri="{9D8B030D-6E8A-4147-A177-3AD203B41FA5}">
                      <a16:colId xmlns:a16="http://schemas.microsoft.com/office/drawing/2014/main" val="3413400408"/>
                    </a:ext>
                  </a:extLst>
                </a:gridCol>
                <a:gridCol w="814476">
                  <a:extLst>
                    <a:ext uri="{9D8B030D-6E8A-4147-A177-3AD203B41FA5}">
                      <a16:colId xmlns:a16="http://schemas.microsoft.com/office/drawing/2014/main" val="2572938046"/>
                    </a:ext>
                  </a:extLst>
                </a:gridCol>
                <a:gridCol w="791851">
                  <a:extLst>
                    <a:ext uri="{9D8B030D-6E8A-4147-A177-3AD203B41FA5}">
                      <a16:colId xmlns:a16="http://schemas.microsoft.com/office/drawing/2014/main" val="174394058"/>
                    </a:ext>
                  </a:extLst>
                </a:gridCol>
                <a:gridCol w="761686">
                  <a:extLst>
                    <a:ext uri="{9D8B030D-6E8A-4147-A177-3AD203B41FA5}">
                      <a16:colId xmlns:a16="http://schemas.microsoft.com/office/drawing/2014/main" val="253397723"/>
                    </a:ext>
                  </a:extLst>
                </a:gridCol>
                <a:gridCol w="776769">
                  <a:extLst>
                    <a:ext uri="{9D8B030D-6E8A-4147-A177-3AD203B41FA5}">
                      <a16:colId xmlns:a16="http://schemas.microsoft.com/office/drawing/2014/main" val="2690607462"/>
                    </a:ext>
                  </a:extLst>
                </a:gridCol>
                <a:gridCol w="739061">
                  <a:extLst>
                    <a:ext uri="{9D8B030D-6E8A-4147-A177-3AD203B41FA5}">
                      <a16:colId xmlns:a16="http://schemas.microsoft.com/office/drawing/2014/main" val="137851219"/>
                    </a:ext>
                  </a:extLst>
                </a:gridCol>
                <a:gridCol w="723978">
                  <a:extLst>
                    <a:ext uri="{9D8B030D-6E8A-4147-A177-3AD203B41FA5}">
                      <a16:colId xmlns:a16="http://schemas.microsoft.com/office/drawing/2014/main" val="2343526746"/>
                    </a:ext>
                  </a:extLst>
                </a:gridCol>
                <a:gridCol w="686271">
                  <a:extLst>
                    <a:ext uri="{9D8B030D-6E8A-4147-A177-3AD203B41FA5}">
                      <a16:colId xmlns:a16="http://schemas.microsoft.com/office/drawing/2014/main" val="1861349649"/>
                    </a:ext>
                  </a:extLst>
                </a:gridCol>
              </a:tblGrid>
              <a:tr h="230496"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Demanda</a:t>
                      </a: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Incrementos demanda riego respecto año 2023/2024</a:t>
                      </a: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9714562"/>
                  </a:ext>
                </a:extLst>
              </a:tr>
              <a:tr h="230496">
                <a:tc gridSpan="2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Escenario SSP2-4.5</a:t>
                      </a: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Escenario SSP5-8.5</a:t>
                      </a: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984656"/>
                  </a:ext>
                </a:extLst>
              </a:tr>
              <a:tr h="230496">
                <a:tc gridSpan="2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CP</a:t>
                      </a: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MP</a:t>
                      </a: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LP</a:t>
                      </a: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CP</a:t>
                      </a: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MP</a:t>
                      </a: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LP</a:t>
                      </a: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4460061"/>
                  </a:ext>
                </a:extLst>
              </a:tr>
              <a:tr h="230496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Neta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hm</a:t>
                      </a:r>
                      <a:r>
                        <a:rPr lang="es-ES" sz="1200" kern="100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/año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94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159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238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125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236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445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646813035"/>
                  </a:ext>
                </a:extLst>
              </a:tr>
              <a:tr h="230496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25%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7183613"/>
                  </a:ext>
                </a:extLst>
              </a:tr>
              <a:tr h="230496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Bruta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hm</a:t>
                      </a:r>
                      <a:r>
                        <a:rPr lang="es-ES" sz="1200" kern="100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/año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375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486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622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428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618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979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13899510"/>
                  </a:ext>
                </a:extLst>
              </a:tr>
              <a:tr h="230496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18%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30%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30%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47%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80800754"/>
                  </a:ext>
                </a:extLst>
              </a:tr>
              <a:tr h="192001">
                <a:tc gridSpan="8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buNone/>
                      </a:pPr>
                      <a:r>
                        <a:rPr lang="es-ES" sz="1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Abreviaturas: CP: Corto Plazo (2021-2050); MP: Medio plazo (2041-2070); LP: Largo plazo (2071-2100)</a:t>
                      </a: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5999101"/>
                  </a:ext>
                </a:extLst>
              </a:tr>
            </a:tbl>
          </a:graphicData>
        </a:graphic>
      </p:graphicFrame>
      <p:sp>
        <p:nvSpPr>
          <p:cNvPr id="3" name="Rectángulo 2">
            <a:extLst>
              <a:ext uri="{FF2B5EF4-FFF2-40B4-BE49-F238E27FC236}">
                <a16:creationId xmlns:a16="http://schemas.microsoft.com/office/drawing/2014/main" id="{BE873B6B-21DF-06FE-3DDE-FC5B87DC5ABA}"/>
              </a:ext>
            </a:extLst>
          </p:cNvPr>
          <p:cNvSpPr/>
          <p:nvPr/>
        </p:nvSpPr>
        <p:spPr>
          <a:xfrm>
            <a:off x="3049527" y="3538025"/>
            <a:ext cx="642135" cy="450166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381A96AF-0716-FCAB-7D97-66C299F2F2E5}"/>
              </a:ext>
            </a:extLst>
          </p:cNvPr>
          <p:cNvSpPr/>
          <p:nvPr/>
        </p:nvSpPr>
        <p:spPr>
          <a:xfrm>
            <a:off x="5355521" y="3538026"/>
            <a:ext cx="642135" cy="450166"/>
          </a:xfrm>
          <a:prstGeom prst="rect">
            <a:avLst/>
          </a:prstGeom>
          <a:noFill/>
          <a:ln w="2222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547702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E0374A-AC71-70DF-8475-4E7FD495A9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3E8C7EB1-91CE-7F4A-4531-0CACCB8252BD}"/>
              </a:ext>
            </a:extLst>
          </p:cNvPr>
          <p:cNvSpPr txBox="1"/>
          <p:nvPr/>
        </p:nvSpPr>
        <p:spPr>
          <a:xfrm>
            <a:off x="161018" y="782748"/>
            <a:ext cx="8903782" cy="4047262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u="sng" dirty="0"/>
              <a:t>Demanda urbana</a:t>
            </a:r>
          </a:p>
          <a:p>
            <a:pPr marL="285750" indent="-285750"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600" dirty="0"/>
              <a:t>El ↑ temperaturas y más episodios de calor extremo pueden elevar consumos (boca, jardines, ocio y usos domésticos).</a:t>
            </a:r>
          </a:p>
          <a:p>
            <a:pPr marL="285750" indent="-285750"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600" dirty="0"/>
              <a:t>Apenas hay estudios sobre el incremento de los consumos urbanos, en una primera aproximación (basado en estudio CEH 2012) la demanda bruta en la DHJ:</a:t>
            </a:r>
          </a:p>
          <a:p>
            <a:pPr marL="285750" indent="-285750"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endParaRPr lang="es-ES" sz="1600" dirty="0"/>
          </a:p>
          <a:p>
            <a:pPr marL="285750" indent="-285750"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endParaRPr lang="es-ES" sz="1600" dirty="0"/>
          </a:p>
          <a:p>
            <a:pPr marL="285750" indent="-285750"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endParaRPr lang="es-ES" sz="1600" dirty="0"/>
          </a:p>
          <a:p>
            <a:pPr marL="285750" indent="-285750">
              <a:spcAft>
                <a:spcPts val="1200"/>
              </a:spcAft>
              <a:buFontTx/>
              <a:buChar char="-"/>
              <a:tabLst>
                <a:tab pos="3406775" algn="l"/>
              </a:tabLst>
            </a:pPr>
            <a:r>
              <a:rPr lang="es-ES" sz="1600" dirty="0"/>
              <a:t>Incertidumbre: estimación sin crecimiento urbanístico ni mayor presión turística → el aumento real podría ser superior.</a:t>
            </a:r>
          </a:p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u="sng" dirty="0"/>
              <a:t>Demanda industrial</a:t>
            </a:r>
          </a:p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600" dirty="0"/>
              <a:t>- Posible ↑ demanda de refrigeración por ↑ temperatura del aire/agua; foco en Cofrentes (sistema Júcar).</a:t>
            </a:r>
          </a:p>
        </p:txBody>
      </p: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F018349A-2CEF-A660-16C9-6E5DB0532D27}"/>
              </a:ext>
            </a:extLst>
          </p:cNvPr>
          <p:cNvCxnSpPr/>
          <p:nvPr/>
        </p:nvCxnSpPr>
        <p:spPr>
          <a:xfrm>
            <a:off x="747423" y="680898"/>
            <a:ext cx="3348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D0243703-52A2-AB3E-8A5C-1F88777132DB}"/>
              </a:ext>
            </a:extLst>
          </p:cNvPr>
          <p:cNvCxnSpPr/>
          <p:nvPr/>
        </p:nvCxnSpPr>
        <p:spPr>
          <a:xfrm>
            <a:off x="747423" y="680898"/>
            <a:ext cx="342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1 Título">
            <a:extLst>
              <a:ext uri="{FF2B5EF4-FFF2-40B4-BE49-F238E27FC236}">
                <a16:creationId xmlns:a16="http://schemas.microsoft.com/office/drawing/2014/main" id="{AEF3A816-D238-88B6-5B66-34395FDF91C3}"/>
              </a:ext>
            </a:extLst>
          </p:cNvPr>
          <p:cNvSpPr txBox="1">
            <a:spLocks/>
          </p:cNvSpPr>
          <p:nvPr/>
        </p:nvSpPr>
        <p:spPr bwMode="auto">
          <a:xfrm>
            <a:off x="747422" y="393324"/>
            <a:ext cx="3419999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Evolución de las demandas con CC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C66F449F-749B-770B-631C-EEF69D322D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986668"/>
              </p:ext>
            </p:extLst>
          </p:nvPr>
        </p:nvGraphicFramePr>
        <p:xfrm>
          <a:off x="1209128" y="2257457"/>
          <a:ext cx="6454728" cy="934720"/>
        </p:xfrm>
        <a:graphic>
          <a:graphicData uri="http://schemas.openxmlformats.org/drawingml/2006/table">
            <a:tbl>
              <a:tblPr firstRow="1" firstCol="1" bandRow="1">
                <a:tableStyleId>{0E212C01-C674-4CEA-9EDA-87EAF6A7053B}</a:tableStyleId>
              </a:tblPr>
              <a:tblGrid>
                <a:gridCol w="1673023">
                  <a:extLst>
                    <a:ext uri="{9D8B030D-6E8A-4147-A177-3AD203B41FA5}">
                      <a16:colId xmlns:a16="http://schemas.microsoft.com/office/drawing/2014/main" val="4215790889"/>
                    </a:ext>
                  </a:extLst>
                </a:gridCol>
                <a:gridCol w="1723910">
                  <a:extLst>
                    <a:ext uri="{9D8B030D-6E8A-4147-A177-3AD203B41FA5}">
                      <a16:colId xmlns:a16="http://schemas.microsoft.com/office/drawing/2014/main" val="1480132343"/>
                    </a:ext>
                  </a:extLst>
                </a:gridCol>
                <a:gridCol w="1131073">
                  <a:extLst>
                    <a:ext uri="{9D8B030D-6E8A-4147-A177-3AD203B41FA5}">
                      <a16:colId xmlns:a16="http://schemas.microsoft.com/office/drawing/2014/main" val="1015427115"/>
                    </a:ext>
                  </a:extLst>
                </a:gridCol>
                <a:gridCol w="1138873">
                  <a:extLst>
                    <a:ext uri="{9D8B030D-6E8A-4147-A177-3AD203B41FA5}">
                      <a16:colId xmlns:a16="http://schemas.microsoft.com/office/drawing/2014/main" val="1490640375"/>
                    </a:ext>
                  </a:extLst>
                </a:gridCol>
                <a:gridCol w="787849">
                  <a:extLst>
                    <a:ext uri="{9D8B030D-6E8A-4147-A177-3AD203B41FA5}">
                      <a16:colId xmlns:a16="http://schemas.microsoft.com/office/drawing/2014/main" val="1467873491"/>
                    </a:ext>
                  </a:extLst>
                </a:gridCol>
              </a:tblGrid>
              <a:tr h="203200">
                <a:tc gridSpan="5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Demanda bruta urbana (hm</a:t>
                      </a:r>
                      <a:r>
                        <a:rPr lang="es-ES" sz="12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3/</a:t>
                      </a: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año)</a:t>
                      </a:r>
                      <a:endParaRPr lang="es-ES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3243829"/>
                  </a:ext>
                </a:extLst>
              </a:tr>
              <a:tr h="203200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Corto plazo </a:t>
                      </a:r>
                    </a:p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Año 2023/2024 </a:t>
                      </a:r>
                    </a:p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SSP2-4.5 y SSP5-8.5</a:t>
                      </a:r>
                      <a:endParaRPr lang="es-ES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Medio plazo </a:t>
                      </a:r>
                    </a:p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(2041-2070)</a:t>
                      </a:r>
                    </a:p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SSP2-4.5 y SSP5-8.5</a:t>
                      </a:r>
                      <a:endParaRPr lang="es-ES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Largo plazo </a:t>
                      </a:r>
                    </a:p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(2070-2100)</a:t>
                      </a:r>
                      <a:endParaRPr lang="es-ES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Diferencia</a:t>
                      </a:r>
                      <a:endParaRPr lang="es-ES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1644107"/>
                  </a:ext>
                </a:extLst>
              </a:tr>
              <a:tr h="8445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SSP2-4.5</a:t>
                      </a:r>
                      <a:endParaRPr lang="es-ES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SSP5-8.5</a:t>
                      </a:r>
                      <a:endParaRPr lang="es-ES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8250060"/>
                  </a:ext>
                </a:extLst>
              </a:tr>
              <a:tr h="84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525</a:t>
                      </a:r>
                      <a:endParaRPr lang="es-ES" sz="12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533</a:t>
                      </a:r>
                      <a:endParaRPr lang="es-ES" sz="12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538</a:t>
                      </a:r>
                      <a:endParaRPr lang="es-ES" sz="12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550</a:t>
                      </a:r>
                      <a:endParaRPr lang="es-ES" sz="12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8 - 25</a:t>
                      </a:r>
                      <a:endParaRPr lang="es-ES" sz="12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37415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452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73ECE-07D8-F3C2-CBDB-3AB83DC767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ABFC1CE1-2F73-7770-9F7E-8DEE56DB2816}"/>
              </a:ext>
            </a:extLst>
          </p:cNvPr>
          <p:cNvSpPr txBox="1"/>
          <p:nvPr/>
        </p:nvSpPr>
        <p:spPr>
          <a:xfrm>
            <a:off x="161018" y="782748"/>
            <a:ext cx="8903782" cy="1338828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u="sng" dirty="0"/>
              <a:t>Resumen situación escenario emisiones pesimista, a corto plazo</a:t>
            </a:r>
          </a:p>
          <a:p>
            <a:pPr>
              <a:spcAft>
                <a:spcPts val="600"/>
              </a:spcAft>
              <a:tabLst>
                <a:tab pos="3406775" algn="l"/>
              </a:tabLst>
            </a:pPr>
            <a:endParaRPr lang="es-ES" sz="1600" dirty="0"/>
          </a:p>
          <a:p>
            <a:pPr>
              <a:spcAft>
                <a:spcPts val="600"/>
              </a:spcAft>
              <a:tabLst>
                <a:tab pos="3406775" algn="l"/>
              </a:tabLst>
            </a:pPr>
            <a:endParaRPr lang="es-ES" sz="1600" dirty="0"/>
          </a:p>
          <a:p>
            <a:pPr>
              <a:spcAft>
                <a:spcPts val="600"/>
              </a:spcAft>
              <a:tabLst>
                <a:tab pos="3406775" algn="l"/>
              </a:tabLst>
            </a:pPr>
            <a:endParaRPr lang="es-ES" sz="1600" dirty="0"/>
          </a:p>
        </p:txBody>
      </p: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866EEAFA-89BA-44B3-A105-C99835119C67}"/>
              </a:ext>
            </a:extLst>
          </p:cNvPr>
          <p:cNvCxnSpPr/>
          <p:nvPr/>
        </p:nvCxnSpPr>
        <p:spPr>
          <a:xfrm>
            <a:off x="747423" y="680898"/>
            <a:ext cx="4068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870F3A88-B54F-F248-983C-6D8D1D388B65}"/>
              </a:ext>
            </a:extLst>
          </p:cNvPr>
          <p:cNvCxnSpPr/>
          <p:nvPr/>
        </p:nvCxnSpPr>
        <p:spPr>
          <a:xfrm>
            <a:off x="747423" y="680898"/>
            <a:ext cx="4068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1 Título">
            <a:extLst>
              <a:ext uri="{FF2B5EF4-FFF2-40B4-BE49-F238E27FC236}">
                <a16:creationId xmlns:a16="http://schemas.microsoft.com/office/drawing/2014/main" id="{AE21AD53-77A5-AC21-FB55-B43167D984A9}"/>
              </a:ext>
            </a:extLst>
          </p:cNvPr>
          <p:cNvSpPr txBox="1">
            <a:spLocks/>
          </p:cNvSpPr>
          <p:nvPr/>
        </p:nvSpPr>
        <p:spPr bwMode="auto">
          <a:xfrm>
            <a:off x="747422" y="393324"/>
            <a:ext cx="4229157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Evolución de recursos y demandas con CC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5E4C5D95-D322-870B-2ADA-F61378467B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527151"/>
              </p:ext>
            </p:extLst>
          </p:nvPr>
        </p:nvGraphicFramePr>
        <p:xfrm>
          <a:off x="375007" y="1390056"/>
          <a:ext cx="7926512" cy="1463040"/>
        </p:xfrm>
        <a:graphic>
          <a:graphicData uri="http://schemas.openxmlformats.org/drawingml/2006/table">
            <a:tbl>
              <a:tblPr firstRow="1" firstCol="1" bandRow="1">
                <a:tableStyleId>{0E212C01-C674-4CEA-9EDA-87EAF6A7053B}</a:tableStyleId>
              </a:tblPr>
              <a:tblGrid>
                <a:gridCol w="1180504">
                  <a:extLst>
                    <a:ext uri="{9D8B030D-6E8A-4147-A177-3AD203B41FA5}">
                      <a16:colId xmlns:a16="http://schemas.microsoft.com/office/drawing/2014/main" val="4042989213"/>
                    </a:ext>
                  </a:extLst>
                </a:gridCol>
                <a:gridCol w="1001524">
                  <a:extLst>
                    <a:ext uri="{9D8B030D-6E8A-4147-A177-3AD203B41FA5}">
                      <a16:colId xmlns:a16="http://schemas.microsoft.com/office/drawing/2014/main" val="316265410"/>
                    </a:ext>
                  </a:extLst>
                </a:gridCol>
                <a:gridCol w="942498">
                  <a:extLst>
                    <a:ext uri="{9D8B030D-6E8A-4147-A177-3AD203B41FA5}">
                      <a16:colId xmlns:a16="http://schemas.microsoft.com/office/drawing/2014/main" val="3719021090"/>
                    </a:ext>
                  </a:extLst>
                </a:gridCol>
                <a:gridCol w="1035165">
                  <a:extLst>
                    <a:ext uri="{9D8B030D-6E8A-4147-A177-3AD203B41FA5}">
                      <a16:colId xmlns:a16="http://schemas.microsoft.com/office/drawing/2014/main" val="238868752"/>
                    </a:ext>
                  </a:extLst>
                </a:gridCol>
                <a:gridCol w="1001813">
                  <a:extLst>
                    <a:ext uri="{9D8B030D-6E8A-4147-A177-3AD203B41FA5}">
                      <a16:colId xmlns:a16="http://schemas.microsoft.com/office/drawing/2014/main" val="2534941561"/>
                    </a:ext>
                  </a:extLst>
                </a:gridCol>
                <a:gridCol w="956018">
                  <a:extLst>
                    <a:ext uri="{9D8B030D-6E8A-4147-A177-3AD203B41FA5}">
                      <a16:colId xmlns:a16="http://schemas.microsoft.com/office/drawing/2014/main" val="4240806283"/>
                    </a:ext>
                  </a:extLst>
                </a:gridCol>
                <a:gridCol w="1013263">
                  <a:extLst>
                    <a:ext uri="{9D8B030D-6E8A-4147-A177-3AD203B41FA5}">
                      <a16:colId xmlns:a16="http://schemas.microsoft.com/office/drawing/2014/main" val="844090720"/>
                    </a:ext>
                  </a:extLst>
                </a:gridCol>
                <a:gridCol w="795727">
                  <a:extLst>
                    <a:ext uri="{9D8B030D-6E8A-4147-A177-3AD203B41FA5}">
                      <a16:colId xmlns:a16="http://schemas.microsoft.com/office/drawing/2014/main" val="25255887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Variable Hidrológica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Periodo más reciente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Año Horizonte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Recurso Periodo más reciente (hm</a:t>
                      </a:r>
                      <a:r>
                        <a:rPr lang="es-ES" sz="12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/año) 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Recurso año horizonte (hm</a:t>
                      </a:r>
                      <a:r>
                        <a:rPr lang="es-ES" sz="12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/año)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Diferencia (</a:t>
                      </a:r>
                      <a:r>
                        <a:rPr lang="es-ES" sz="1200" kern="12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hm</a:t>
                      </a:r>
                      <a:r>
                        <a:rPr lang="es-ES" sz="1200" kern="1200" baseline="300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s-ES" sz="1200" kern="12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/año)</a:t>
                      </a:r>
                      <a:endParaRPr lang="es-ES" sz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Diferencia</a:t>
                      </a:r>
                    </a:p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% 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Tendencia</a:t>
                      </a: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95312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Aportación fluvial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1980/1981-2023/2024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2045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2.067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1.799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-268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-13%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↓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17184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Recurso renovable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1980/1981-2017/2018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2039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3.367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2.971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-396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-12%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s-ES" sz="12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↓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91254307"/>
                  </a:ext>
                </a:extLst>
              </a:tr>
            </a:tbl>
          </a:graphicData>
        </a:graphic>
      </p:graphicFrame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0F6B553A-DFF8-F9B4-89AF-D7D0185B11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766252"/>
              </p:ext>
            </p:extLst>
          </p:nvPr>
        </p:nvGraphicFramePr>
        <p:xfrm>
          <a:off x="414817" y="3169192"/>
          <a:ext cx="7886702" cy="1191560"/>
        </p:xfrm>
        <a:graphic>
          <a:graphicData uri="http://schemas.openxmlformats.org/drawingml/2006/table">
            <a:tbl>
              <a:tblPr firstRow="1" firstCol="1" bandRow="1">
                <a:tableStyleId>{0E212C01-C674-4CEA-9EDA-87EAF6A7053B}</a:tableStyleId>
              </a:tblPr>
              <a:tblGrid>
                <a:gridCol w="985838">
                  <a:extLst>
                    <a:ext uri="{9D8B030D-6E8A-4147-A177-3AD203B41FA5}">
                      <a16:colId xmlns:a16="http://schemas.microsoft.com/office/drawing/2014/main" val="679360250"/>
                    </a:ext>
                  </a:extLst>
                </a:gridCol>
                <a:gridCol w="987415">
                  <a:extLst>
                    <a:ext uri="{9D8B030D-6E8A-4147-A177-3AD203B41FA5}">
                      <a16:colId xmlns:a16="http://schemas.microsoft.com/office/drawing/2014/main" val="947167418"/>
                    </a:ext>
                  </a:extLst>
                </a:gridCol>
                <a:gridCol w="987415">
                  <a:extLst>
                    <a:ext uri="{9D8B030D-6E8A-4147-A177-3AD203B41FA5}">
                      <a16:colId xmlns:a16="http://schemas.microsoft.com/office/drawing/2014/main" val="2988219444"/>
                    </a:ext>
                  </a:extLst>
                </a:gridCol>
                <a:gridCol w="987415">
                  <a:extLst>
                    <a:ext uri="{9D8B030D-6E8A-4147-A177-3AD203B41FA5}">
                      <a16:colId xmlns:a16="http://schemas.microsoft.com/office/drawing/2014/main" val="10252256"/>
                    </a:ext>
                  </a:extLst>
                </a:gridCol>
                <a:gridCol w="987415">
                  <a:extLst>
                    <a:ext uri="{9D8B030D-6E8A-4147-A177-3AD203B41FA5}">
                      <a16:colId xmlns:a16="http://schemas.microsoft.com/office/drawing/2014/main" val="2881305603"/>
                    </a:ext>
                  </a:extLst>
                </a:gridCol>
                <a:gridCol w="985838">
                  <a:extLst>
                    <a:ext uri="{9D8B030D-6E8A-4147-A177-3AD203B41FA5}">
                      <a16:colId xmlns:a16="http://schemas.microsoft.com/office/drawing/2014/main" val="1155125012"/>
                    </a:ext>
                  </a:extLst>
                </a:gridCol>
                <a:gridCol w="982683">
                  <a:extLst>
                    <a:ext uri="{9D8B030D-6E8A-4147-A177-3AD203B41FA5}">
                      <a16:colId xmlns:a16="http://schemas.microsoft.com/office/drawing/2014/main" val="2926239045"/>
                    </a:ext>
                  </a:extLst>
                </a:gridCol>
                <a:gridCol w="982683">
                  <a:extLst>
                    <a:ext uri="{9D8B030D-6E8A-4147-A177-3AD203B41FA5}">
                      <a16:colId xmlns:a16="http://schemas.microsoft.com/office/drawing/2014/main" val="2088403189"/>
                    </a:ext>
                  </a:extLst>
                </a:gridCol>
              </a:tblGrid>
              <a:tr h="7184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Demanda</a:t>
                      </a:r>
                      <a:endParaRPr lang="es-ES" sz="120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Periodo más reciente</a:t>
                      </a:r>
                      <a:endParaRPr lang="es-ES" sz="120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Año Horizonte</a:t>
                      </a:r>
                      <a:endParaRPr lang="es-ES" sz="120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Demanda (hm</a:t>
                      </a:r>
                      <a:r>
                        <a:rPr lang="es-ES" sz="1200" kern="100" baseline="300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3</a:t>
                      </a:r>
                      <a:r>
                        <a:rPr lang="es-ES" sz="1200" kern="10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/año) </a:t>
                      </a:r>
                      <a:endParaRPr lang="es-ES" sz="1200" kern="10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Demanda año horizonte  (hm</a:t>
                      </a:r>
                      <a:r>
                        <a:rPr lang="es-ES" sz="1200" kern="1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3</a:t>
                      </a:r>
                      <a:r>
                        <a:rPr lang="es-ES" sz="12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/año)</a:t>
                      </a:r>
                      <a:endParaRPr lang="es-ES" sz="120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Diferencia  (</a:t>
                      </a:r>
                      <a:r>
                        <a:rPr lang="es-ES" sz="1200" kern="12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hm</a:t>
                      </a:r>
                      <a:r>
                        <a:rPr lang="es-ES" sz="1200" kern="1200" baseline="300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s-ES" sz="1200" kern="12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/año)</a:t>
                      </a:r>
                      <a:r>
                        <a:rPr lang="es-ES" sz="12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s-ES" sz="120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Diferencia</a:t>
                      </a:r>
                    </a:p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es-ES" sz="120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</a:pPr>
                      <a:r>
                        <a:rPr lang="es-ES" sz="1200" kern="1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Tendencia</a:t>
                      </a:r>
                      <a:endParaRPr lang="es-ES" sz="120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692780"/>
                  </a:ext>
                </a:extLst>
              </a:tr>
              <a:tr h="2365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s-ES" sz="1200" kern="100" dirty="0">
                          <a:effectLst/>
                          <a:latin typeface="+mn-lt"/>
                        </a:rPr>
                        <a:t>Agrícola </a:t>
                      </a:r>
                      <a:endParaRPr lang="es-ES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s-ES" sz="1200" kern="100" dirty="0">
                          <a:effectLst/>
                          <a:latin typeface="+mn-lt"/>
                        </a:rPr>
                        <a:t>2.023/2024</a:t>
                      </a:r>
                      <a:endParaRPr lang="es-ES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s-ES" sz="1200" kern="100" dirty="0">
                          <a:effectLst/>
                          <a:latin typeface="+mn-lt"/>
                        </a:rPr>
                        <a:t>2039</a:t>
                      </a:r>
                      <a:endParaRPr lang="es-ES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s-ES" sz="1200" kern="100" dirty="0">
                          <a:effectLst/>
                          <a:latin typeface="+mn-lt"/>
                        </a:rPr>
                        <a:t>2.088</a:t>
                      </a:r>
                      <a:endParaRPr lang="es-ES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s-ES" sz="1200" kern="100" dirty="0">
                          <a:effectLst/>
                          <a:latin typeface="+mn-lt"/>
                        </a:rPr>
                        <a:t>2.516</a:t>
                      </a:r>
                      <a:endParaRPr lang="es-ES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s-ES" sz="1200" kern="100" dirty="0">
                          <a:effectLst/>
                          <a:latin typeface="+mn-lt"/>
                        </a:rPr>
                        <a:t>428</a:t>
                      </a:r>
                      <a:endParaRPr lang="es-ES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s-ES" sz="1200" kern="100" dirty="0">
                          <a:effectLst/>
                          <a:latin typeface="+mn-lt"/>
                        </a:rPr>
                        <a:t>20%</a:t>
                      </a:r>
                      <a:endParaRPr lang="es-ES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s-ES" sz="1200" kern="100" dirty="0">
                          <a:effectLst/>
                          <a:latin typeface="+mn-lt"/>
                        </a:rPr>
                        <a:t>↑</a:t>
                      </a:r>
                      <a:endParaRPr lang="es-ES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4728413"/>
                  </a:ext>
                </a:extLst>
              </a:tr>
              <a:tr h="2365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s-ES" sz="1200" kern="100" dirty="0">
                          <a:effectLst/>
                          <a:latin typeface="+mn-lt"/>
                        </a:rPr>
                        <a:t>Urbana *</a:t>
                      </a:r>
                      <a:endParaRPr lang="es-ES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s-ES" sz="1200" kern="100" dirty="0">
                          <a:effectLst/>
                          <a:latin typeface="+mn-lt"/>
                        </a:rPr>
                        <a:t>2.023/2024</a:t>
                      </a:r>
                      <a:endParaRPr lang="es-ES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s-ES" sz="1200" kern="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s-ES" sz="1200" kern="100" dirty="0">
                          <a:effectLst/>
                          <a:latin typeface="+mn-lt"/>
                        </a:rPr>
                        <a:t>525</a:t>
                      </a:r>
                      <a:endParaRPr lang="es-ES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s-ES" sz="1200" kern="100" dirty="0">
                          <a:effectLst/>
                          <a:latin typeface="+mn-lt"/>
                        </a:rPr>
                        <a:t>529</a:t>
                      </a:r>
                      <a:endParaRPr lang="es-ES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s-ES" sz="1200" kern="100" dirty="0">
                          <a:effectLst/>
                          <a:latin typeface="+mn-lt"/>
                        </a:rPr>
                        <a:t>4</a:t>
                      </a:r>
                      <a:endParaRPr lang="es-ES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s-ES" sz="1200" kern="100" dirty="0">
                          <a:effectLst/>
                          <a:latin typeface="+mn-lt"/>
                        </a:rPr>
                        <a:t>0,7%</a:t>
                      </a:r>
                      <a:endParaRPr lang="es-ES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s-ES" sz="1200" kern="100" dirty="0">
                          <a:effectLst/>
                          <a:latin typeface="+mn-lt"/>
                        </a:rPr>
                        <a:t>↑</a:t>
                      </a:r>
                      <a:endParaRPr lang="es-ES" sz="12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63054918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63DADE39-7E13-B76A-9D47-70C10A7BD68E}"/>
              </a:ext>
            </a:extLst>
          </p:cNvPr>
          <p:cNvSpPr txBox="1"/>
          <p:nvPr/>
        </p:nvSpPr>
        <p:spPr>
          <a:xfrm>
            <a:off x="414817" y="4399849"/>
            <a:ext cx="91049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/>
              <a:t>* Estimación basada en escasos estudios</a:t>
            </a:r>
          </a:p>
        </p:txBody>
      </p:sp>
    </p:spTree>
    <p:extLst>
      <p:ext uri="{BB962C8B-B14F-4D97-AF65-F5344CB8AC3E}">
        <p14:creationId xmlns:p14="http://schemas.microsoft.com/office/powerpoint/2010/main" val="3883923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260703" y="1588903"/>
            <a:ext cx="8678581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>
                <a:latin typeface="Lato Black"/>
                <a:ea typeface="Lato Black"/>
                <a:cs typeface="Lato Black"/>
              </a:rPr>
              <a:t>Alternativas</a:t>
            </a:r>
          </a:p>
        </p:txBody>
      </p:sp>
      <p:sp>
        <p:nvSpPr>
          <p:cNvPr id="4" name="Google Shape;64;p14"/>
          <p:cNvSpPr txBox="1"/>
          <p:nvPr/>
        </p:nvSpPr>
        <p:spPr>
          <a:xfrm>
            <a:off x="1836479" y="2012489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04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21560658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2223423" y="1882447"/>
            <a:ext cx="6733174" cy="1600438"/>
          </a:xfrm>
          <a:prstGeom prst="rect">
            <a:avLst/>
          </a:prstGeom>
          <a:noFill/>
          <a:ln w="2222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Aumento de eficiencia global, con modernización/tecnificación de regadíos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Definir zonas con estrés hídrico y limitar concesiones/autorizaciones.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Incrementar uso de aguas regeneradas.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Incrementar agua desalada (capacidad instalada máx. 65 hm³/año) y ampliar/crear plantas en zonas tensionadas.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Actualización de las demandas del PHJ 2028‑2033 considerando el cambio climático y medidas para la planificación hídrica a medio plazo (medidas de adaptación)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24094" y="2072516"/>
            <a:ext cx="1901653" cy="116955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/>
              <a:t>Alternativa 1</a:t>
            </a:r>
            <a:br>
              <a:rPr lang="es-ES" sz="1400" b="1" dirty="0"/>
            </a:br>
            <a:r>
              <a:rPr lang="es-ES" sz="1400" dirty="0"/>
              <a:t>Reducción de la demanda y aumento de recursos no convencionales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124094" y="913471"/>
            <a:ext cx="1901653" cy="52322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/>
              <a:t>Alternativa 0</a:t>
            </a:r>
            <a:br>
              <a:rPr lang="es-ES" sz="1400" b="1" dirty="0"/>
            </a:br>
            <a:r>
              <a:rPr lang="es-ES" sz="1400" dirty="0"/>
              <a:t>Gestión actual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2223423" y="3605656"/>
            <a:ext cx="6733174" cy="1169551"/>
          </a:xfrm>
          <a:prstGeom prst="rect">
            <a:avLst/>
          </a:prstGeom>
          <a:noFill/>
          <a:ln w="2222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sz="1400" dirty="0"/>
              <a:t>Alternativa 1 + medidas adicionales: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Construcción de infraestructuras de regulación tradicionales (depósitos/balsas) en tramos bajos y áreas costeras.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Implantación de soluciones basadas en la naturaleza: Parques inundables, humedales artificiales y reconexión río-llanura. SUDS para infiltrar o laminar escorrentía urbana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223423" y="805749"/>
            <a:ext cx="6733174" cy="954107"/>
          </a:xfrm>
          <a:prstGeom prst="rect">
            <a:avLst/>
          </a:prstGeom>
          <a:noFill/>
          <a:ln w="2222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Implantación  programa de medidas (Modernización/tecnificación de regadíos).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Mejora de gestión y control de usos (cumplimiento de la normativa. Relación ficha 10.- </a:t>
            </a:r>
            <a:r>
              <a:rPr lang="es-ES" sz="1400" i="1" dirty="0"/>
              <a:t>Control de los usos del agua</a:t>
            </a:r>
            <a:r>
              <a:rPr lang="es-ES" sz="1400" dirty="0"/>
              <a:t>).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400" dirty="0"/>
              <a:t>Reducción de fugas (RD 3/2023)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124094" y="3605655"/>
            <a:ext cx="1901653" cy="116955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/>
              <a:t>Alternativa 2</a:t>
            </a:r>
            <a:br>
              <a:rPr lang="es-ES" sz="1400" b="1" dirty="0"/>
            </a:br>
            <a:r>
              <a:rPr lang="es-ES" sz="1400" dirty="0"/>
              <a:t>Infraestructuras de regulación y soluciones basadas en la naturaleza</a:t>
            </a:r>
          </a:p>
        </p:txBody>
      </p: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055F49CD-DBE9-320A-D07C-950F32829C0D}"/>
              </a:ext>
            </a:extLst>
          </p:cNvPr>
          <p:cNvCxnSpPr/>
          <p:nvPr/>
        </p:nvCxnSpPr>
        <p:spPr>
          <a:xfrm>
            <a:off x="747423" y="680898"/>
            <a:ext cx="1476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1 Título">
            <a:extLst>
              <a:ext uri="{FF2B5EF4-FFF2-40B4-BE49-F238E27FC236}">
                <a16:creationId xmlns:a16="http://schemas.microsoft.com/office/drawing/2014/main" id="{ECFE8ACE-4A6C-AF09-B2D6-D456837DE56B}"/>
              </a:ext>
            </a:extLst>
          </p:cNvPr>
          <p:cNvSpPr txBox="1">
            <a:spLocks/>
          </p:cNvSpPr>
          <p:nvPr/>
        </p:nvSpPr>
        <p:spPr bwMode="auto">
          <a:xfrm>
            <a:off x="747423" y="279950"/>
            <a:ext cx="1348663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Alternativas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0377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358;p33"/>
          <p:cNvSpPr txBox="1"/>
          <p:nvPr/>
        </p:nvSpPr>
        <p:spPr>
          <a:xfrm>
            <a:off x="2723950" y="1758250"/>
            <a:ext cx="36771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4200" baseline="0" dirty="0">
                <a:solidFill>
                  <a:schemeClr val="tx1"/>
                </a:solidFill>
                <a:latin typeface="Lato Black"/>
                <a:ea typeface="Lato Black"/>
                <a:cs typeface="Lato Black"/>
                <a:sym typeface="Lato Black"/>
              </a:rPr>
              <a:t>Gracias</a:t>
            </a:r>
            <a:endParaRPr sz="4200" baseline="0" dirty="0">
              <a:solidFill>
                <a:schemeClr val="tx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grpSp>
        <p:nvGrpSpPr>
          <p:cNvPr id="11" name="Google Shape;369;p33"/>
          <p:cNvGrpSpPr/>
          <p:nvPr/>
        </p:nvGrpSpPr>
        <p:grpSpPr>
          <a:xfrm>
            <a:off x="4393253" y="3286084"/>
            <a:ext cx="357561" cy="357582"/>
            <a:chOff x="864491" y="1723250"/>
            <a:chExt cx="397866" cy="397887"/>
          </a:xfrm>
        </p:grpSpPr>
        <p:sp>
          <p:nvSpPr>
            <p:cNvPr id="12" name="Google Shape;370;p33"/>
            <p:cNvSpPr/>
            <p:nvPr/>
          </p:nvSpPr>
          <p:spPr>
            <a:xfrm>
              <a:off x="935197" y="1793977"/>
              <a:ext cx="256451" cy="256430"/>
            </a:xfrm>
            <a:custGeom>
              <a:avLst/>
              <a:gdLst/>
              <a:ahLst/>
              <a:cxnLst/>
              <a:rect l="l" t="t" r="r" b="b"/>
              <a:pathLst>
                <a:path w="12288" h="12287" extrusionOk="0">
                  <a:moveTo>
                    <a:pt x="10053" y="1117"/>
                  </a:moveTo>
                  <a:cubicBezTo>
                    <a:pt x="10669" y="1117"/>
                    <a:pt x="11171" y="1617"/>
                    <a:pt x="11171" y="2233"/>
                  </a:cubicBezTo>
                  <a:cubicBezTo>
                    <a:pt x="11170" y="2850"/>
                    <a:pt x="10669" y="3351"/>
                    <a:pt x="10053" y="3351"/>
                  </a:cubicBezTo>
                  <a:cubicBezTo>
                    <a:pt x="9438" y="3351"/>
                    <a:pt x="8937" y="2850"/>
                    <a:pt x="8937" y="2233"/>
                  </a:cubicBezTo>
                  <a:cubicBezTo>
                    <a:pt x="8937" y="1617"/>
                    <a:pt x="9438" y="1117"/>
                    <a:pt x="10053" y="1117"/>
                  </a:cubicBezTo>
                  <a:close/>
                  <a:moveTo>
                    <a:pt x="6144" y="2233"/>
                  </a:moveTo>
                  <a:cubicBezTo>
                    <a:pt x="8300" y="2233"/>
                    <a:pt x="10053" y="3988"/>
                    <a:pt x="10053" y="6144"/>
                  </a:cubicBezTo>
                  <a:cubicBezTo>
                    <a:pt x="10053" y="8299"/>
                    <a:pt x="8300" y="10054"/>
                    <a:pt x="6144" y="10054"/>
                  </a:cubicBezTo>
                  <a:cubicBezTo>
                    <a:pt x="3989" y="10054"/>
                    <a:pt x="2234" y="8299"/>
                    <a:pt x="2234" y="6144"/>
                  </a:cubicBezTo>
                  <a:cubicBezTo>
                    <a:pt x="2234" y="3988"/>
                    <a:pt x="3987" y="2233"/>
                    <a:pt x="6144" y="2233"/>
                  </a:cubicBezTo>
                  <a:close/>
                  <a:moveTo>
                    <a:pt x="1675" y="1"/>
                  </a:moveTo>
                  <a:cubicBezTo>
                    <a:pt x="752" y="1"/>
                    <a:pt x="0" y="751"/>
                    <a:pt x="0" y="1676"/>
                  </a:cubicBezTo>
                  <a:lnTo>
                    <a:pt x="0" y="10611"/>
                  </a:lnTo>
                  <a:cubicBezTo>
                    <a:pt x="0" y="11536"/>
                    <a:pt x="752" y="12286"/>
                    <a:pt x="1675" y="12286"/>
                  </a:cubicBezTo>
                  <a:lnTo>
                    <a:pt x="10612" y="12286"/>
                  </a:lnTo>
                  <a:cubicBezTo>
                    <a:pt x="11536" y="12286"/>
                    <a:pt x="12288" y="11536"/>
                    <a:pt x="12288" y="10611"/>
                  </a:cubicBezTo>
                  <a:lnTo>
                    <a:pt x="12288" y="1676"/>
                  </a:lnTo>
                  <a:cubicBezTo>
                    <a:pt x="12288" y="752"/>
                    <a:pt x="11536" y="1"/>
                    <a:pt x="10612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71;p33"/>
            <p:cNvSpPr/>
            <p:nvPr/>
          </p:nvSpPr>
          <p:spPr>
            <a:xfrm>
              <a:off x="1005109" y="1863910"/>
              <a:ext cx="116622" cy="116559"/>
            </a:xfrm>
            <a:custGeom>
              <a:avLst/>
              <a:gdLst/>
              <a:ahLst/>
              <a:cxnLst/>
              <a:rect l="l" t="t" r="r" b="b"/>
              <a:pathLst>
                <a:path w="5588" h="5585" extrusionOk="0">
                  <a:moveTo>
                    <a:pt x="2794" y="0"/>
                  </a:moveTo>
                  <a:cubicBezTo>
                    <a:pt x="1255" y="0"/>
                    <a:pt x="1" y="1252"/>
                    <a:pt x="1" y="2793"/>
                  </a:cubicBezTo>
                  <a:cubicBezTo>
                    <a:pt x="1" y="4332"/>
                    <a:pt x="1255" y="5585"/>
                    <a:pt x="2794" y="5585"/>
                  </a:cubicBezTo>
                  <a:cubicBezTo>
                    <a:pt x="4333" y="5585"/>
                    <a:pt x="5587" y="4332"/>
                    <a:pt x="5587" y="2793"/>
                  </a:cubicBezTo>
                  <a:cubicBezTo>
                    <a:pt x="5587" y="1252"/>
                    <a:pt x="4333" y="0"/>
                    <a:pt x="2794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72;p33"/>
            <p:cNvSpPr/>
            <p:nvPr/>
          </p:nvSpPr>
          <p:spPr>
            <a:xfrm>
              <a:off x="864491" y="1723250"/>
              <a:ext cx="397866" cy="397887"/>
            </a:xfrm>
            <a:custGeom>
              <a:avLst/>
              <a:gdLst/>
              <a:ahLst/>
              <a:cxnLst/>
              <a:rect l="l" t="t" r="r" b="b"/>
              <a:pathLst>
                <a:path w="19064" h="19065" extrusionOk="0">
                  <a:moveTo>
                    <a:pt x="14000" y="2271"/>
                  </a:moveTo>
                  <a:cubicBezTo>
                    <a:pt x="15539" y="2271"/>
                    <a:pt x="16794" y="3524"/>
                    <a:pt x="16794" y="5065"/>
                  </a:cubicBezTo>
                  <a:lnTo>
                    <a:pt x="16794" y="14000"/>
                  </a:lnTo>
                  <a:cubicBezTo>
                    <a:pt x="16794" y="15541"/>
                    <a:pt x="15539" y="16793"/>
                    <a:pt x="14000" y="16793"/>
                  </a:cubicBezTo>
                  <a:lnTo>
                    <a:pt x="5063" y="16793"/>
                  </a:lnTo>
                  <a:cubicBezTo>
                    <a:pt x="3524" y="16793"/>
                    <a:pt x="2272" y="15541"/>
                    <a:pt x="2272" y="14000"/>
                  </a:cubicBezTo>
                  <a:lnTo>
                    <a:pt x="2272" y="5065"/>
                  </a:lnTo>
                  <a:cubicBezTo>
                    <a:pt x="2272" y="3524"/>
                    <a:pt x="3524" y="2271"/>
                    <a:pt x="5063" y="2271"/>
                  </a:cubicBezTo>
                  <a:close/>
                  <a:moveTo>
                    <a:pt x="2829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29" y="19065"/>
                  </a:cubicBezTo>
                  <a:lnTo>
                    <a:pt x="16235" y="19065"/>
                  </a:lnTo>
                  <a:cubicBezTo>
                    <a:pt x="17774" y="19065"/>
                    <a:pt x="19063" y="17775"/>
                    <a:pt x="19063" y="16234"/>
                  </a:cubicBezTo>
                  <a:lnTo>
                    <a:pt x="19063" y="2831"/>
                  </a:lnTo>
                  <a:cubicBezTo>
                    <a:pt x="19063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4" name="Google Shape;374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39751" y="3958050"/>
            <a:ext cx="3245450" cy="603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oogle Shape;375;p33"/>
          <p:cNvGrpSpPr/>
          <p:nvPr/>
        </p:nvGrpSpPr>
        <p:grpSpPr>
          <a:xfrm>
            <a:off x="4879634" y="3338200"/>
            <a:ext cx="387681" cy="272572"/>
            <a:chOff x="3386036" y="1746339"/>
            <a:chExt cx="397907" cy="279762"/>
          </a:xfrm>
        </p:grpSpPr>
        <p:sp>
          <p:nvSpPr>
            <p:cNvPr id="26" name="Google Shape;376;p33"/>
            <p:cNvSpPr/>
            <p:nvPr/>
          </p:nvSpPr>
          <p:spPr>
            <a:xfrm>
              <a:off x="3561652" y="1848954"/>
              <a:ext cx="59646" cy="74506"/>
            </a:xfrm>
            <a:custGeom>
              <a:avLst/>
              <a:gdLst/>
              <a:ahLst/>
              <a:cxnLst/>
              <a:rect l="l" t="t" r="r" b="b"/>
              <a:pathLst>
                <a:path w="2858" h="3570" extrusionOk="0">
                  <a:moveTo>
                    <a:pt x="1" y="0"/>
                  </a:moveTo>
                  <a:lnTo>
                    <a:pt x="1" y="3570"/>
                  </a:lnTo>
                  <a:lnTo>
                    <a:pt x="2858" y="178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77;p33"/>
            <p:cNvSpPr/>
            <p:nvPr/>
          </p:nvSpPr>
          <p:spPr>
            <a:xfrm>
              <a:off x="3386036" y="1746339"/>
              <a:ext cx="397907" cy="279762"/>
            </a:xfrm>
            <a:custGeom>
              <a:avLst/>
              <a:gdLst/>
              <a:ahLst/>
              <a:cxnLst/>
              <a:rect l="l" t="t" r="r" b="b"/>
              <a:pathLst>
                <a:path w="19066" h="13405" extrusionOk="0">
                  <a:moveTo>
                    <a:pt x="7858" y="3351"/>
                  </a:moveTo>
                  <a:cubicBezTo>
                    <a:pt x="7961" y="3351"/>
                    <a:pt x="8064" y="3379"/>
                    <a:pt x="8154" y="3436"/>
                  </a:cubicBezTo>
                  <a:lnTo>
                    <a:pt x="12622" y="6230"/>
                  </a:lnTo>
                  <a:cubicBezTo>
                    <a:pt x="12785" y="6330"/>
                    <a:pt x="12884" y="6509"/>
                    <a:pt x="12884" y="6702"/>
                  </a:cubicBezTo>
                  <a:cubicBezTo>
                    <a:pt x="12884" y="6895"/>
                    <a:pt x="12785" y="7073"/>
                    <a:pt x="12622" y="7176"/>
                  </a:cubicBezTo>
                  <a:lnTo>
                    <a:pt x="8154" y="9968"/>
                  </a:lnTo>
                  <a:cubicBezTo>
                    <a:pt x="8063" y="10025"/>
                    <a:pt x="7961" y="10053"/>
                    <a:pt x="7859" y="10053"/>
                  </a:cubicBezTo>
                  <a:cubicBezTo>
                    <a:pt x="7765" y="10053"/>
                    <a:pt x="7671" y="10029"/>
                    <a:pt x="7588" y="9983"/>
                  </a:cubicBezTo>
                  <a:cubicBezTo>
                    <a:pt x="7409" y="9884"/>
                    <a:pt x="7299" y="9699"/>
                    <a:pt x="7299" y="9495"/>
                  </a:cubicBezTo>
                  <a:lnTo>
                    <a:pt x="7299" y="3910"/>
                  </a:lnTo>
                  <a:cubicBezTo>
                    <a:pt x="7299" y="3707"/>
                    <a:pt x="7409" y="3519"/>
                    <a:pt x="7588" y="3420"/>
                  </a:cubicBezTo>
                  <a:cubicBezTo>
                    <a:pt x="7671" y="3374"/>
                    <a:pt x="7765" y="3351"/>
                    <a:pt x="7858" y="3351"/>
                  </a:cubicBezTo>
                  <a:close/>
                  <a:moveTo>
                    <a:pt x="2794" y="1"/>
                  </a:moveTo>
                  <a:cubicBezTo>
                    <a:pt x="1255" y="1"/>
                    <a:pt x="1" y="1253"/>
                    <a:pt x="1" y="2792"/>
                  </a:cubicBezTo>
                  <a:lnTo>
                    <a:pt x="1" y="10611"/>
                  </a:lnTo>
                  <a:cubicBezTo>
                    <a:pt x="1" y="12152"/>
                    <a:pt x="1255" y="13405"/>
                    <a:pt x="2794" y="13405"/>
                  </a:cubicBezTo>
                  <a:lnTo>
                    <a:pt x="16274" y="13405"/>
                  </a:lnTo>
                  <a:cubicBezTo>
                    <a:pt x="17813" y="13405"/>
                    <a:pt x="19065" y="12152"/>
                    <a:pt x="19065" y="10611"/>
                  </a:cubicBezTo>
                  <a:lnTo>
                    <a:pt x="19065" y="2792"/>
                  </a:lnTo>
                  <a:cubicBezTo>
                    <a:pt x="19065" y="1253"/>
                    <a:pt x="17813" y="1"/>
                    <a:pt x="16274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358;p33"/>
          <p:cNvSpPr txBox="1"/>
          <p:nvPr/>
        </p:nvSpPr>
        <p:spPr>
          <a:xfrm>
            <a:off x="2839230" y="2331139"/>
            <a:ext cx="3465600" cy="9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spcAft>
                <a:spcPts val="1000"/>
              </a:spcAft>
            </a:pPr>
            <a:r>
              <a:rPr lang="es-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contacto@chj.es</a:t>
            </a: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/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+34963938800</a:t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ww.chj.es</a:t>
            </a:r>
            <a:endParaRPr sz="1500" baseline="0" dirty="0">
              <a:solidFill>
                <a:schemeClr val="tx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9" name="Picture 4" descr="Twitter x nuevo logotipo x ronda círculo azul - Iconos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0" r="19721"/>
          <a:stretch/>
        </p:blipFill>
        <p:spPr bwMode="auto">
          <a:xfrm>
            <a:off x="3875191" y="3240473"/>
            <a:ext cx="38963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Google Shape;373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70010" y="457475"/>
            <a:ext cx="984973" cy="98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9516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64;p14"/>
          <p:cNvSpPr txBox="1"/>
          <p:nvPr/>
        </p:nvSpPr>
        <p:spPr>
          <a:xfrm>
            <a:off x="1013454" y="1208323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01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18" name="Google Shape;67;p14"/>
          <p:cNvSpPr txBox="1"/>
          <p:nvPr/>
        </p:nvSpPr>
        <p:spPr>
          <a:xfrm>
            <a:off x="1013454" y="2315911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03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20" name="Google Shape;70;p14"/>
          <p:cNvSpPr txBox="1"/>
          <p:nvPr/>
        </p:nvSpPr>
        <p:spPr>
          <a:xfrm>
            <a:off x="5285394" y="1157677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02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10" name="Google Shape;62;p14"/>
          <p:cNvSpPr txBox="1"/>
          <p:nvPr/>
        </p:nvSpPr>
        <p:spPr>
          <a:xfrm>
            <a:off x="1013454" y="173497"/>
            <a:ext cx="3961745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sz="2400" b="1" dirty="0">
                <a:ea typeface="Lato Black"/>
                <a:cs typeface="Lato Black"/>
              </a:rPr>
              <a:t>Índice de contenidos</a:t>
            </a:r>
          </a:p>
        </p:txBody>
      </p:sp>
      <p:sp>
        <p:nvSpPr>
          <p:cNvPr id="11" name="Google Shape;62;p14"/>
          <p:cNvSpPr txBox="1"/>
          <p:nvPr/>
        </p:nvSpPr>
        <p:spPr>
          <a:xfrm>
            <a:off x="1013454" y="1448831"/>
            <a:ext cx="3438526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>
                <a:ea typeface="Lato Black"/>
                <a:cs typeface="Lato Black"/>
              </a:rPr>
              <a:t>Descripción del problema</a:t>
            </a:r>
          </a:p>
        </p:txBody>
      </p:sp>
      <p:sp>
        <p:nvSpPr>
          <p:cNvPr id="12" name="Google Shape;67;p14"/>
          <p:cNvSpPr txBox="1"/>
          <p:nvPr/>
        </p:nvSpPr>
        <p:spPr>
          <a:xfrm>
            <a:off x="5285394" y="2309524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04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14" name="Google Shape;62;p14"/>
          <p:cNvSpPr txBox="1"/>
          <p:nvPr/>
        </p:nvSpPr>
        <p:spPr>
          <a:xfrm>
            <a:off x="5285392" y="2558429"/>
            <a:ext cx="2869731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>
                <a:ea typeface="Lato Black"/>
                <a:cs typeface="Lato Black"/>
              </a:rPr>
              <a:t>Alternativas</a:t>
            </a: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  <p:sp>
        <p:nvSpPr>
          <p:cNvPr id="19" name="Google Shape;62;p14"/>
          <p:cNvSpPr txBox="1"/>
          <p:nvPr/>
        </p:nvSpPr>
        <p:spPr>
          <a:xfrm>
            <a:off x="1054611" y="2558429"/>
            <a:ext cx="3438526" cy="1113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>
                <a:ea typeface="Lato Black"/>
                <a:cs typeface="Lato Black"/>
              </a:rPr>
              <a:t>Análisis de la situación futura bajo un escenario de cambio climático</a:t>
            </a:r>
          </a:p>
        </p:txBody>
      </p:sp>
      <p:sp>
        <p:nvSpPr>
          <p:cNvPr id="2" name="Google Shape;62;p14">
            <a:extLst>
              <a:ext uri="{FF2B5EF4-FFF2-40B4-BE49-F238E27FC236}">
                <a16:creationId xmlns:a16="http://schemas.microsoft.com/office/drawing/2014/main" id="{37E95A39-2655-8A33-D17E-B2DCAAC437E0}"/>
              </a:ext>
            </a:extLst>
          </p:cNvPr>
          <p:cNvSpPr txBox="1"/>
          <p:nvPr/>
        </p:nvSpPr>
        <p:spPr>
          <a:xfrm>
            <a:off x="5260815" y="1468070"/>
            <a:ext cx="3186834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>
                <a:ea typeface="Lato Black"/>
                <a:cs typeface="Lato Black"/>
              </a:rPr>
              <a:t>Análisis de la situación actual</a:t>
            </a:r>
          </a:p>
        </p:txBody>
      </p:sp>
    </p:spTree>
    <p:extLst>
      <p:ext uri="{BB962C8B-B14F-4D97-AF65-F5344CB8AC3E}">
        <p14:creationId xmlns:p14="http://schemas.microsoft.com/office/powerpoint/2010/main" val="2919948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295557" y="1813305"/>
            <a:ext cx="8486777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>
                <a:latin typeface="Lato Black"/>
                <a:ea typeface="Lato Black"/>
                <a:cs typeface="Lato Black"/>
              </a:rPr>
              <a:t>Descripción del problema</a:t>
            </a:r>
          </a:p>
        </p:txBody>
      </p:sp>
      <p:sp>
        <p:nvSpPr>
          <p:cNvPr id="4" name="Google Shape;64;p14"/>
          <p:cNvSpPr txBox="1"/>
          <p:nvPr/>
        </p:nvSpPr>
        <p:spPr>
          <a:xfrm>
            <a:off x="897213" y="2236890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01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812413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747423" y="680898"/>
            <a:ext cx="2736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1 Título"/>
          <p:cNvSpPr txBox="1">
            <a:spLocks/>
          </p:cNvSpPr>
          <p:nvPr/>
        </p:nvSpPr>
        <p:spPr bwMode="auto">
          <a:xfrm>
            <a:off x="747423" y="393324"/>
            <a:ext cx="292424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Descripción del problema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239C535-F9AC-E07A-94B0-D31242F909A1}"/>
              </a:ext>
            </a:extLst>
          </p:cNvPr>
          <p:cNvSpPr txBox="1"/>
          <p:nvPr/>
        </p:nvSpPr>
        <p:spPr>
          <a:xfrm>
            <a:off x="217463" y="968472"/>
            <a:ext cx="8709074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spcBef>
                <a:spcPts val="1200"/>
              </a:spcBef>
              <a:spcAft>
                <a:spcPts val="1200"/>
              </a:spcAft>
              <a:buSzPct val="100000"/>
              <a:buFontTx/>
              <a:buChar char="•"/>
            </a:pPr>
            <a:r>
              <a:rPr lang="es-ES" b="1" dirty="0"/>
              <a:t>Reto en la DHJ: </a:t>
            </a:r>
            <a:r>
              <a:rPr lang="es-ES" dirty="0"/>
              <a:t>mantener el equilibrio entre usos del agua y protección ambiental en un contexto de crecimiento socioeconómico y cambio climático.</a:t>
            </a:r>
          </a:p>
          <a:p>
            <a:pPr marL="228600" indent="-228600">
              <a:spcAft>
                <a:spcPts val="600"/>
              </a:spcAft>
              <a:buSzPct val="100000"/>
              <a:buFontTx/>
              <a:buChar char="•"/>
            </a:pPr>
            <a:r>
              <a:rPr lang="es-ES" b="1" dirty="0"/>
              <a:t>Tendencia esperada</a:t>
            </a:r>
            <a:r>
              <a:rPr lang="es-ES" dirty="0"/>
              <a:t>: 	↓ disponibilidad recursos hídricos (cambio climático CC) </a:t>
            </a:r>
          </a:p>
          <a:p>
            <a:pPr>
              <a:spcAft>
                <a:spcPts val="600"/>
              </a:spcAft>
              <a:buSzPct val="100000"/>
            </a:pPr>
            <a:r>
              <a:rPr lang="es-ES" dirty="0"/>
              <a:t>			↑ demandas (crecimiento demográfico/socioeconómico +CC)</a:t>
            </a:r>
          </a:p>
          <a:p>
            <a:pPr marL="228600" indent="-228600" algn="just">
              <a:spcBef>
                <a:spcPts val="1200"/>
              </a:spcBef>
              <a:spcAft>
                <a:spcPts val="600"/>
              </a:spcAft>
              <a:buSzPct val="100000"/>
              <a:buFontTx/>
              <a:buChar char="•"/>
            </a:pPr>
            <a:r>
              <a:rPr lang="es-ES" b="1" dirty="0"/>
              <a:t>Vulnerabilidad elevada</a:t>
            </a:r>
            <a:r>
              <a:rPr lang="es-ES" dirty="0"/>
              <a:t>: ámbito mediterráneo (zona </a:t>
            </a:r>
            <a:r>
              <a:rPr lang="es-ES" dirty="0" err="1"/>
              <a:t>hotspot</a:t>
            </a:r>
            <a:r>
              <a:rPr lang="es-ES" dirty="0"/>
              <a:t>) y equilibrio actual frágil entre recursos y demandas.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62A14C9-E5D8-22BD-A70C-2EEBC2FC6D2B}"/>
              </a:ext>
            </a:extLst>
          </p:cNvPr>
          <p:cNvSpPr txBox="1"/>
          <p:nvPr/>
        </p:nvSpPr>
        <p:spPr>
          <a:xfrm>
            <a:off x="747423" y="3713363"/>
            <a:ext cx="7712580" cy="92333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dirty="0"/>
              <a:t>Estudio de Adaptación al Cambio Climático (RPH): prevista publicación en </a:t>
            </a:r>
            <a:r>
              <a:rPr lang="es-ES" u="sng" dirty="0"/>
              <a:t>marzo 2026</a:t>
            </a:r>
            <a:r>
              <a:rPr lang="es-ES" dirty="0"/>
              <a:t>, contempla riesgos de reducción de garantías de suministro; evaluar vulnerabilidad y riesgos climáticos e identificar medidas de adaptación</a:t>
            </a:r>
          </a:p>
        </p:txBody>
      </p:sp>
    </p:spTree>
    <p:extLst>
      <p:ext uri="{BB962C8B-B14F-4D97-AF65-F5344CB8AC3E}">
        <p14:creationId xmlns:p14="http://schemas.microsoft.com/office/powerpoint/2010/main" val="376174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295557" y="1813305"/>
            <a:ext cx="8739261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>
                <a:latin typeface="Lato Black"/>
                <a:ea typeface="Lato Black"/>
                <a:cs typeface="Lato Black"/>
              </a:rPr>
              <a:t>Análisis de la situación actual</a:t>
            </a:r>
          </a:p>
        </p:txBody>
      </p:sp>
      <p:sp>
        <p:nvSpPr>
          <p:cNvPr id="4" name="Google Shape;64;p14"/>
          <p:cNvSpPr txBox="1"/>
          <p:nvPr/>
        </p:nvSpPr>
        <p:spPr>
          <a:xfrm>
            <a:off x="897213" y="2236890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02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3199392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/>
          <p:cNvSpPr txBox="1"/>
          <p:nvPr/>
        </p:nvSpPr>
        <p:spPr>
          <a:xfrm>
            <a:off x="161018" y="705374"/>
            <a:ext cx="8982982" cy="1261884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u="sng" dirty="0"/>
              <a:t>Variables climáticas:</a:t>
            </a:r>
            <a:endParaRPr lang="es-ES" sz="1600" b="1" dirty="0"/>
          </a:p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600" b="1" dirty="0"/>
              <a:t>Metodología</a:t>
            </a:r>
            <a:r>
              <a:rPr lang="es-ES" sz="1600" dirty="0"/>
              <a:t>: uso de series obtenidas con modelo PATRICAL (serie larga SL (1940/41–2023/24), serie corta SC (1980/81–2023/24) y contraste de SC con periodo 1940/41–1979/80 (series &gt; 30 años, tendencias)</a:t>
            </a:r>
          </a:p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600" b="1" dirty="0"/>
              <a:t>Señal climática</a:t>
            </a:r>
            <a:r>
              <a:rPr lang="es-ES" sz="1600" dirty="0"/>
              <a:t>: ↓precipitación −8% (-44 mm), ↑ ETP +3% (24 mm), ↑ temperatura +0,8 </a:t>
            </a:r>
            <a:r>
              <a:rPr lang="es-ES" sz="1600" dirty="0" err="1"/>
              <a:t>ºC</a:t>
            </a:r>
            <a:r>
              <a:rPr lang="es-ES" sz="1600" dirty="0"/>
              <a:t>.</a:t>
            </a:r>
          </a:p>
        </p:txBody>
      </p: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A4428B9F-6E0A-4A93-2B4E-153CF73C0E84}"/>
              </a:ext>
            </a:extLst>
          </p:cNvPr>
          <p:cNvCxnSpPr/>
          <p:nvPr/>
        </p:nvCxnSpPr>
        <p:spPr>
          <a:xfrm>
            <a:off x="747423" y="680898"/>
            <a:ext cx="3492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1 Título">
            <a:extLst>
              <a:ext uri="{FF2B5EF4-FFF2-40B4-BE49-F238E27FC236}">
                <a16:creationId xmlns:a16="http://schemas.microsoft.com/office/drawing/2014/main" id="{3BF2FC4E-C9BB-F8F6-1EFC-6E786A924784}"/>
              </a:ext>
            </a:extLst>
          </p:cNvPr>
          <p:cNvSpPr txBox="1">
            <a:spLocks/>
          </p:cNvSpPr>
          <p:nvPr/>
        </p:nvSpPr>
        <p:spPr bwMode="auto">
          <a:xfrm>
            <a:off x="747422" y="393324"/>
            <a:ext cx="3367377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Situación de los recursos hídricos 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EB0CF59B-7D1B-E075-C9EB-832A896D72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8228" y="2000875"/>
            <a:ext cx="4247419" cy="208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73AC37E-3FD9-9115-12AA-8C81B45A70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855" y="2000875"/>
            <a:ext cx="4243220" cy="2088000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5D4B51F1-39B3-D35C-F4EC-520599D4CC07}"/>
              </a:ext>
            </a:extLst>
          </p:cNvPr>
          <p:cNvSpPr txBox="1"/>
          <p:nvPr/>
        </p:nvSpPr>
        <p:spPr>
          <a:xfrm>
            <a:off x="3352395" y="2250214"/>
            <a:ext cx="13158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400" dirty="0"/>
              <a:t>Precipitación </a:t>
            </a:r>
            <a:r>
              <a:rPr lang="es-ES" sz="1400" b="1" dirty="0">
                <a:solidFill>
                  <a:srgbClr val="FF0000"/>
                </a:solidFill>
              </a:rPr>
              <a:t>−8%</a:t>
            </a:r>
            <a:endParaRPr lang="es-ES" sz="1400" dirty="0">
              <a:solidFill>
                <a:srgbClr val="FF0000"/>
              </a:solidFill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49B8BC4-E57D-76F5-100E-21D084DB3DD9}"/>
              </a:ext>
            </a:extLst>
          </p:cNvPr>
          <p:cNvSpPr txBox="1"/>
          <p:nvPr/>
        </p:nvSpPr>
        <p:spPr>
          <a:xfrm>
            <a:off x="7748967" y="2154867"/>
            <a:ext cx="13158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400" dirty="0"/>
              <a:t>Temperatura </a:t>
            </a:r>
            <a:r>
              <a:rPr lang="es-ES" sz="1400" b="1" dirty="0">
                <a:solidFill>
                  <a:srgbClr val="FF0000"/>
                </a:solidFill>
              </a:rPr>
              <a:t>+0,8ºC</a:t>
            </a:r>
            <a:endParaRPr lang="es-ES" sz="1400" dirty="0">
              <a:solidFill>
                <a:srgbClr val="FF0000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35E04E3-D3CC-9BAD-9DF9-8EF0DBD16586}"/>
              </a:ext>
            </a:extLst>
          </p:cNvPr>
          <p:cNvSpPr txBox="1"/>
          <p:nvPr/>
        </p:nvSpPr>
        <p:spPr>
          <a:xfrm>
            <a:off x="161017" y="4141437"/>
            <a:ext cx="898298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b="1" dirty="0"/>
              <a:t>Otros análisis</a:t>
            </a:r>
            <a:r>
              <a:rPr lang="es-ES" sz="1600" dirty="0"/>
              <a:t>: convenio con Centro de Estudios Ambientales del Mediterráneo (CEAM), datos históricos de T y P. Periodos 30 años:    - reducciones precipitación más acusadas en cabeceras e interior (20-25%)</a:t>
            </a:r>
          </a:p>
          <a:p>
            <a:r>
              <a:rPr lang="es-ES" sz="1600" dirty="0"/>
              <a:t>		      - aumento días secos (5-10%), sequías meteorológicas (40% en cabeceras) 		      - intensificación lluvias extremas en algunos litorales y prelitorales</a:t>
            </a:r>
          </a:p>
        </p:txBody>
      </p:sp>
    </p:spTree>
    <p:extLst>
      <p:ext uri="{BB962C8B-B14F-4D97-AF65-F5344CB8AC3E}">
        <p14:creationId xmlns:p14="http://schemas.microsoft.com/office/powerpoint/2010/main" val="1006013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59413-61D2-556C-3F5A-07858659E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0CD4439-EDC6-E18F-0F11-7DF5334CB74C}"/>
              </a:ext>
            </a:extLst>
          </p:cNvPr>
          <p:cNvSpPr txBox="1"/>
          <p:nvPr/>
        </p:nvSpPr>
        <p:spPr>
          <a:xfrm>
            <a:off x="161018" y="782748"/>
            <a:ext cx="8903782" cy="1338828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u="sng" dirty="0"/>
              <a:t>Variables hidrológicas:</a:t>
            </a:r>
            <a:endParaRPr lang="es-ES" sz="1600" b="1" dirty="0"/>
          </a:p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600" b="1" dirty="0"/>
              <a:t>Efecto observado </a:t>
            </a:r>
            <a:r>
              <a:rPr lang="es-ES" sz="1600" dirty="0"/>
              <a:t>(series modelo PATRICAL)</a:t>
            </a:r>
            <a:r>
              <a:rPr lang="es-ES" sz="1600" b="1" dirty="0"/>
              <a:t>: </a:t>
            </a:r>
            <a:r>
              <a:rPr lang="es-ES" sz="1600" dirty="0"/>
              <a:t>↓ precipitación y ↑ temperatura/ETP ya se traducen en </a:t>
            </a:r>
          </a:p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600" dirty="0"/>
              <a:t>                      ↓ aportaciones totales (-484 hm</a:t>
            </a:r>
            <a:r>
              <a:rPr lang="es-ES" sz="1600" baseline="30000" dirty="0"/>
              <a:t>3</a:t>
            </a:r>
            <a:r>
              <a:rPr lang="es-ES" sz="1600" dirty="0"/>
              <a:t>/año) </a:t>
            </a:r>
          </a:p>
          <a:p>
            <a:pPr>
              <a:spcAft>
                <a:spcPts val="600"/>
              </a:spcAft>
              <a:tabLst>
                <a:tab pos="3406775" algn="l"/>
              </a:tabLst>
            </a:pPr>
            <a:r>
              <a:rPr lang="es-ES" sz="1600" dirty="0"/>
              <a:t>                      ↓ recarga total en la DHJ (-9 mm) </a:t>
            </a:r>
          </a:p>
        </p:txBody>
      </p: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6D61FC90-BFB6-ACA0-EB24-7118C8D070CA}"/>
              </a:ext>
            </a:extLst>
          </p:cNvPr>
          <p:cNvCxnSpPr/>
          <p:nvPr/>
        </p:nvCxnSpPr>
        <p:spPr>
          <a:xfrm>
            <a:off x="747423" y="680898"/>
            <a:ext cx="3492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1 Título">
            <a:extLst>
              <a:ext uri="{FF2B5EF4-FFF2-40B4-BE49-F238E27FC236}">
                <a16:creationId xmlns:a16="http://schemas.microsoft.com/office/drawing/2014/main" id="{4FA1BED6-9E5E-2639-FA82-2A94E2FE1559}"/>
              </a:ext>
            </a:extLst>
          </p:cNvPr>
          <p:cNvSpPr txBox="1">
            <a:spLocks/>
          </p:cNvSpPr>
          <p:nvPr/>
        </p:nvSpPr>
        <p:spPr bwMode="auto">
          <a:xfrm>
            <a:off x="747422" y="393324"/>
            <a:ext cx="3367377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Situación de los recursos hídricos 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228AD065-9586-A930-5C8D-D559F97DEC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018" y="2176367"/>
            <a:ext cx="4255984" cy="208800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DA0019A2-431B-C4E3-33FD-220933DB96F4}"/>
              </a:ext>
            </a:extLst>
          </p:cNvPr>
          <p:cNvSpPr txBox="1"/>
          <p:nvPr/>
        </p:nvSpPr>
        <p:spPr>
          <a:xfrm>
            <a:off x="3372777" y="2246265"/>
            <a:ext cx="11470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400" dirty="0"/>
              <a:t>Aportación </a:t>
            </a:r>
            <a:r>
              <a:rPr lang="es-ES" sz="1400" b="1" dirty="0">
                <a:solidFill>
                  <a:srgbClr val="FF0000"/>
                </a:solidFill>
              </a:rPr>
              <a:t>−13%</a:t>
            </a:r>
            <a:endParaRPr lang="es-ES" sz="1400" dirty="0">
              <a:solidFill>
                <a:srgbClr val="FF0000"/>
              </a:solidFill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178EFFB-AC24-B371-C2E6-F0AB56AD44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9800" y="2176367"/>
            <a:ext cx="4545000" cy="2088000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F04A04C5-3913-855F-9E34-0D8436F10773}"/>
              </a:ext>
            </a:extLst>
          </p:cNvPr>
          <p:cNvSpPr txBox="1"/>
          <p:nvPr/>
        </p:nvSpPr>
        <p:spPr>
          <a:xfrm>
            <a:off x="8161382" y="2246265"/>
            <a:ext cx="10599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400" dirty="0"/>
              <a:t>Recarga </a:t>
            </a:r>
            <a:r>
              <a:rPr lang="es-ES" sz="1400" b="1" dirty="0">
                <a:solidFill>
                  <a:srgbClr val="FF0000"/>
                </a:solidFill>
              </a:rPr>
              <a:t>−14%</a:t>
            </a:r>
            <a:endParaRPr lang="es-ES" sz="1400" dirty="0">
              <a:solidFill>
                <a:srgbClr val="FF0000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894115F-BA91-5A84-E822-3EADB4FB54A1}"/>
              </a:ext>
            </a:extLst>
          </p:cNvPr>
          <p:cNvSpPr txBox="1"/>
          <p:nvPr/>
        </p:nvSpPr>
        <p:spPr>
          <a:xfrm>
            <a:off x="657958" y="4389056"/>
            <a:ext cx="7828084" cy="64633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dirty="0"/>
              <a:t>Conclusión: cambios significativos y robustos (series observadas &gt;30 años), coherentes con el patrón esperado por cambio climático.</a:t>
            </a:r>
          </a:p>
        </p:txBody>
      </p:sp>
    </p:spTree>
    <p:extLst>
      <p:ext uri="{BB962C8B-B14F-4D97-AF65-F5344CB8AC3E}">
        <p14:creationId xmlns:p14="http://schemas.microsoft.com/office/powerpoint/2010/main" val="1229382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2B55B-7EB5-7A69-88A2-704F01718C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FDBF96D-D150-7670-2CE3-DBE87DBD06A2}"/>
              </a:ext>
            </a:extLst>
          </p:cNvPr>
          <p:cNvSpPr txBox="1"/>
          <p:nvPr/>
        </p:nvSpPr>
        <p:spPr>
          <a:xfrm>
            <a:off x="161018" y="782748"/>
            <a:ext cx="8903782" cy="3154710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pPr marL="285750" indent="-285750" algn="just"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600" b="1" dirty="0"/>
              <a:t>Situación actual</a:t>
            </a:r>
            <a:r>
              <a:rPr lang="es-ES" sz="1600" dirty="0"/>
              <a:t>: </a:t>
            </a:r>
          </a:p>
          <a:p>
            <a:pPr marL="742950" lvl="1" indent="-285750" algn="just"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600" dirty="0"/>
              <a:t>equilibrio frágil recursos–demandas; </a:t>
            </a:r>
          </a:p>
          <a:p>
            <a:pPr marL="742950" lvl="1" indent="-285750" algn="just"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600" dirty="0"/>
              <a:t>ya se registran demandas no satisfechas por limitación de recursos y cumplimiento de caudales ecológicos.</a:t>
            </a:r>
          </a:p>
          <a:p>
            <a:pPr marL="285750" indent="-285750" algn="just">
              <a:spcBef>
                <a:spcPts val="1200"/>
              </a:spcBef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600" b="1" dirty="0"/>
              <a:t>Estructura de la demanda </a:t>
            </a:r>
            <a:r>
              <a:rPr lang="es-ES" sz="1600" dirty="0"/>
              <a:t>(DHJ): agropecuaria ~80%, urbana ~16%, industrial ~4% (resto marginal).</a:t>
            </a:r>
          </a:p>
          <a:p>
            <a:pPr marL="285750" indent="-285750" algn="just">
              <a:spcBef>
                <a:spcPts val="1200"/>
              </a:spcBef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600" b="1" dirty="0"/>
              <a:t>Tendencia</a:t>
            </a:r>
            <a:r>
              <a:rPr lang="es-ES" sz="1600" dirty="0"/>
              <a:t> </a:t>
            </a:r>
            <a:r>
              <a:rPr lang="es-ES" sz="1600" b="1" dirty="0"/>
              <a:t>sin CC </a:t>
            </a:r>
            <a:r>
              <a:rPr lang="es-ES" sz="1600" dirty="0"/>
              <a:t>(años 2027-2033-2039): urbana e industrial ↑ (población/actividad económica); agropecuaria ↓/se estabiliza (modernización de riegos) → La demanda total permanece estable.</a:t>
            </a:r>
          </a:p>
          <a:p>
            <a:pPr marL="285750" indent="-285750" algn="just">
              <a:spcBef>
                <a:spcPts val="1200"/>
              </a:spcBef>
              <a:spcAft>
                <a:spcPts val="600"/>
              </a:spcAft>
              <a:buFontTx/>
              <a:buChar char="-"/>
              <a:tabLst>
                <a:tab pos="3406775" algn="l"/>
              </a:tabLst>
            </a:pPr>
            <a:r>
              <a:rPr lang="es-ES" sz="1600" b="1" dirty="0"/>
              <a:t>Factor crítico</a:t>
            </a:r>
            <a:r>
              <a:rPr lang="es-ES" sz="1600" dirty="0"/>
              <a:t>: el turismo incrementa la demanda urbana estival, con picos en sistemas Cenia-Maestrazgo y Marina Alta.</a:t>
            </a:r>
          </a:p>
        </p:txBody>
      </p:sp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58B26F27-906A-D12F-78EC-28B721C29629}"/>
              </a:ext>
            </a:extLst>
          </p:cNvPr>
          <p:cNvCxnSpPr/>
          <p:nvPr/>
        </p:nvCxnSpPr>
        <p:spPr>
          <a:xfrm>
            <a:off x="747423" y="680898"/>
            <a:ext cx="3384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1 Título">
            <a:extLst>
              <a:ext uri="{FF2B5EF4-FFF2-40B4-BE49-F238E27FC236}">
                <a16:creationId xmlns:a16="http://schemas.microsoft.com/office/drawing/2014/main" id="{1E3024F6-95B7-9CF2-7815-D4C45B6D9AEE}"/>
              </a:ext>
            </a:extLst>
          </p:cNvPr>
          <p:cNvSpPr txBox="1">
            <a:spLocks/>
          </p:cNvSpPr>
          <p:nvPr/>
        </p:nvSpPr>
        <p:spPr bwMode="auto">
          <a:xfrm>
            <a:off x="747422" y="393324"/>
            <a:ext cx="3275937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/>
              <a:t>Caracterización de las demandas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76364C1-1077-AAF2-81A1-51990CF380A6}"/>
              </a:ext>
            </a:extLst>
          </p:cNvPr>
          <p:cNvSpPr txBox="1"/>
          <p:nvPr/>
        </p:nvSpPr>
        <p:spPr>
          <a:xfrm>
            <a:off x="605497" y="4139436"/>
            <a:ext cx="7828084" cy="64633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dirty="0"/>
              <a:t>Aunque la demanda total apenas cambie a corto plazo, a horizontes largos (2050–2100) es esperable ↑ demanda aún sin CC, aumentando el reto de garantía.</a:t>
            </a:r>
          </a:p>
        </p:txBody>
      </p:sp>
    </p:spTree>
    <p:extLst>
      <p:ext uri="{BB962C8B-B14F-4D97-AF65-F5344CB8AC3E}">
        <p14:creationId xmlns:p14="http://schemas.microsoft.com/office/powerpoint/2010/main" val="4207875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909572" y="1813304"/>
            <a:ext cx="8149184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000" dirty="0">
                <a:latin typeface="Lato Black"/>
                <a:ea typeface="Lato Black"/>
                <a:cs typeface="Lato Black"/>
              </a:rPr>
              <a:t>Análisis de la situación futura bajo un escenario de cambio climático</a:t>
            </a:r>
          </a:p>
        </p:txBody>
      </p:sp>
      <p:sp>
        <p:nvSpPr>
          <p:cNvPr id="4" name="Google Shape;64;p14"/>
          <p:cNvSpPr txBox="1"/>
          <p:nvPr/>
        </p:nvSpPr>
        <p:spPr>
          <a:xfrm>
            <a:off x="898287" y="2236890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03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167662529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9C28263EC76D940B042D36569FAA034" ma:contentTypeVersion="3" ma:contentTypeDescription="Crear nuevo documento." ma:contentTypeScope="" ma:versionID="0bd0cb5344d1690a3cbbf46c3df11430">
  <xsd:schema xmlns:xsd="http://www.w3.org/2001/XMLSchema" xmlns:xs="http://www.w3.org/2001/XMLSchema" xmlns:p="http://schemas.microsoft.com/office/2006/metadata/properties" xmlns:ns2="3a59c1f3-7cfe-4866-877d-3ef18be60a0b" targetNamespace="http://schemas.microsoft.com/office/2006/metadata/properties" ma:root="true" ma:fieldsID="1ad7025399c6cd353cb708f172dda5e6" ns2:_="">
    <xsd:import namespace="3a59c1f3-7cfe-4866-877d-3ef18be60a0b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59c1f3-7cfe-4866-877d-3ef18be60a0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Props1.xml><?xml version="1.0" encoding="utf-8"?>
<ds:datastoreItem xmlns:ds="http://schemas.openxmlformats.org/officeDocument/2006/customXml" ds:itemID="{A3371ABD-60DC-4B8B-81E7-5226C0435DB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83666B-D381-456C-BE6E-051B065C7B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59c1f3-7cfe-4866-877d-3ef18be60a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C0EE4B3-C5B6-4F32-8787-CAA21B64215C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3a59c1f3-7cfe-4866-877d-3ef18be60a0b"/>
    <ds:schemaRef ds:uri="http://purl.org/dc/elements/1.1/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E19D038F-D2D5-49C2-92FA-A8CDA0A32877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9754</TotalTime>
  <Words>1429</Words>
  <Application>Microsoft Office PowerPoint</Application>
  <PresentationFormat>Presentación en pantalla (16:9)</PresentationFormat>
  <Paragraphs>209</Paragraphs>
  <Slides>17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5" baseType="lpstr">
      <vt:lpstr>Calibri</vt:lpstr>
      <vt:lpstr>Wingdings</vt:lpstr>
      <vt:lpstr>Lato</vt:lpstr>
      <vt:lpstr>Times New Roman</vt:lpstr>
      <vt:lpstr>Lato Black</vt:lpstr>
      <vt:lpstr>Arial</vt:lpstr>
      <vt:lpstr>Calibri Light</vt:lpstr>
      <vt:lpstr>Tema de Office</vt:lpstr>
      <vt:lpstr>ESQUEMA DE TEMAS IMPORTANTES DEL PHJ 2028-2033  FICHA 8. GARANTÍA DE LAS DEMANDAS EN UN ESCENARIO DE CAMBIO CLIMÁTICO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Presentaciones CHJ Imprimible</dc:title>
  <dc:creator>Jiménez Argudo, Sara María</dc:creator>
  <cp:lastModifiedBy>Fidalgo Pelarda, Aranzazu</cp:lastModifiedBy>
  <cp:revision>741</cp:revision>
  <cp:lastPrinted>2025-05-06T09:14:02Z</cp:lastPrinted>
  <dcterms:modified xsi:type="dcterms:W3CDTF">2026-03-09T07:45:33Z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0x01010009C28263EC76D940B042D36569FAA034</vt:lpwstr>
  </property>
</Properties>
</file>