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5" r:id="rId5"/>
  </p:sldMasterIdLst>
  <p:notesMasterIdLst>
    <p:notesMasterId r:id="rId27"/>
  </p:notesMasterIdLst>
  <p:sldIdLst>
    <p:sldId id="468" r:id="rId6"/>
    <p:sldId id="459" r:id="rId7"/>
    <p:sldId id="460" r:id="rId8"/>
    <p:sldId id="424" r:id="rId9"/>
    <p:sldId id="486" r:id="rId10"/>
    <p:sldId id="466" r:id="rId11"/>
    <p:sldId id="475" r:id="rId12"/>
    <p:sldId id="487" r:id="rId13"/>
    <p:sldId id="488" r:id="rId14"/>
    <p:sldId id="489" r:id="rId15"/>
    <p:sldId id="461" r:id="rId16"/>
    <p:sldId id="490" r:id="rId17"/>
    <p:sldId id="491" r:id="rId18"/>
    <p:sldId id="492" r:id="rId19"/>
    <p:sldId id="493" r:id="rId20"/>
    <p:sldId id="494" r:id="rId21"/>
    <p:sldId id="496" r:id="rId22"/>
    <p:sldId id="495" r:id="rId23"/>
    <p:sldId id="462" r:id="rId24"/>
    <p:sldId id="426" r:id="rId25"/>
    <p:sldId id="321" r:id="rId26"/>
  </p:sldIdLst>
  <p:sldSz cx="9144000" cy="5143500" type="screen16x9"/>
  <p:notesSz cx="6797675" cy="9926638"/>
  <p:embeddedFontLst>
    <p:embeddedFont>
      <p:font typeface="Lato" panose="020F0502020204030203" pitchFamily="34" charset="0"/>
      <p:regular r:id="rId28"/>
      <p:bold r:id="rId29"/>
      <p:italic r:id="rId30"/>
      <p:boldItalic r:id="rId31"/>
    </p:embeddedFont>
    <p:embeddedFont>
      <p:font typeface="Lato Black" panose="020F0A02020204030203" pitchFamily="34" charset="0"/>
      <p:bold r:id="rId32"/>
      <p:boldItalic r:id="rId33"/>
    </p:embeddedFont>
  </p:embeddedFont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iménez Argudo, Sara María" initials="JASM" lastIdx="0" clrIdx="0">
    <p:extLst>
      <p:ext uri="{19B8F6BF-5375-455C-9EA6-DF929625EA0E}">
        <p15:presenceInfo xmlns:p15="http://schemas.microsoft.com/office/powerpoint/2012/main" userId="S-1-5-21-2022465157-789675194-1130643225-1324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99"/>
    <a:srgbClr val="9966FF"/>
    <a:srgbClr val="66FF33"/>
    <a:srgbClr val="5B9BD5"/>
    <a:srgbClr val="4BB3FD"/>
    <a:srgbClr val="FF3399"/>
    <a:srgbClr val="FF8F8F"/>
    <a:srgbClr val="586F9E"/>
    <a:srgbClr val="4B5E85"/>
    <a:srgbClr val="5C74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E212C01-C674-4CEA-9EDA-87EAF6A7053B}">
  <a:tblStyle styleId="{0E212C01-C674-4CEA-9EDA-87EAF6A7053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7853C-536D-4A76-A0AE-DD22124D55A5}" styleName="Estilo temático 1 - Énfasis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012ECD-51FC-41F1-AA8D-1B2483CD663E}" styleName="Estilo claro 2 - Acento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87" autoAdjust="0"/>
    <p:restoredTop sz="96395" autoAdjust="0"/>
  </p:normalViewPr>
  <p:slideViewPr>
    <p:cSldViewPr snapToGrid="0">
      <p:cViewPr varScale="1">
        <p:scale>
          <a:sx n="110" d="100"/>
          <a:sy n="110" d="100"/>
        </p:scale>
        <p:origin x="303" y="45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commentAuthors" Target="commentAuthor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font" Target="fonts/font6.fntdata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font" Target="fonts/font2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font" Target="fonts/font5.fntdata"/><Relationship Id="rId37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font" Target="fonts/font1.fntdata"/><Relationship Id="rId36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font" Target="fonts/font4.fntdata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presProps" Target="presProp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editar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09/03/2026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8755597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09/03/2026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97871821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09/03/2026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58121298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Marcador de texto 38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715431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/>
              <a:t>Título</a:t>
            </a:r>
          </a:p>
        </p:txBody>
      </p:sp>
      <p:sp>
        <p:nvSpPr>
          <p:cNvPr id="40" name="Marcador de texto 38"/>
          <p:cNvSpPr>
            <a:spLocks noGrp="1"/>
          </p:cNvSpPr>
          <p:nvPr>
            <p:ph type="body" sz="quarter" idx="11" hasCustomPrompt="1"/>
          </p:nvPr>
        </p:nvSpPr>
        <p:spPr>
          <a:xfrm>
            <a:off x="914399" y="2202826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  <p:sp>
        <p:nvSpPr>
          <p:cNvPr id="46" name="Marcador de texto 38"/>
          <p:cNvSpPr>
            <a:spLocks noGrp="1"/>
          </p:cNvSpPr>
          <p:nvPr>
            <p:ph type="body" sz="quarter" idx="14" hasCustomPrompt="1"/>
          </p:nvPr>
        </p:nvSpPr>
        <p:spPr>
          <a:xfrm>
            <a:off x="4525056" y="1159034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/>
              <a:t>02</a:t>
            </a:r>
          </a:p>
        </p:txBody>
      </p:sp>
      <p:sp>
        <p:nvSpPr>
          <p:cNvPr id="47" name="Marcador de texto 38"/>
          <p:cNvSpPr>
            <a:spLocks noGrp="1"/>
          </p:cNvSpPr>
          <p:nvPr>
            <p:ph type="body" sz="quarter" idx="15" hasCustomPrompt="1"/>
          </p:nvPr>
        </p:nvSpPr>
        <p:spPr>
          <a:xfrm>
            <a:off x="1062926" y="1159033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/>
              <a:t>01</a:t>
            </a:r>
          </a:p>
        </p:txBody>
      </p:sp>
      <p:sp>
        <p:nvSpPr>
          <p:cNvPr id="58" name="Marcador de texto 38"/>
          <p:cNvSpPr>
            <a:spLocks noGrp="1"/>
          </p:cNvSpPr>
          <p:nvPr>
            <p:ph type="body" sz="quarter" idx="20" hasCustomPrompt="1"/>
          </p:nvPr>
        </p:nvSpPr>
        <p:spPr>
          <a:xfrm>
            <a:off x="4525056" y="3030414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/>
              <a:t>04</a:t>
            </a:r>
          </a:p>
        </p:txBody>
      </p:sp>
      <p:sp>
        <p:nvSpPr>
          <p:cNvPr id="59" name="Marcador de texto 38"/>
          <p:cNvSpPr>
            <a:spLocks noGrp="1"/>
          </p:cNvSpPr>
          <p:nvPr>
            <p:ph type="body" sz="quarter" idx="21" hasCustomPrompt="1"/>
          </p:nvPr>
        </p:nvSpPr>
        <p:spPr>
          <a:xfrm>
            <a:off x="1062925" y="3030413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/>
              <a:t>03</a:t>
            </a:r>
          </a:p>
        </p:txBody>
      </p:sp>
      <p:sp>
        <p:nvSpPr>
          <p:cNvPr id="16" name="Marcador de texto 38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3782075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/>
              <a:t>Título</a:t>
            </a:r>
          </a:p>
        </p:txBody>
      </p:sp>
      <p:sp>
        <p:nvSpPr>
          <p:cNvPr id="18" name="Marcador de texto 38"/>
          <p:cNvSpPr>
            <a:spLocks noGrp="1"/>
          </p:cNvSpPr>
          <p:nvPr>
            <p:ph type="body" sz="quarter" idx="23" hasCustomPrompt="1"/>
          </p:nvPr>
        </p:nvSpPr>
        <p:spPr>
          <a:xfrm>
            <a:off x="914399" y="4269470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  <p:sp>
        <p:nvSpPr>
          <p:cNvPr id="19" name="Marcador de texto 38"/>
          <p:cNvSpPr>
            <a:spLocks noGrp="1"/>
          </p:cNvSpPr>
          <p:nvPr>
            <p:ph type="body" sz="quarter" idx="24" hasCustomPrompt="1"/>
          </p:nvPr>
        </p:nvSpPr>
        <p:spPr>
          <a:xfrm>
            <a:off x="4418376" y="1715431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/>
              <a:t>Título</a:t>
            </a:r>
          </a:p>
        </p:txBody>
      </p:sp>
      <p:sp>
        <p:nvSpPr>
          <p:cNvPr id="20" name="Marcador de texto 38"/>
          <p:cNvSpPr>
            <a:spLocks noGrp="1"/>
          </p:cNvSpPr>
          <p:nvPr>
            <p:ph type="body" sz="quarter" idx="25" hasCustomPrompt="1"/>
          </p:nvPr>
        </p:nvSpPr>
        <p:spPr>
          <a:xfrm>
            <a:off x="4418375" y="2202826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  <p:sp>
        <p:nvSpPr>
          <p:cNvPr id="21" name="Marcador de texto 38"/>
          <p:cNvSpPr>
            <a:spLocks noGrp="1"/>
          </p:cNvSpPr>
          <p:nvPr>
            <p:ph type="body" sz="quarter" idx="26" hasCustomPrompt="1"/>
          </p:nvPr>
        </p:nvSpPr>
        <p:spPr>
          <a:xfrm>
            <a:off x="4418376" y="3782075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/>
              <a:t>Título</a:t>
            </a:r>
          </a:p>
        </p:txBody>
      </p:sp>
      <p:sp>
        <p:nvSpPr>
          <p:cNvPr id="22" name="Marcador de texto 38"/>
          <p:cNvSpPr>
            <a:spLocks noGrp="1"/>
          </p:cNvSpPr>
          <p:nvPr>
            <p:ph type="body" sz="quarter" idx="27" hasCustomPrompt="1"/>
          </p:nvPr>
        </p:nvSpPr>
        <p:spPr>
          <a:xfrm>
            <a:off x="4418375" y="4269470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504552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14;p3"/>
          <p:cNvSpPr txBox="1">
            <a:spLocks noGrp="1"/>
          </p:cNvSpPr>
          <p:nvPr>
            <p:ph type="title"/>
          </p:nvPr>
        </p:nvSpPr>
        <p:spPr>
          <a:xfrm>
            <a:off x="411120" y="868104"/>
            <a:ext cx="8321760" cy="44253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3600"/>
              <a:buNone/>
              <a:defRPr sz="2500" b="0" i="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4" name="Imagen 3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95" y="225929"/>
            <a:ext cx="468000" cy="46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7571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userDrawn="1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aseline="0">
                <a:solidFill>
                  <a:schemeClr val="tx1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7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SzPts val="1800"/>
              <a:buChar char="●"/>
              <a:defRPr baseline="0">
                <a:solidFill>
                  <a:schemeClr val="tx1"/>
                </a:solidFill>
                <a:latin typeface="Lato" panose="020F0502020204030203" pitchFamily="34" charset="0"/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769620" y="408251"/>
            <a:ext cx="7702838" cy="572700"/>
          </a:xfrm>
        </p:spPr>
        <p:txBody>
          <a:bodyPr>
            <a:normAutofit/>
          </a:bodyPr>
          <a:lstStyle>
            <a:lvl1pPr algn="ctr">
              <a:defRPr sz="2500" b="1" i="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95" y="225929"/>
            <a:ext cx="468000" cy="46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725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present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1137809"/>
            <a:ext cx="3785616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000" b="1" i="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00" y="4152881"/>
            <a:ext cx="3785616" cy="707136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61770" y="4152881"/>
            <a:ext cx="2581164" cy="707136"/>
          </a:xfrm>
          <a:prstGeom prst="rect">
            <a:avLst/>
          </a:prstGeom>
        </p:spPr>
      </p:pic>
      <p:pic>
        <p:nvPicPr>
          <p:cNvPr id="7" name="Picture 2" descr="https://intranet.chj.es/SecretariaGeneral/RRHH/Pblica/Imagen%2090%20aniversario/LOGO%2090%20Aniversario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422" y="4152881"/>
            <a:ext cx="720246" cy="720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78410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1137809"/>
            <a:ext cx="3785616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000" b="1" i="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3" name="Imagen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00" y="4152881"/>
            <a:ext cx="3785616" cy="70713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67377" y="4152881"/>
            <a:ext cx="2575557" cy="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149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09/03/2026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2918744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09/03/2026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3918082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09/03/2026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50358892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09/03/2026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30153153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09/03/2026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73212925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09/03/2026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19422079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09/03/2026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8467446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09/03/2026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017725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CD23D8-8017-42AC-9E72-8CF9D9B99E0C}" type="datetimeFigureOut">
              <a:rPr lang="es-ES" smtClean="0"/>
              <a:t>09/03/2026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0058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8" r:id="rId12"/>
    <p:sldLayoutId id="2147483699" r:id="rId13"/>
    <p:sldLayoutId id="2147483700" r:id="rId14"/>
    <p:sldLayoutId id="2147483683" r:id="rId15"/>
    <p:sldLayoutId id="2147483701" r:id="rId16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66529" y="385355"/>
            <a:ext cx="8481571" cy="2620238"/>
          </a:xfrm>
        </p:spPr>
        <p:txBody>
          <a:bodyPr>
            <a:normAutofit/>
          </a:bodyPr>
          <a:lstStyle/>
          <a:p>
            <a:pPr algn="ctr"/>
            <a:r>
              <a:rPr lang="es-ES" sz="3975" dirty="0">
                <a:latin typeface="Calibri" pitchFamily="34" charset="0"/>
                <a:cs typeface="Arial" charset="0"/>
              </a:rPr>
              <a:t>ESQUEMA DE TEMAS IMPORTANTES DEL PHJ 2028-2033</a:t>
            </a:r>
            <a:br>
              <a:rPr lang="es-ES" dirty="0">
                <a:latin typeface="Calibri" pitchFamily="34" charset="0"/>
                <a:cs typeface="Arial" charset="0"/>
              </a:rPr>
            </a:br>
            <a:br>
              <a:rPr lang="es-ES" dirty="0">
                <a:latin typeface="Calibri" pitchFamily="34" charset="0"/>
                <a:cs typeface="Arial" charset="0"/>
              </a:rPr>
            </a:br>
            <a:r>
              <a:rPr lang="es-ES" dirty="0">
                <a:latin typeface="Calibri" pitchFamily="34" charset="0"/>
                <a:cs typeface="Arial" charset="0"/>
              </a:rPr>
              <a:t>FICHA 7. FOMENTO DE LA REUTILIZACIÓN DE AGUA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0" y="308894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8"/>
            <a:r>
              <a:rPr lang="es-ES" dirty="0">
                <a:solidFill>
                  <a:prstClr val="black"/>
                </a:solidFill>
                <a:latin typeface="Calibri" pitchFamily="34" charset="0"/>
              </a:rPr>
              <a:t>Marzo de 2026</a:t>
            </a:r>
          </a:p>
        </p:txBody>
      </p:sp>
    </p:spTree>
    <p:extLst>
      <p:ext uri="{BB962C8B-B14F-4D97-AF65-F5344CB8AC3E}">
        <p14:creationId xmlns:p14="http://schemas.microsoft.com/office/powerpoint/2010/main" val="3586662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BC34F6-DC2F-D8AA-0050-8918E3209F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3C0E080C-F32D-0FA9-97B8-94354F7E36CD}"/>
              </a:ext>
            </a:extLst>
          </p:cNvPr>
          <p:cNvCxnSpPr/>
          <p:nvPr/>
        </p:nvCxnSpPr>
        <p:spPr>
          <a:xfrm>
            <a:off x="747423" y="680898"/>
            <a:ext cx="59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>
            <a:extLst>
              <a:ext uri="{FF2B5EF4-FFF2-40B4-BE49-F238E27FC236}">
                <a16:creationId xmlns:a16="http://schemas.microsoft.com/office/drawing/2014/main" id="{ADC223FA-10E4-E7BF-C1F6-27B3FA8A96D6}"/>
              </a:ext>
            </a:extLst>
          </p:cNvPr>
          <p:cNvSpPr txBox="1">
            <a:spLocks/>
          </p:cNvSpPr>
          <p:nvPr/>
        </p:nvSpPr>
        <p:spPr bwMode="auto">
          <a:xfrm>
            <a:off x="747423" y="279950"/>
            <a:ext cx="5976934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/>
              <a:t>Condiciones e incentivos para el fomento de la reutilización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D8038E53-5FF5-317E-2873-585E53C0AE45}"/>
              </a:ext>
            </a:extLst>
          </p:cNvPr>
          <p:cNvSpPr txBox="1"/>
          <p:nvPr/>
        </p:nvSpPr>
        <p:spPr>
          <a:xfrm>
            <a:off x="235482" y="975212"/>
            <a:ext cx="8908517" cy="3508653"/>
          </a:xfrm>
          <a:prstGeom prst="rect">
            <a:avLst/>
          </a:prstGeom>
          <a:noFill/>
          <a:ln w="22225"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s-ES" sz="1400" b="1" dirty="0"/>
              <a:t>Cumplimiento condiciones de calidad</a:t>
            </a:r>
            <a:r>
              <a:rPr lang="es-ES" sz="1400" dirty="0"/>
              <a:t>: </a:t>
            </a:r>
          </a:p>
          <a:p>
            <a:pPr marL="742950" lvl="1" indent="-285750">
              <a:buFontTx/>
              <a:buChar char="-"/>
            </a:pPr>
            <a:r>
              <a:rPr lang="es-ES" sz="1400" dirty="0"/>
              <a:t>Revisión / nuevas instalaciones (sinergia con Directiva TARU) o posibilidad de aplicación de barreras (PGRAR))</a:t>
            </a:r>
          </a:p>
          <a:p>
            <a:pPr marL="742950" lvl="1" indent="-285750">
              <a:buFontTx/>
              <a:buChar char="-"/>
            </a:pPr>
            <a:endParaRPr lang="es-ES" sz="800" dirty="0"/>
          </a:p>
          <a:p>
            <a:pPr marL="285750" indent="-285750">
              <a:spcBef>
                <a:spcPts val="1200"/>
              </a:spcBef>
              <a:buFontTx/>
              <a:buChar char="-"/>
            </a:pPr>
            <a:r>
              <a:rPr lang="es-ES" sz="1400" b="1" dirty="0"/>
              <a:t>Necesidad de implementar infraestructuras de distribución y almacenamiento</a:t>
            </a:r>
            <a:endParaRPr lang="es-ES" sz="800" b="1" dirty="0"/>
          </a:p>
          <a:p>
            <a:pPr marL="285750" indent="-285750">
              <a:spcBef>
                <a:spcPts val="1200"/>
              </a:spcBef>
              <a:buFontTx/>
              <a:buChar char="-"/>
            </a:pPr>
            <a:r>
              <a:rPr lang="es-ES" sz="1400" b="1" dirty="0"/>
              <a:t>Percepción de usuarios</a:t>
            </a:r>
            <a:r>
              <a:rPr lang="es-ES" sz="1400" dirty="0"/>
              <a:t>: miedo a pérdida de derechos de agua convencional y percepción de calidad insuficiente. Preocupación por responsabilidad de CCRR en el PGRAR, en relación a compromisos de regantes individuales</a:t>
            </a:r>
            <a:endParaRPr lang="es-ES" sz="800" dirty="0"/>
          </a:p>
          <a:p>
            <a:pPr marL="285750" indent="-285750">
              <a:spcBef>
                <a:spcPts val="1200"/>
              </a:spcBef>
              <a:buFontTx/>
              <a:buChar char="-"/>
            </a:pPr>
            <a:r>
              <a:rPr lang="es-ES" sz="1400" b="1" dirty="0"/>
              <a:t>Posibilidad de ayudas (TRLA)</a:t>
            </a:r>
            <a:r>
              <a:rPr lang="es-ES" sz="1400" dirty="0"/>
              <a:t>: costes adicionales de la reutilización; exención CCV (volumen realmente </a:t>
            </a:r>
            <a:r>
              <a:rPr lang="es-ES" sz="1400"/>
              <a:t>reutilizado y </a:t>
            </a:r>
            <a:r>
              <a:rPr lang="es-ES" sz="1400" dirty="0"/>
              <a:t>título concesional); Ayudas a tecnologías/ procesos/ instalaciones/ equipos para el fomento reutilización si disminución en los usos y consumos de agua; </a:t>
            </a:r>
          </a:p>
          <a:p>
            <a:pPr marL="285750" indent="-285750">
              <a:spcBef>
                <a:spcPts val="1200"/>
              </a:spcBef>
              <a:buFontTx/>
              <a:buChar char="-"/>
            </a:pPr>
            <a:r>
              <a:rPr lang="es-ES" sz="1400" b="1" dirty="0"/>
              <a:t>Convenios público-privados </a:t>
            </a:r>
            <a:r>
              <a:rPr lang="es-ES" sz="1400" dirty="0"/>
              <a:t>(RD 1085/2024)</a:t>
            </a:r>
          </a:p>
          <a:p>
            <a:pPr marL="285750" indent="-285750">
              <a:spcBef>
                <a:spcPts val="1200"/>
              </a:spcBef>
              <a:buFontTx/>
              <a:buChar char="-"/>
            </a:pPr>
            <a:r>
              <a:rPr lang="es-ES" sz="1400" b="1" dirty="0"/>
              <a:t>Fondos PERTE</a:t>
            </a:r>
            <a:r>
              <a:rPr lang="es-ES" sz="1400" dirty="0"/>
              <a:t>: línea A.4 (planes de fomento urbanos) y línea G.8 (PGRAR)</a:t>
            </a:r>
          </a:p>
          <a:p>
            <a:pPr marL="285750" indent="-285750">
              <a:spcBef>
                <a:spcPts val="1200"/>
              </a:spcBef>
              <a:buFontTx/>
              <a:buChar char="-"/>
            </a:pPr>
            <a:r>
              <a:rPr lang="es-ES" sz="1400" b="1" dirty="0"/>
              <a:t>Financiación climática de adaptación</a:t>
            </a:r>
            <a:r>
              <a:rPr lang="es-ES" sz="1400" dirty="0"/>
              <a:t>: si son medidas derivadas de análisis de vulnerabilidad y evaluación riesgos CC</a:t>
            </a:r>
          </a:p>
        </p:txBody>
      </p:sp>
    </p:spTree>
    <p:extLst>
      <p:ext uri="{BB962C8B-B14F-4D97-AF65-F5344CB8AC3E}">
        <p14:creationId xmlns:p14="http://schemas.microsoft.com/office/powerpoint/2010/main" val="17078518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564911" y="1813304"/>
            <a:ext cx="8507169" cy="1295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2500" b="0" i="0" u="none" strike="noStrike" cap="none" baseline="0">
                <a:solidFill>
                  <a:schemeClr val="tx1"/>
                </a:solidFill>
                <a:latin typeface="Lato Black" panose="020F0A02020204030203" pitchFamily="34" charset="0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endParaRPr lang="es-ES" sz="3200" dirty="0">
              <a:latin typeface="Lato Black"/>
              <a:ea typeface="Lato Black"/>
              <a:cs typeface="Lato Black"/>
            </a:endParaRPr>
          </a:p>
          <a:p>
            <a:pPr algn="ctr"/>
            <a:r>
              <a:rPr lang="es-ES" sz="3200" dirty="0">
                <a:latin typeface="Lato Black"/>
                <a:ea typeface="Lato Black"/>
                <a:cs typeface="Lato Black"/>
              </a:rPr>
              <a:t>Principales zonas de fomento de la reutilización </a:t>
            </a:r>
          </a:p>
        </p:txBody>
      </p:sp>
      <p:sp>
        <p:nvSpPr>
          <p:cNvPr id="4" name="Google Shape;64;p14"/>
          <p:cNvSpPr txBox="1"/>
          <p:nvPr/>
        </p:nvSpPr>
        <p:spPr>
          <a:xfrm>
            <a:off x="898287" y="2236890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3200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Lato Black"/>
              </a:rPr>
              <a:t>03</a:t>
            </a:r>
            <a:endParaRPr sz="3200" dirty="0">
              <a:solidFill>
                <a:srgbClr val="4BB3FD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</p:spTree>
    <p:extLst>
      <p:ext uri="{BB962C8B-B14F-4D97-AF65-F5344CB8AC3E}">
        <p14:creationId xmlns:p14="http://schemas.microsoft.com/office/powerpoint/2010/main" val="16766252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1EC636-1E14-EF22-CF26-7B18CBED19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AF6A73E9-97B9-BA4E-D8DF-C1C09CD4BEDF}"/>
              </a:ext>
            </a:extLst>
          </p:cNvPr>
          <p:cNvCxnSpPr/>
          <p:nvPr/>
        </p:nvCxnSpPr>
        <p:spPr>
          <a:xfrm>
            <a:off x="747423" y="680898"/>
            <a:ext cx="612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>
            <a:extLst>
              <a:ext uri="{FF2B5EF4-FFF2-40B4-BE49-F238E27FC236}">
                <a16:creationId xmlns:a16="http://schemas.microsoft.com/office/drawing/2014/main" id="{C9F1874A-05CF-63BD-3DFD-96E3C1242385}"/>
              </a:ext>
            </a:extLst>
          </p:cNvPr>
          <p:cNvSpPr txBox="1">
            <a:spLocks/>
          </p:cNvSpPr>
          <p:nvPr/>
        </p:nvSpPr>
        <p:spPr bwMode="auto">
          <a:xfrm>
            <a:off x="747422" y="279950"/>
            <a:ext cx="6187949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/>
              <a:t>Principales zonas donde se propone fomento de la reutilización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EC48A7D7-DB87-83CB-C78F-2C8A553C89C1}"/>
              </a:ext>
            </a:extLst>
          </p:cNvPr>
          <p:cNvSpPr txBox="1"/>
          <p:nvPr/>
        </p:nvSpPr>
        <p:spPr>
          <a:xfrm>
            <a:off x="7061981" y="249657"/>
            <a:ext cx="1996292" cy="738664"/>
          </a:xfrm>
          <a:prstGeom prst="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  <a:tabLst>
                <a:tab pos="3406775" algn="l"/>
              </a:tabLst>
            </a:pPr>
            <a:r>
              <a:rPr lang="es-ES" sz="1400" dirty="0"/>
              <a:t> Zonas costera y AAUU&gt; 50.000 h-e zonas del interior de la DHJ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3916471C-F196-E8FF-E7E0-2F1EAA5A0D71}"/>
              </a:ext>
            </a:extLst>
          </p:cNvPr>
          <p:cNvSpPr txBox="1"/>
          <p:nvPr/>
        </p:nvSpPr>
        <p:spPr>
          <a:xfrm>
            <a:off x="226918" y="774319"/>
            <a:ext cx="1426036" cy="338554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tabLst>
                <a:tab pos="3406775" algn="l"/>
              </a:tabLst>
            </a:pPr>
            <a:r>
              <a:rPr lang="es-ES" sz="1600" b="1" dirty="0"/>
              <a:t>Costa Alicante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03F144B7-CABA-E584-3AF6-C3C6850A325F}"/>
              </a:ext>
            </a:extLst>
          </p:cNvPr>
          <p:cNvSpPr txBox="1"/>
          <p:nvPr/>
        </p:nvSpPr>
        <p:spPr>
          <a:xfrm>
            <a:off x="116822" y="1095864"/>
            <a:ext cx="8941451" cy="892552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406775" algn="l"/>
              </a:tabLst>
            </a:pPr>
            <a:r>
              <a:rPr lang="es-ES" sz="1400" dirty="0"/>
              <a:t>Mayor volumen disponible: EDAR Altea, Benidorm y Calp (Ver ficha para relación completa -15 EDAR; 11 hm</a:t>
            </a:r>
            <a:r>
              <a:rPr lang="es-ES" sz="1400" baseline="30000" dirty="0"/>
              <a:t>3 </a:t>
            </a:r>
            <a:r>
              <a:rPr lang="es-ES" sz="1400" dirty="0"/>
              <a:t>-)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406775" algn="l"/>
              </a:tabLst>
            </a:pPr>
            <a:r>
              <a:rPr lang="es-ES" sz="1400" dirty="0"/>
              <a:t>Análisis preliminar de destinos óptimos (urbano/agrario) para liberar recursos naturales (tablas 7 y 8 apéndice ficha): </a:t>
            </a:r>
          </a:p>
          <a:p>
            <a:pPr>
              <a:spcAft>
                <a:spcPts val="600"/>
              </a:spcAft>
              <a:tabLst>
                <a:tab pos="3406775" algn="l"/>
              </a:tabLst>
            </a:pPr>
            <a:r>
              <a:rPr lang="es-ES" sz="1400" dirty="0"/>
              <a:t>municipios/UDA cercanos y dependientes de masas de agua en riesgo (descenso piezométrico / intrusión salina)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3189AD3-BE53-5C25-B2EF-D6CBA67A6E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6" t="17602"/>
          <a:stretch>
            <a:fillRect/>
          </a:stretch>
        </p:blipFill>
        <p:spPr bwMode="auto">
          <a:xfrm>
            <a:off x="1525357" y="2155596"/>
            <a:ext cx="2856571" cy="260275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3F2B43C1-2CCC-37C5-EF5D-42A1768BC7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3" t="16228"/>
          <a:stretch>
            <a:fillRect/>
          </a:stretch>
        </p:blipFill>
        <p:spPr bwMode="auto">
          <a:xfrm>
            <a:off x="4618165" y="2151767"/>
            <a:ext cx="2897385" cy="271175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F45B88A2-3BC5-B1BB-F2F0-A7E2A0413573}"/>
              </a:ext>
            </a:extLst>
          </p:cNvPr>
          <p:cNvSpPr txBox="1"/>
          <p:nvPr/>
        </p:nvSpPr>
        <p:spPr>
          <a:xfrm>
            <a:off x="83704" y="2491795"/>
            <a:ext cx="1387431" cy="800219"/>
          </a:xfrm>
          <a:prstGeom prst="rect">
            <a:avLst/>
          </a:prstGeom>
          <a:noFill/>
          <a:ln w="19050">
            <a:solidFill>
              <a:schemeClr val="accent4">
                <a:lumMod val="60000"/>
                <a:lumOff val="40000"/>
              </a:schemeClr>
            </a:solidFill>
            <a:prstDash val="dashDot"/>
          </a:ln>
        </p:spPr>
        <p:txBody>
          <a:bodyPr wrap="square">
            <a:spAutoFit/>
          </a:bodyPr>
          <a:lstStyle>
            <a:defPPr>
              <a:defRPr lang="es-ES"/>
            </a:defPPr>
            <a:lvl1pPr algn="ctr">
              <a:spcAft>
                <a:spcPts val="600"/>
              </a:spcAft>
              <a:tabLst>
                <a:tab pos="3406775" algn="l"/>
              </a:tabLst>
              <a:defRPr sz="1400"/>
            </a:lvl1pPr>
          </a:lstStyle>
          <a:p>
            <a:r>
              <a:rPr lang="es-ES" sz="1200" dirty="0" err="1"/>
              <a:t>Aprox</a:t>
            </a:r>
            <a:r>
              <a:rPr lang="es-ES" sz="1200" dirty="0"/>
              <a:t> 3,1 hm</a:t>
            </a:r>
            <a:r>
              <a:rPr lang="es-ES" sz="1200" baseline="30000" dirty="0"/>
              <a:t>3</a:t>
            </a:r>
            <a:r>
              <a:rPr lang="es-ES" sz="1200" dirty="0"/>
              <a:t>/año</a:t>
            </a:r>
          </a:p>
          <a:p>
            <a:r>
              <a:rPr lang="es-ES" sz="1200" dirty="0"/>
              <a:t>10 EDAR, 9 m.ag.</a:t>
            </a:r>
          </a:p>
          <a:p>
            <a:r>
              <a:rPr lang="es-ES" sz="1200" dirty="0"/>
              <a:t>Red independiente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19749F6-224B-5197-783D-331AD45B1C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98" t="69721" b="6148"/>
          <a:stretch>
            <a:fillRect/>
          </a:stretch>
        </p:blipFill>
        <p:spPr bwMode="auto">
          <a:xfrm>
            <a:off x="2956547" y="3497429"/>
            <a:ext cx="1425381" cy="108644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42B41A5-EEE3-A07C-251F-118FC0E045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27" t="66168" b="6309"/>
          <a:stretch>
            <a:fillRect/>
          </a:stretch>
        </p:blipFill>
        <p:spPr bwMode="auto">
          <a:xfrm>
            <a:off x="6171367" y="3453144"/>
            <a:ext cx="1398405" cy="120207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BCC041DF-EF6F-FD1A-8E82-DC5AA2053692}"/>
              </a:ext>
            </a:extLst>
          </p:cNvPr>
          <p:cNvSpPr txBox="1"/>
          <p:nvPr/>
        </p:nvSpPr>
        <p:spPr>
          <a:xfrm>
            <a:off x="7147708" y="2361760"/>
            <a:ext cx="1996292" cy="984885"/>
          </a:xfrm>
          <a:prstGeom prst="rect">
            <a:avLst/>
          </a:prstGeom>
          <a:noFill/>
          <a:ln w="19050">
            <a:solidFill>
              <a:srgbClr val="00B050"/>
            </a:solidFill>
            <a:prstDash val="dashDot"/>
          </a:ln>
        </p:spPr>
        <p:txBody>
          <a:bodyPr wrap="square">
            <a:spAutoFit/>
          </a:bodyPr>
          <a:lstStyle>
            <a:defPPr>
              <a:defRPr lang="es-ES"/>
            </a:defPPr>
            <a:lvl1pPr algn="ctr">
              <a:spcAft>
                <a:spcPts val="600"/>
              </a:spcAft>
              <a:tabLst>
                <a:tab pos="3406775" algn="l"/>
              </a:tabLst>
              <a:defRPr sz="1400"/>
            </a:lvl1pPr>
          </a:lstStyle>
          <a:p>
            <a:r>
              <a:rPr lang="es-ES" sz="1200" dirty="0"/>
              <a:t>Bombeo actual: 25,41 hm</a:t>
            </a:r>
            <a:r>
              <a:rPr lang="es-ES" sz="1200" baseline="30000" dirty="0"/>
              <a:t>3</a:t>
            </a:r>
            <a:r>
              <a:rPr lang="es-ES" sz="1200" dirty="0"/>
              <a:t>/año</a:t>
            </a:r>
          </a:p>
          <a:p>
            <a:r>
              <a:rPr lang="es-ES" sz="1200" dirty="0"/>
              <a:t>8 EDAR, 7 m.ag.</a:t>
            </a:r>
          </a:p>
          <a:p>
            <a:r>
              <a:rPr lang="es-ES" sz="1200" dirty="0"/>
              <a:t>Distancia transporte variable</a:t>
            </a:r>
          </a:p>
        </p:txBody>
      </p:sp>
    </p:spTree>
    <p:extLst>
      <p:ext uri="{BB962C8B-B14F-4D97-AF65-F5344CB8AC3E}">
        <p14:creationId xmlns:p14="http://schemas.microsoft.com/office/powerpoint/2010/main" val="18165548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8F986C-1259-92D9-A724-ED21F104FF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BD272A99-472F-1457-F7A9-25510188B4AB}"/>
              </a:ext>
            </a:extLst>
          </p:cNvPr>
          <p:cNvCxnSpPr/>
          <p:nvPr/>
        </p:nvCxnSpPr>
        <p:spPr>
          <a:xfrm>
            <a:off x="747423" y="680898"/>
            <a:ext cx="612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>
            <a:extLst>
              <a:ext uri="{FF2B5EF4-FFF2-40B4-BE49-F238E27FC236}">
                <a16:creationId xmlns:a16="http://schemas.microsoft.com/office/drawing/2014/main" id="{A30D6BFA-AF5B-8064-55EA-63A0549B2724}"/>
              </a:ext>
            </a:extLst>
          </p:cNvPr>
          <p:cNvSpPr txBox="1">
            <a:spLocks/>
          </p:cNvSpPr>
          <p:nvPr/>
        </p:nvSpPr>
        <p:spPr bwMode="auto">
          <a:xfrm>
            <a:off x="747422" y="279950"/>
            <a:ext cx="6187949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/>
              <a:t>Principales zonas donde se propone fomento de la reutilización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473180C-7E5C-38E4-2DF6-2B87E80B421D}"/>
              </a:ext>
            </a:extLst>
          </p:cNvPr>
          <p:cNvSpPr txBox="1"/>
          <p:nvPr/>
        </p:nvSpPr>
        <p:spPr>
          <a:xfrm>
            <a:off x="7061981" y="249657"/>
            <a:ext cx="1996292" cy="738664"/>
          </a:xfrm>
          <a:prstGeom prst="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  <a:tabLst>
                <a:tab pos="3406775" algn="l"/>
              </a:tabLst>
            </a:pPr>
            <a:r>
              <a:rPr lang="es-ES" sz="1400" dirty="0"/>
              <a:t> Zonas costera y AAUU&gt; 50.000 h-e zonas del interior de la DHJ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BAEC9FD2-631E-8D90-3339-800D49C681AE}"/>
              </a:ext>
            </a:extLst>
          </p:cNvPr>
          <p:cNvSpPr txBox="1"/>
          <p:nvPr/>
        </p:nvSpPr>
        <p:spPr>
          <a:xfrm>
            <a:off x="226918" y="774319"/>
            <a:ext cx="1426036" cy="338554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tabLst>
                <a:tab pos="3406775" algn="l"/>
              </a:tabLst>
            </a:pPr>
            <a:r>
              <a:rPr lang="es-ES" sz="1600" b="1" dirty="0"/>
              <a:t>Costa Alicante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57D88F0F-3E94-CA92-4789-354F054B3F2F}"/>
              </a:ext>
            </a:extLst>
          </p:cNvPr>
          <p:cNvSpPr txBox="1"/>
          <p:nvPr/>
        </p:nvSpPr>
        <p:spPr>
          <a:xfrm>
            <a:off x="116822" y="1152136"/>
            <a:ext cx="8941451" cy="2708434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tabLst>
                <a:tab pos="3406775" algn="l"/>
              </a:tabLst>
            </a:pPr>
            <a:r>
              <a:rPr lang="es-ES" sz="1400" dirty="0"/>
              <a:t>Actuaciones o proyecto actualmente en marcha:</a:t>
            </a:r>
          </a:p>
          <a:p>
            <a:pPr>
              <a:spcAft>
                <a:spcPts val="600"/>
              </a:spcAft>
              <a:tabLst>
                <a:tab pos="3406775" algn="l"/>
              </a:tabLst>
            </a:pPr>
            <a:endParaRPr lang="es-ES" sz="1400" dirty="0"/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406775" algn="l"/>
              </a:tabLst>
            </a:pPr>
            <a:r>
              <a:rPr lang="es-ES" sz="1400" b="1" dirty="0"/>
              <a:t>Proyecto de obras en EDAR Monte </a:t>
            </a:r>
            <a:r>
              <a:rPr lang="es-ES" sz="1400" b="1" dirty="0" err="1"/>
              <a:t>Orgegia</a:t>
            </a:r>
            <a:r>
              <a:rPr lang="es-ES" sz="1400" b="1" dirty="0"/>
              <a:t> y Rincón de León (ciudad de Alicante): alto caudal depurado + reordenación de caudales/usos → “Alicante Agua Circular / Vertido Cero</a:t>
            </a:r>
            <a:r>
              <a:rPr lang="es-ES" sz="1400" dirty="0"/>
              <a:t>”: objetivo reutilizar el 100% y vertido cero al mar (EDAR Monte </a:t>
            </a:r>
            <a:r>
              <a:rPr lang="es-ES" sz="1400" dirty="0" err="1"/>
              <a:t>Orgegia</a:t>
            </a:r>
            <a:r>
              <a:rPr lang="es-ES" sz="1400" dirty="0"/>
              <a:t> y Rincón de León + distribución) → apoyo a regadío (~18.000 ha) y usos urbanos; mejora ambiental y menor presión sobre acuíferos del Vinalopó.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406775" algn="l"/>
              </a:tabLst>
            </a:pPr>
            <a:r>
              <a:rPr lang="es-ES" sz="1400" dirty="0"/>
              <a:t>Monte </a:t>
            </a:r>
            <a:r>
              <a:rPr lang="es-ES" sz="1400" dirty="0" err="1"/>
              <a:t>Orgegia</a:t>
            </a:r>
            <a:r>
              <a:rPr lang="es-ES" sz="1400" dirty="0"/>
              <a:t> (encomendada a </a:t>
            </a:r>
            <a:r>
              <a:rPr lang="es-ES" sz="1400" dirty="0" err="1"/>
              <a:t>Acuamed</a:t>
            </a:r>
            <a:r>
              <a:rPr lang="es-ES" sz="1400" dirty="0"/>
              <a:t>) presupuesto 171 M€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406775" algn="l"/>
              </a:tabLst>
            </a:pPr>
            <a:r>
              <a:rPr lang="es-ES" sz="1400" dirty="0"/>
              <a:t>Rincón de León presupuesto 168 M€.</a:t>
            </a:r>
          </a:p>
          <a:p>
            <a:pPr>
              <a:spcAft>
                <a:spcPts val="600"/>
              </a:spcAft>
              <a:tabLst>
                <a:tab pos="3406775" algn="l"/>
              </a:tabLst>
            </a:pPr>
            <a:r>
              <a:rPr lang="es-ES" sz="1400" dirty="0"/>
              <a:t>        Supone +14 hm³/año (actualmente se reutiliza ya 13 hm³/año ) ¿Costes y beneficios ambientales y socioeconómicos? </a:t>
            </a:r>
          </a:p>
          <a:p>
            <a:pPr>
              <a:spcAft>
                <a:spcPts val="600"/>
              </a:spcAft>
              <a:tabLst>
                <a:tab pos="3406775" algn="l"/>
              </a:tabLst>
            </a:pPr>
            <a:endParaRPr lang="es-ES" sz="1400" b="1" dirty="0"/>
          </a:p>
        </p:txBody>
      </p:sp>
    </p:spTree>
    <p:extLst>
      <p:ext uri="{BB962C8B-B14F-4D97-AF65-F5344CB8AC3E}">
        <p14:creationId xmlns:p14="http://schemas.microsoft.com/office/powerpoint/2010/main" val="1978854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17B6E9-4269-10D2-8E1A-149A03315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C98A7D2B-4D11-FD67-E6DD-3FEB326B9EB8}"/>
              </a:ext>
            </a:extLst>
          </p:cNvPr>
          <p:cNvCxnSpPr/>
          <p:nvPr/>
        </p:nvCxnSpPr>
        <p:spPr>
          <a:xfrm>
            <a:off x="747423" y="680898"/>
            <a:ext cx="612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>
            <a:extLst>
              <a:ext uri="{FF2B5EF4-FFF2-40B4-BE49-F238E27FC236}">
                <a16:creationId xmlns:a16="http://schemas.microsoft.com/office/drawing/2014/main" id="{09AEFEB8-6DCC-4891-6505-751C64B1A3A2}"/>
              </a:ext>
            </a:extLst>
          </p:cNvPr>
          <p:cNvSpPr txBox="1">
            <a:spLocks/>
          </p:cNvSpPr>
          <p:nvPr/>
        </p:nvSpPr>
        <p:spPr bwMode="auto">
          <a:xfrm>
            <a:off x="747422" y="279950"/>
            <a:ext cx="6187949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/>
              <a:t>Principales zonas donde se propone fomento de la reutilización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9926AE6E-9736-65F9-8A26-0FD8ED4E5142}"/>
              </a:ext>
            </a:extLst>
          </p:cNvPr>
          <p:cNvSpPr txBox="1"/>
          <p:nvPr/>
        </p:nvSpPr>
        <p:spPr>
          <a:xfrm>
            <a:off x="7061981" y="249657"/>
            <a:ext cx="1996292" cy="738664"/>
          </a:xfrm>
          <a:prstGeom prst="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  <a:tabLst>
                <a:tab pos="3406775" algn="l"/>
              </a:tabLst>
            </a:pPr>
            <a:r>
              <a:rPr lang="es-ES" sz="1400" dirty="0"/>
              <a:t> Zonas costera y AAUU&gt; 50.000 h-e zonas del interior de la DHJ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C07BEDC0-C563-1254-EC85-50ECCE47E558}"/>
              </a:ext>
            </a:extLst>
          </p:cNvPr>
          <p:cNvSpPr txBox="1"/>
          <p:nvPr/>
        </p:nvSpPr>
        <p:spPr>
          <a:xfrm>
            <a:off x="226918" y="774319"/>
            <a:ext cx="1426036" cy="338554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tabLst>
                <a:tab pos="3406775" algn="l"/>
              </a:tabLst>
            </a:pPr>
            <a:r>
              <a:rPr lang="es-ES" sz="1600" b="1" dirty="0"/>
              <a:t>Costa Valencia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01D439BA-3D26-7BC3-E33B-7A5631DCAFE5}"/>
              </a:ext>
            </a:extLst>
          </p:cNvPr>
          <p:cNvSpPr txBox="1"/>
          <p:nvPr/>
        </p:nvSpPr>
        <p:spPr>
          <a:xfrm>
            <a:off x="116822" y="1095864"/>
            <a:ext cx="8941451" cy="523220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tabLst>
                <a:tab pos="3406775" algn="l"/>
              </a:tabLst>
            </a:pPr>
            <a:r>
              <a:rPr lang="es-ES" sz="1400" dirty="0"/>
              <a:t>Mayor volumen disponible: Pinedo, Cuenca del Carraixet, Pobla de Farnals, Gandía–La Safor y Cullera. (Ver ficha para relación completa -16 EDAR, 78 hm</a:t>
            </a:r>
            <a:r>
              <a:rPr lang="es-ES" sz="1400" baseline="30000" dirty="0"/>
              <a:t>3 </a:t>
            </a:r>
            <a:r>
              <a:rPr lang="es-ES" sz="1400" dirty="0"/>
              <a:t>-)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D6164BD6-B791-02E0-4DB3-29381A0D5B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954" y="2641741"/>
            <a:ext cx="2369108" cy="244719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00DED87B-7979-FB35-C76F-A99BC79E05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9400" y="2641739"/>
            <a:ext cx="2369109" cy="24472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8B79BE2D-DBCD-B646-A112-0583A7BDA251}"/>
              </a:ext>
            </a:extLst>
          </p:cNvPr>
          <p:cNvSpPr/>
          <p:nvPr/>
        </p:nvSpPr>
        <p:spPr>
          <a:xfrm>
            <a:off x="2506894" y="1129882"/>
            <a:ext cx="3385335" cy="233042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C5D21812-C311-E48F-E8B4-821422D8131B}"/>
              </a:ext>
            </a:extLst>
          </p:cNvPr>
          <p:cNvSpPr txBox="1"/>
          <p:nvPr/>
        </p:nvSpPr>
        <p:spPr>
          <a:xfrm>
            <a:off x="116822" y="1815678"/>
            <a:ext cx="8941451" cy="523220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406775" algn="l"/>
              </a:tabLst>
            </a:pPr>
            <a:r>
              <a:rPr lang="es-ES" sz="1400" dirty="0"/>
              <a:t>Análisis preliminar de destinos óptimos para liberar recursos naturales (tablas 9 y 10 apéndice ficha): demandas (urbanas/agrarias) cercanas dependientes de masas de agua subterráneas en riesgo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BA308079-27B9-149B-85D9-0E37CBB155B1}"/>
              </a:ext>
            </a:extLst>
          </p:cNvPr>
          <p:cNvSpPr txBox="1"/>
          <p:nvPr/>
        </p:nvSpPr>
        <p:spPr>
          <a:xfrm>
            <a:off x="1329173" y="1519838"/>
            <a:ext cx="8941451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 marL="450850">
              <a:tabLst>
                <a:tab pos="3406775" algn="l"/>
              </a:tabLst>
            </a:pPr>
            <a:r>
              <a:rPr lang="es-ES" sz="1400" dirty="0"/>
              <a:t>alto caudal + reservas/estudios → optimizar usos, liberar recursos del Turia y mejorar garantías.</a:t>
            </a:r>
          </a:p>
        </p:txBody>
      </p:sp>
      <p:cxnSp>
        <p:nvCxnSpPr>
          <p:cNvPr id="9" name="Conector recto de flecha 8">
            <a:extLst>
              <a:ext uri="{FF2B5EF4-FFF2-40B4-BE49-F238E27FC236}">
                <a16:creationId xmlns:a16="http://schemas.microsoft.com/office/drawing/2014/main" id="{2C45C67A-C675-DC88-1716-C65E9AE69277}"/>
              </a:ext>
            </a:extLst>
          </p:cNvPr>
          <p:cNvCxnSpPr>
            <a:cxnSpLocks/>
          </p:cNvCxnSpPr>
          <p:nvPr/>
        </p:nvCxnSpPr>
        <p:spPr>
          <a:xfrm>
            <a:off x="3940139" y="1371596"/>
            <a:ext cx="0" cy="180000"/>
          </a:xfrm>
          <a:prstGeom prst="straightConnector1">
            <a:avLst/>
          </a:prstGeom>
          <a:ln w="22225">
            <a:solidFill>
              <a:schemeClr val="tx1"/>
            </a:solidFill>
            <a:headEnd w="lg" len="lg"/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uadroTexto 9">
            <a:extLst>
              <a:ext uri="{FF2B5EF4-FFF2-40B4-BE49-F238E27FC236}">
                <a16:creationId xmlns:a16="http://schemas.microsoft.com/office/drawing/2014/main" id="{094E3154-31AE-5BDD-D0FA-4ACB31B4DEB2}"/>
              </a:ext>
            </a:extLst>
          </p:cNvPr>
          <p:cNvSpPr txBox="1"/>
          <p:nvPr/>
        </p:nvSpPr>
        <p:spPr>
          <a:xfrm>
            <a:off x="83704" y="2448459"/>
            <a:ext cx="1387431" cy="800219"/>
          </a:xfrm>
          <a:prstGeom prst="rect">
            <a:avLst/>
          </a:prstGeom>
          <a:noFill/>
          <a:ln w="19050">
            <a:solidFill>
              <a:schemeClr val="accent4">
                <a:lumMod val="60000"/>
                <a:lumOff val="40000"/>
              </a:schemeClr>
            </a:solidFill>
            <a:prstDash val="dashDot"/>
          </a:ln>
        </p:spPr>
        <p:txBody>
          <a:bodyPr wrap="square">
            <a:spAutoFit/>
          </a:bodyPr>
          <a:lstStyle>
            <a:defPPr>
              <a:defRPr lang="es-ES"/>
            </a:defPPr>
            <a:lvl1pPr algn="ctr">
              <a:spcAft>
                <a:spcPts val="600"/>
              </a:spcAft>
              <a:tabLst>
                <a:tab pos="3406775" algn="l"/>
              </a:tabLst>
              <a:defRPr sz="1400"/>
            </a:lvl1pPr>
          </a:lstStyle>
          <a:p>
            <a:r>
              <a:rPr lang="es-ES" sz="1200" dirty="0" err="1"/>
              <a:t>Aprox</a:t>
            </a:r>
            <a:r>
              <a:rPr lang="es-ES" sz="1200" dirty="0"/>
              <a:t> 1,8 hm</a:t>
            </a:r>
            <a:r>
              <a:rPr lang="es-ES" sz="1200" baseline="30000" dirty="0"/>
              <a:t>3</a:t>
            </a:r>
            <a:r>
              <a:rPr lang="es-ES" sz="1200" dirty="0"/>
              <a:t>/año</a:t>
            </a:r>
          </a:p>
          <a:p>
            <a:r>
              <a:rPr lang="es-ES" sz="1200" dirty="0"/>
              <a:t>9 EDAR, 5 m.ag.</a:t>
            </a:r>
          </a:p>
          <a:p>
            <a:r>
              <a:rPr lang="es-ES" sz="1200" dirty="0"/>
              <a:t>Red independiente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BCF9543D-51B1-FAF6-E1A7-380CB2D6BC2E}"/>
              </a:ext>
            </a:extLst>
          </p:cNvPr>
          <p:cNvSpPr txBox="1"/>
          <p:nvPr/>
        </p:nvSpPr>
        <p:spPr>
          <a:xfrm>
            <a:off x="7147708" y="2431438"/>
            <a:ext cx="1996292" cy="984885"/>
          </a:xfrm>
          <a:prstGeom prst="rect">
            <a:avLst/>
          </a:prstGeom>
          <a:noFill/>
          <a:ln w="19050">
            <a:solidFill>
              <a:srgbClr val="00B050"/>
            </a:solidFill>
            <a:prstDash val="dashDot"/>
          </a:ln>
        </p:spPr>
        <p:txBody>
          <a:bodyPr wrap="square">
            <a:spAutoFit/>
          </a:bodyPr>
          <a:lstStyle>
            <a:defPPr>
              <a:defRPr lang="es-ES"/>
            </a:defPPr>
            <a:lvl1pPr algn="ctr">
              <a:spcAft>
                <a:spcPts val="600"/>
              </a:spcAft>
              <a:tabLst>
                <a:tab pos="3406775" algn="l"/>
              </a:tabLst>
              <a:defRPr sz="1400"/>
            </a:lvl1pPr>
          </a:lstStyle>
          <a:p>
            <a:r>
              <a:rPr lang="es-ES" sz="1200" dirty="0"/>
              <a:t>Bombeo actual: 104,5 hm</a:t>
            </a:r>
            <a:r>
              <a:rPr lang="es-ES" sz="1200" baseline="30000" dirty="0"/>
              <a:t>3</a:t>
            </a:r>
            <a:r>
              <a:rPr lang="es-ES" sz="1200" dirty="0"/>
              <a:t>/año</a:t>
            </a:r>
          </a:p>
          <a:p>
            <a:r>
              <a:rPr lang="es-ES" sz="1200" dirty="0"/>
              <a:t>10 EDAR, 5 m.ag.</a:t>
            </a:r>
          </a:p>
          <a:p>
            <a:r>
              <a:rPr lang="es-ES" sz="1200" dirty="0"/>
              <a:t>Distancia transporte variable</a:t>
            </a:r>
          </a:p>
        </p:txBody>
      </p:sp>
    </p:spTree>
    <p:extLst>
      <p:ext uri="{BB962C8B-B14F-4D97-AF65-F5344CB8AC3E}">
        <p14:creationId xmlns:p14="http://schemas.microsoft.com/office/powerpoint/2010/main" val="4374684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196A34-86B2-A2C3-DCBD-967F5045E5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E21DD986-959C-0EB3-371F-8F02F9277800}"/>
              </a:ext>
            </a:extLst>
          </p:cNvPr>
          <p:cNvCxnSpPr/>
          <p:nvPr/>
        </p:nvCxnSpPr>
        <p:spPr>
          <a:xfrm>
            <a:off x="747423" y="680898"/>
            <a:ext cx="612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>
            <a:extLst>
              <a:ext uri="{FF2B5EF4-FFF2-40B4-BE49-F238E27FC236}">
                <a16:creationId xmlns:a16="http://schemas.microsoft.com/office/drawing/2014/main" id="{164D56C4-E493-71FB-C0A8-F36845FE14C7}"/>
              </a:ext>
            </a:extLst>
          </p:cNvPr>
          <p:cNvSpPr txBox="1">
            <a:spLocks/>
          </p:cNvSpPr>
          <p:nvPr/>
        </p:nvSpPr>
        <p:spPr bwMode="auto">
          <a:xfrm>
            <a:off x="747422" y="279950"/>
            <a:ext cx="6187949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/>
              <a:t>Principales zonas donde se propone fomento de la reutilización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58F4744E-0859-7A60-2F86-A11D3EFAC761}"/>
              </a:ext>
            </a:extLst>
          </p:cNvPr>
          <p:cNvSpPr txBox="1"/>
          <p:nvPr/>
        </p:nvSpPr>
        <p:spPr>
          <a:xfrm>
            <a:off x="7061981" y="249657"/>
            <a:ext cx="1996292" cy="738664"/>
          </a:xfrm>
          <a:prstGeom prst="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  <a:tabLst>
                <a:tab pos="3406775" algn="l"/>
              </a:tabLst>
            </a:pPr>
            <a:r>
              <a:rPr lang="es-ES" sz="1400" dirty="0"/>
              <a:t> Zonas costera y AAUU&gt; 50.000 h-e zonas del interior de la DHJ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A2C8DFA2-4F5A-EE47-2DFC-E9A34629253E}"/>
              </a:ext>
            </a:extLst>
          </p:cNvPr>
          <p:cNvSpPr txBox="1"/>
          <p:nvPr/>
        </p:nvSpPr>
        <p:spPr>
          <a:xfrm>
            <a:off x="226918" y="774319"/>
            <a:ext cx="1426036" cy="338554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tabLst>
                <a:tab pos="3406775" algn="l"/>
              </a:tabLst>
            </a:pPr>
            <a:r>
              <a:rPr lang="es-ES" sz="1600" b="1" dirty="0"/>
              <a:t>Costa Valencia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CD226FC1-702D-902D-50DE-B0FC184B5554}"/>
              </a:ext>
            </a:extLst>
          </p:cNvPr>
          <p:cNvSpPr txBox="1"/>
          <p:nvPr/>
        </p:nvSpPr>
        <p:spPr>
          <a:xfrm>
            <a:off x="116822" y="1157273"/>
            <a:ext cx="8941451" cy="2646878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tabLst>
                <a:tab pos="3406775" algn="l"/>
              </a:tabLst>
            </a:pPr>
            <a:r>
              <a:rPr lang="es-ES" sz="1400" dirty="0"/>
              <a:t>Actuaciones o proyecto actualmente en marcha:</a:t>
            </a:r>
          </a:p>
          <a:p>
            <a:pPr marL="285750" indent="-28575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406775" algn="l"/>
              </a:tabLst>
            </a:pPr>
            <a:r>
              <a:rPr lang="es-ES" sz="1400" b="1" dirty="0"/>
              <a:t>Turia tramo bajo: </a:t>
            </a:r>
            <a:r>
              <a:rPr lang="es-ES" sz="1400" dirty="0"/>
              <a:t>estudio de alternativas para regar con agua regenerada a regadíos tradicionales (total: 130 hm</a:t>
            </a:r>
            <a:r>
              <a:rPr lang="es-ES" sz="1400" baseline="30000" dirty="0"/>
              <a:t>3</a:t>
            </a:r>
            <a:r>
              <a:rPr lang="es-ES" sz="1400" dirty="0"/>
              <a:t>/año)→ menos presión sobre el río y mejor garantía.</a:t>
            </a:r>
          </a:p>
          <a:p>
            <a:pPr marL="266700">
              <a:tabLst>
                <a:tab pos="3406775" algn="l"/>
              </a:tabLst>
            </a:pPr>
            <a:r>
              <a:rPr lang="es-ES" sz="1400" dirty="0"/>
              <a:t>Necesidad de nuevas infraestructuras: conexión EDAR–acequias + balsas de regulación + impulsiones.</a:t>
            </a:r>
          </a:p>
          <a:p>
            <a:pPr marL="266700">
              <a:spcAft>
                <a:spcPts val="600"/>
              </a:spcAft>
              <a:tabLst>
                <a:tab pos="3406775" algn="l"/>
              </a:tabLst>
            </a:pPr>
            <a:endParaRPr lang="es-ES" sz="1400" dirty="0"/>
          </a:p>
          <a:p>
            <a:pPr marL="266700">
              <a:spcAft>
                <a:spcPts val="600"/>
              </a:spcAft>
              <a:tabLst>
                <a:tab pos="3406775" algn="l"/>
              </a:tabLst>
            </a:pPr>
            <a:r>
              <a:rPr lang="es-ES" sz="1400" dirty="0"/>
              <a:t>Otras opciones a analizar: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406775" algn="l"/>
              </a:tabLst>
            </a:pPr>
            <a:r>
              <a:rPr lang="es-ES" sz="1400" dirty="0"/>
              <a:t>aporte parcial a caudal ecológico aguas abajo del Azud </a:t>
            </a:r>
            <a:r>
              <a:rPr lang="es-ES" sz="1400" dirty="0" err="1"/>
              <a:t>Repartiment</a:t>
            </a:r>
            <a:r>
              <a:rPr lang="es-ES" sz="1400" dirty="0"/>
              <a:t> (con recurso solo en parte del año).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406775" algn="l"/>
              </a:tabLst>
            </a:pPr>
            <a:r>
              <a:rPr lang="es-ES" sz="1400" dirty="0"/>
              <a:t>alternativa de reutilización EDAR Pinedo → conexión existente Acequia Real del Júcar (vía Catarroja–Benifaió).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406775" algn="l"/>
              </a:tabLst>
            </a:pPr>
            <a:endParaRPr lang="es-ES" sz="1400" b="1" dirty="0"/>
          </a:p>
        </p:txBody>
      </p:sp>
    </p:spTree>
    <p:extLst>
      <p:ext uri="{BB962C8B-B14F-4D97-AF65-F5344CB8AC3E}">
        <p14:creationId xmlns:p14="http://schemas.microsoft.com/office/powerpoint/2010/main" val="22761636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B8B189-1093-A012-3407-FD7F7C885E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6C3ABCF3-A7B3-0787-084C-03282BA13888}"/>
              </a:ext>
            </a:extLst>
          </p:cNvPr>
          <p:cNvCxnSpPr/>
          <p:nvPr/>
        </p:nvCxnSpPr>
        <p:spPr>
          <a:xfrm>
            <a:off x="747423" y="680898"/>
            <a:ext cx="612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>
            <a:extLst>
              <a:ext uri="{FF2B5EF4-FFF2-40B4-BE49-F238E27FC236}">
                <a16:creationId xmlns:a16="http://schemas.microsoft.com/office/drawing/2014/main" id="{E3827579-9E9D-3177-C2AE-2E145FBCF8EA}"/>
              </a:ext>
            </a:extLst>
          </p:cNvPr>
          <p:cNvSpPr txBox="1">
            <a:spLocks/>
          </p:cNvSpPr>
          <p:nvPr/>
        </p:nvSpPr>
        <p:spPr bwMode="auto">
          <a:xfrm>
            <a:off x="747422" y="279950"/>
            <a:ext cx="6187949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/>
              <a:t>Principales zonas donde se propone fomento de la reutilización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0C485B7D-EE80-9AB1-364F-C9C828A6BDC5}"/>
              </a:ext>
            </a:extLst>
          </p:cNvPr>
          <p:cNvSpPr txBox="1"/>
          <p:nvPr/>
        </p:nvSpPr>
        <p:spPr>
          <a:xfrm>
            <a:off x="7061981" y="249657"/>
            <a:ext cx="1996292" cy="738664"/>
          </a:xfrm>
          <a:prstGeom prst="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  <a:tabLst>
                <a:tab pos="3406775" algn="l"/>
              </a:tabLst>
            </a:pPr>
            <a:r>
              <a:rPr lang="es-ES" sz="1400" dirty="0"/>
              <a:t> Zonas costera y AAUU&gt; 50.000 h-e zonas del interior de la DHJ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F70BEE54-3611-51F8-7FE2-3F3F3CDA585A}"/>
              </a:ext>
            </a:extLst>
          </p:cNvPr>
          <p:cNvSpPr txBox="1"/>
          <p:nvPr/>
        </p:nvSpPr>
        <p:spPr>
          <a:xfrm>
            <a:off x="226917" y="774319"/>
            <a:ext cx="1503409" cy="338554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tabLst>
                <a:tab pos="3406775" algn="l"/>
              </a:tabLst>
            </a:pPr>
            <a:r>
              <a:rPr lang="es-ES" sz="1600" b="1" dirty="0"/>
              <a:t>Costa Castellón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F6F40CA6-781B-5622-35F2-2CB933CDC047}"/>
              </a:ext>
            </a:extLst>
          </p:cNvPr>
          <p:cNvSpPr txBox="1"/>
          <p:nvPr/>
        </p:nvSpPr>
        <p:spPr>
          <a:xfrm>
            <a:off x="116822" y="1236009"/>
            <a:ext cx="8941451" cy="1169551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tabLst>
                <a:tab pos="3406775" algn="l"/>
              </a:tabLst>
            </a:pPr>
            <a:r>
              <a:rPr lang="es-ES" sz="1400" dirty="0"/>
              <a:t>Mayor volumen disponible: Oropesa del Mar y Peñíscola. (Ver ficha para relación completa -15 EDAR, 12 hm</a:t>
            </a:r>
            <a:r>
              <a:rPr lang="es-ES" sz="1400" baseline="30000" dirty="0"/>
              <a:t>3 </a:t>
            </a:r>
            <a:r>
              <a:rPr lang="es-ES" sz="1400" dirty="0"/>
              <a:t>-)</a:t>
            </a:r>
          </a:p>
          <a:p>
            <a:pPr marL="285750" indent="-285750">
              <a:buFont typeface="Arial" panose="020B0604020202020204" pitchFamily="34" charset="0"/>
              <a:buChar char="•"/>
              <a:tabLst>
                <a:tab pos="3406775" algn="l"/>
              </a:tabLst>
            </a:pPr>
            <a:r>
              <a:rPr lang="es-ES" sz="1400" dirty="0"/>
              <a:t>Condicionante (Mijares, PHJ 2022–2027): restricción ambiental → limita disponibilidad para otros usos.</a:t>
            </a:r>
          </a:p>
          <a:p>
            <a:pPr marL="285750" indent="-285750">
              <a:buFont typeface="Arial" panose="020B0604020202020204" pitchFamily="34" charset="0"/>
              <a:buChar char="•"/>
              <a:tabLst>
                <a:tab pos="3406775" algn="l"/>
              </a:tabLst>
            </a:pPr>
            <a:r>
              <a:rPr lang="es-ES" sz="1400" dirty="0"/>
              <a:t>Análisis preliminar de destinos óptimos para liberar recursos naturales (tablas 11 a 13 apéndice ficha): demandas (urbanas/industriales/ agrarias) cercanas dependientes de masas de agua subterráneas en riesgo</a:t>
            </a:r>
          </a:p>
          <a:p>
            <a:pPr marL="285750" indent="-285750">
              <a:buFont typeface="Arial" panose="020B0604020202020204" pitchFamily="34" charset="0"/>
              <a:buChar char="•"/>
              <a:tabLst>
                <a:tab pos="3406775" algn="l"/>
              </a:tabLst>
            </a:pPr>
            <a:endParaRPr lang="es-ES" sz="1400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EBEAF187-FC99-B915-C930-180B749EA5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6869" y="2464925"/>
            <a:ext cx="2322085" cy="2398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7AD6CA3A-84EA-A191-6EAF-518BF5F4CE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9896" y="2464925"/>
            <a:ext cx="2322085" cy="239862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594B919E-D6CB-D338-2539-9B5E5EEE4026}"/>
              </a:ext>
            </a:extLst>
          </p:cNvPr>
          <p:cNvSpPr txBox="1"/>
          <p:nvPr/>
        </p:nvSpPr>
        <p:spPr>
          <a:xfrm>
            <a:off x="83704" y="2448459"/>
            <a:ext cx="1387431" cy="800219"/>
          </a:xfrm>
          <a:prstGeom prst="rect">
            <a:avLst/>
          </a:prstGeom>
          <a:noFill/>
          <a:ln w="19050">
            <a:solidFill>
              <a:schemeClr val="accent4">
                <a:lumMod val="60000"/>
                <a:lumOff val="40000"/>
              </a:schemeClr>
            </a:solidFill>
            <a:prstDash val="dashDot"/>
          </a:ln>
        </p:spPr>
        <p:txBody>
          <a:bodyPr wrap="square">
            <a:spAutoFit/>
          </a:bodyPr>
          <a:lstStyle>
            <a:defPPr>
              <a:defRPr lang="es-ES"/>
            </a:defPPr>
            <a:lvl1pPr algn="ctr">
              <a:spcAft>
                <a:spcPts val="600"/>
              </a:spcAft>
              <a:tabLst>
                <a:tab pos="3406775" algn="l"/>
              </a:tabLst>
              <a:defRPr sz="1400"/>
            </a:lvl1pPr>
          </a:lstStyle>
          <a:p>
            <a:r>
              <a:rPr lang="es-ES" sz="1200" dirty="0" err="1"/>
              <a:t>Aprox</a:t>
            </a:r>
            <a:r>
              <a:rPr lang="es-ES" sz="1200" dirty="0"/>
              <a:t> 2,9 hm</a:t>
            </a:r>
            <a:r>
              <a:rPr lang="es-ES" sz="1200" baseline="30000" dirty="0"/>
              <a:t>3</a:t>
            </a:r>
            <a:r>
              <a:rPr lang="es-ES" sz="1200" dirty="0"/>
              <a:t>/año</a:t>
            </a:r>
          </a:p>
          <a:p>
            <a:r>
              <a:rPr lang="es-ES" sz="1200" dirty="0"/>
              <a:t>12 EDAR, 4 m.ag.</a:t>
            </a:r>
          </a:p>
          <a:p>
            <a:r>
              <a:rPr lang="es-ES" sz="1200" dirty="0"/>
              <a:t>Red independiente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0E4C8C4-DCC1-525D-28E6-BA95E1F302D9}"/>
              </a:ext>
            </a:extLst>
          </p:cNvPr>
          <p:cNvSpPr txBox="1"/>
          <p:nvPr/>
        </p:nvSpPr>
        <p:spPr>
          <a:xfrm>
            <a:off x="7147708" y="2385205"/>
            <a:ext cx="1996292" cy="984885"/>
          </a:xfrm>
          <a:prstGeom prst="rect">
            <a:avLst/>
          </a:prstGeom>
          <a:noFill/>
          <a:ln w="19050">
            <a:solidFill>
              <a:srgbClr val="00B050"/>
            </a:solidFill>
            <a:prstDash val="dashDot"/>
          </a:ln>
        </p:spPr>
        <p:txBody>
          <a:bodyPr wrap="square">
            <a:spAutoFit/>
          </a:bodyPr>
          <a:lstStyle>
            <a:defPPr>
              <a:defRPr lang="es-ES"/>
            </a:defPPr>
            <a:lvl1pPr algn="ctr">
              <a:spcAft>
                <a:spcPts val="600"/>
              </a:spcAft>
              <a:tabLst>
                <a:tab pos="3406775" algn="l"/>
              </a:tabLst>
              <a:defRPr sz="1400"/>
            </a:lvl1pPr>
          </a:lstStyle>
          <a:p>
            <a:r>
              <a:rPr lang="es-ES" sz="1200" dirty="0"/>
              <a:t>Bombeo actual agrícola: 72,5 hm</a:t>
            </a:r>
            <a:r>
              <a:rPr lang="es-ES" sz="1200" baseline="30000" dirty="0"/>
              <a:t>3</a:t>
            </a:r>
            <a:r>
              <a:rPr lang="es-ES" sz="1200" dirty="0"/>
              <a:t>/año</a:t>
            </a:r>
          </a:p>
          <a:p>
            <a:r>
              <a:rPr lang="es-ES" sz="1200" dirty="0"/>
              <a:t>15 EDAR, 3 m.ag.</a:t>
            </a:r>
          </a:p>
          <a:p>
            <a:r>
              <a:rPr lang="es-ES" sz="1200" dirty="0"/>
              <a:t>Distancia transporte variable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0E82AA1-4506-62F9-F207-20BA2B19314A}"/>
              </a:ext>
            </a:extLst>
          </p:cNvPr>
          <p:cNvSpPr txBox="1"/>
          <p:nvPr/>
        </p:nvSpPr>
        <p:spPr>
          <a:xfrm>
            <a:off x="7151135" y="3508517"/>
            <a:ext cx="1996292" cy="984885"/>
          </a:xfrm>
          <a:prstGeom prst="rect">
            <a:avLst/>
          </a:prstGeom>
          <a:noFill/>
          <a:ln w="19050">
            <a:solidFill>
              <a:srgbClr val="CC3399"/>
            </a:solidFill>
            <a:prstDash val="dashDot"/>
          </a:ln>
        </p:spPr>
        <p:txBody>
          <a:bodyPr wrap="square">
            <a:spAutoFit/>
          </a:bodyPr>
          <a:lstStyle>
            <a:defPPr>
              <a:defRPr lang="es-ES"/>
            </a:defPPr>
            <a:lvl1pPr algn="ctr">
              <a:spcAft>
                <a:spcPts val="600"/>
              </a:spcAft>
              <a:tabLst>
                <a:tab pos="3406775" algn="l"/>
              </a:tabLst>
              <a:defRPr sz="1400"/>
            </a:lvl1pPr>
          </a:lstStyle>
          <a:p>
            <a:r>
              <a:rPr lang="es-ES" sz="1200" dirty="0"/>
              <a:t>Bombeo actual industria: 11,4 hm</a:t>
            </a:r>
            <a:r>
              <a:rPr lang="es-ES" sz="1200" baseline="30000" dirty="0"/>
              <a:t>3</a:t>
            </a:r>
            <a:r>
              <a:rPr lang="es-ES" sz="1200" dirty="0"/>
              <a:t>/año</a:t>
            </a:r>
          </a:p>
          <a:p>
            <a:r>
              <a:rPr lang="es-ES" sz="1200" dirty="0"/>
              <a:t>3 EDAR, 4 m.ag.</a:t>
            </a:r>
          </a:p>
          <a:p>
            <a:r>
              <a:rPr lang="es-ES" sz="1200" dirty="0"/>
              <a:t>Distancia transporte variable</a:t>
            </a:r>
          </a:p>
        </p:txBody>
      </p:sp>
    </p:spTree>
    <p:extLst>
      <p:ext uri="{BB962C8B-B14F-4D97-AF65-F5344CB8AC3E}">
        <p14:creationId xmlns:p14="http://schemas.microsoft.com/office/powerpoint/2010/main" val="37719068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BD4B45-927D-2D8C-7FED-01B7B47C30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B89A06A3-4942-C8FB-67A7-AE6CE0DD775B}"/>
              </a:ext>
            </a:extLst>
          </p:cNvPr>
          <p:cNvCxnSpPr/>
          <p:nvPr/>
        </p:nvCxnSpPr>
        <p:spPr>
          <a:xfrm>
            <a:off x="747423" y="680898"/>
            <a:ext cx="612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>
            <a:extLst>
              <a:ext uri="{FF2B5EF4-FFF2-40B4-BE49-F238E27FC236}">
                <a16:creationId xmlns:a16="http://schemas.microsoft.com/office/drawing/2014/main" id="{07A8B122-035F-8079-DF4C-3C1CA4E77BB7}"/>
              </a:ext>
            </a:extLst>
          </p:cNvPr>
          <p:cNvSpPr txBox="1">
            <a:spLocks/>
          </p:cNvSpPr>
          <p:nvPr/>
        </p:nvSpPr>
        <p:spPr bwMode="auto">
          <a:xfrm>
            <a:off x="747422" y="279950"/>
            <a:ext cx="6187949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/>
              <a:t>Principales zonas donde se propone fomento de la reutilización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9A92BF33-E712-0FDF-66BD-36947A200759}"/>
              </a:ext>
            </a:extLst>
          </p:cNvPr>
          <p:cNvSpPr txBox="1"/>
          <p:nvPr/>
        </p:nvSpPr>
        <p:spPr>
          <a:xfrm>
            <a:off x="7061981" y="249657"/>
            <a:ext cx="1996292" cy="738664"/>
          </a:xfrm>
          <a:prstGeom prst="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  <a:tabLst>
                <a:tab pos="3406775" algn="l"/>
              </a:tabLst>
            </a:pPr>
            <a:r>
              <a:rPr lang="es-ES" sz="1400" dirty="0"/>
              <a:t> Zonas costera y AAUU&gt; 50.000 h-e zonas del interior de la DHJ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F38FE20E-FC37-D49C-0ECD-99BB87681A17}"/>
              </a:ext>
            </a:extLst>
          </p:cNvPr>
          <p:cNvSpPr txBox="1"/>
          <p:nvPr/>
        </p:nvSpPr>
        <p:spPr>
          <a:xfrm>
            <a:off x="226917" y="774319"/>
            <a:ext cx="1630017" cy="338554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tabLst>
                <a:tab pos="3406775" algn="l"/>
              </a:tabLst>
            </a:pPr>
            <a:r>
              <a:rPr lang="es-ES" sz="1600" b="1" dirty="0"/>
              <a:t>Costa Castellón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18C44E4C-68C5-A9F0-84F7-22E0C5B0AD51}"/>
              </a:ext>
            </a:extLst>
          </p:cNvPr>
          <p:cNvSpPr txBox="1"/>
          <p:nvPr/>
        </p:nvSpPr>
        <p:spPr>
          <a:xfrm>
            <a:off x="116822" y="1306881"/>
            <a:ext cx="8941451" cy="815608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406775" algn="l"/>
              </a:tabLst>
            </a:pPr>
            <a:r>
              <a:rPr lang="es-ES" sz="1400" b="1" dirty="0"/>
              <a:t>Actuaciones en marcha: </a:t>
            </a:r>
            <a:r>
              <a:rPr lang="es-ES" sz="1400" dirty="0"/>
              <a:t>Plan Director de Aguas Regeneradas ciudad de Castellón que impulsa la ampliación de la red y la mejora del terciario para elevar el riego de zonas verdes con agua regenerada del ~20% actual a &gt;80%.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406775" algn="l"/>
              </a:tabLst>
            </a:pPr>
            <a:endParaRPr lang="es-ES" sz="1400" dirty="0"/>
          </a:p>
        </p:txBody>
      </p:sp>
    </p:spTree>
    <p:extLst>
      <p:ext uri="{BB962C8B-B14F-4D97-AF65-F5344CB8AC3E}">
        <p14:creationId xmlns:p14="http://schemas.microsoft.com/office/powerpoint/2010/main" val="30325499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61ED9B-9A09-891F-3B79-4002465C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CD43FE3D-4735-C606-2CB3-832E8ADD09C7}"/>
              </a:ext>
            </a:extLst>
          </p:cNvPr>
          <p:cNvCxnSpPr/>
          <p:nvPr/>
        </p:nvCxnSpPr>
        <p:spPr>
          <a:xfrm>
            <a:off x="747423" y="680898"/>
            <a:ext cx="612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>
            <a:extLst>
              <a:ext uri="{FF2B5EF4-FFF2-40B4-BE49-F238E27FC236}">
                <a16:creationId xmlns:a16="http://schemas.microsoft.com/office/drawing/2014/main" id="{8627159B-7F44-2671-19C5-00BCAEF1C104}"/>
              </a:ext>
            </a:extLst>
          </p:cNvPr>
          <p:cNvSpPr txBox="1">
            <a:spLocks/>
          </p:cNvSpPr>
          <p:nvPr/>
        </p:nvSpPr>
        <p:spPr bwMode="auto">
          <a:xfrm>
            <a:off x="747422" y="279950"/>
            <a:ext cx="6187949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/>
              <a:t>Principales zonas donde se propone fomento de la reutilización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33402EDA-4FF5-443D-335A-204D4BD93B98}"/>
              </a:ext>
            </a:extLst>
          </p:cNvPr>
          <p:cNvSpPr txBox="1"/>
          <p:nvPr/>
        </p:nvSpPr>
        <p:spPr>
          <a:xfrm>
            <a:off x="7061981" y="249657"/>
            <a:ext cx="1996292" cy="738664"/>
          </a:xfrm>
          <a:prstGeom prst="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  <a:tabLst>
                <a:tab pos="3406775" algn="l"/>
              </a:tabLst>
            </a:pPr>
            <a:r>
              <a:rPr lang="es-ES" sz="1400" dirty="0"/>
              <a:t> Zonas costera y AAUU&gt; 50.000 h-e zonas del interior de la DHJ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74460606-BA99-9CFD-5D49-2D18342B1B3D}"/>
              </a:ext>
            </a:extLst>
          </p:cNvPr>
          <p:cNvSpPr txBox="1"/>
          <p:nvPr/>
        </p:nvSpPr>
        <p:spPr>
          <a:xfrm>
            <a:off x="226917" y="774319"/>
            <a:ext cx="1672221" cy="338554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tabLst>
                <a:tab pos="3406775" algn="l"/>
              </a:tabLst>
            </a:pPr>
            <a:r>
              <a:rPr lang="es-ES" sz="1600" b="1" dirty="0"/>
              <a:t>Zona interior DHJ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5986B5B8-420C-CB7D-8627-A2AD2C90BC2B}"/>
              </a:ext>
            </a:extLst>
          </p:cNvPr>
          <p:cNvSpPr txBox="1"/>
          <p:nvPr/>
        </p:nvSpPr>
        <p:spPr>
          <a:xfrm>
            <a:off x="116822" y="1142097"/>
            <a:ext cx="8941451" cy="95410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tabLst>
                <a:tab pos="3406775" algn="l"/>
              </a:tabLst>
            </a:pPr>
            <a:r>
              <a:rPr lang="es-ES" sz="1400" dirty="0"/>
              <a:t>Comprobaciones previas: aprovechamientos aguas abajo; cumplimiento de caudales ecológicos (análisis específico y medidas compensatorias  de sustitución de recursos detraídos de la masa superficial)</a:t>
            </a:r>
          </a:p>
          <a:p>
            <a:pPr marL="285750" indent="-285750">
              <a:buFont typeface="Arial" panose="020B0604020202020204" pitchFamily="34" charset="0"/>
              <a:buChar char="•"/>
              <a:tabLst>
                <a:tab pos="3406775" algn="l"/>
              </a:tabLst>
            </a:pPr>
            <a:r>
              <a:rPr lang="es-ES" sz="1400" dirty="0"/>
              <a:t>Criterio de no producir cambios en régimen del cauce (art. 259 bis RDPH): casos en los que conviene fomentar </a:t>
            </a:r>
            <a:r>
              <a:rPr lang="es-ES" sz="1400" dirty="0" err="1"/>
              <a:t>reutil</a:t>
            </a:r>
            <a:r>
              <a:rPr lang="es-ES" sz="1400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  <a:tabLst>
                <a:tab pos="3406775" algn="l"/>
              </a:tabLst>
            </a:pPr>
            <a:r>
              <a:rPr lang="es-ES" sz="1400" dirty="0"/>
              <a:t>Criterio general: priorizar reutilización solo si sustituye bombeos (MSBT en riesgo) y no aumenta el déficit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710E61D-3B1C-308B-480D-335AB698A8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872" y="2265415"/>
            <a:ext cx="2735580" cy="2825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E01EF96-A700-D53B-E038-A9EBAB50CC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6063" y="2265415"/>
            <a:ext cx="2735580" cy="28257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916382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260703" y="1588903"/>
            <a:ext cx="8678581" cy="1295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2500" b="0" i="0" u="none" strike="noStrike" cap="none" baseline="0">
                <a:solidFill>
                  <a:schemeClr val="tx1"/>
                </a:solidFill>
                <a:latin typeface="Lato Black" panose="020F0A02020204030203" pitchFamily="34" charset="0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ES" sz="3200" dirty="0">
                <a:latin typeface="Lato Black"/>
                <a:ea typeface="Lato Black"/>
                <a:cs typeface="Lato Black"/>
              </a:rPr>
              <a:t>Alternativas</a:t>
            </a:r>
          </a:p>
        </p:txBody>
      </p:sp>
      <p:sp>
        <p:nvSpPr>
          <p:cNvPr id="4" name="Google Shape;64;p14"/>
          <p:cNvSpPr txBox="1"/>
          <p:nvPr/>
        </p:nvSpPr>
        <p:spPr>
          <a:xfrm>
            <a:off x="1836479" y="2012489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3200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Lato Black"/>
              </a:rPr>
              <a:t>04</a:t>
            </a:r>
            <a:endParaRPr sz="3200" dirty="0">
              <a:solidFill>
                <a:srgbClr val="4BB3FD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</p:spTree>
    <p:extLst>
      <p:ext uri="{BB962C8B-B14F-4D97-AF65-F5344CB8AC3E}">
        <p14:creationId xmlns:p14="http://schemas.microsoft.com/office/powerpoint/2010/main" val="21560658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62;p14"/>
          <p:cNvSpPr txBox="1"/>
          <p:nvPr/>
        </p:nvSpPr>
        <p:spPr>
          <a:xfrm>
            <a:off x="5285392" y="1448830"/>
            <a:ext cx="2869731" cy="774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>
              <a:spcBef>
                <a:spcPts val="1200"/>
              </a:spcBef>
              <a:spcAft>
                <a:spcPts val="1200"/>
              </a:spcAft>
              <a:defRPr/>
            </a:pPr>
            <a:r>
              <a:rPr lang="es-ES" b="1" dirty="0">
                <a:ea typeface="Lato Black"/>
                <a:cs typeface="Lato Black"/>
              </a:rPr>
              <a:t>Situación actual</a:t>
            </a:r>
          </a:p>
        </p:txBody>
      </p:sp>
      <p:sp>
        <p:nvSpPr>
          <p:cNvPr id="16" name="Google Shape;64;p14"/>
          <p:cNvSpPr txBox="1"/>
          <p:nvPr/>
        </p:nvSpPr>
        <p:spPr>
          <a:xfrm>
            <a:off x="1013454" y="1208323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500" b="1" dirty="0">
                <a:solidFill>
                  <a:srgbClr val="4BB3FD"/>
                </a:solidFill>
                <a:ea typeface="Lato Black"/>
                <a:cs typeface="Lato Black"/>
                <a:sym typeface="Lato Black"/>
              </a:rPr>
              <a:t>01</a:t>
            </a:r>
            <a:endParaRPr sz="2500" b="1" dirty="0">
              <a:solidFill>
                <a:srgbClr val="4BB3FD"/>
              </a:solidFill>
              <a:ea typeface="Lato Black"/>
              <a:cs typeface="Lato Black"/>
              <a:sym typeface="Lato Black"/>
            </a:endParaRPr>
          </a:p>
        </p:txBody>
      </p:sp>
      <p:sp>
        <p:nvSpPr>
          <p:cNvPr id="18" name="Google Shape;67;p14"/>
          <p:cNvSpPr txBox="1"/>
          <p:nvPr/>
        </p:nvSpPr>
        <p:spPr>
          <a:xfrm>
            <a:off x="1049413" y="2526528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500" b="1" dirty="0">
                <a:solidFill>
                  <a:srgbClr val="4BB3FD"/>
                </a:solidFill>
                <a:ea typeface="Lato Black"/>
                <a:cs typeface="Lato Black"/>
                <a:sym typeface="Lato Black"/>
              </a:rPr>
              <a:t>03</a:t>
            </a:r>
            <a:endParaRPr sz="2500" b="1" dirty="0">
              <a:solidFill>
                <a:srgbClr val="4BB3FD"/>
              </a:solidFill>
              <a:ea typeface="Lato Black"/>
              <a:cs typeface="Lato Black"/>
              <a:sym typeface="Lato Black"/>
            </a:endParaRPr>
          </a:p>
        </p:txBody>
      </p:sp>
      <p:sp>
        <p:nvSpPr>
          <p:cNvPr id="20" name="Google Shape;70;p14"/>
          <p:cNvSpPr txBox="1"/>
          <p:nvPr/>
        </p:nvSpPr>
        <p:spPr>
          <a:xfrm>
            <a:off x="5285394" y="1157677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500" b="1" dirty="0">
                <a:solidFill>
                  <a:srgbClr val="4BB3FD"/>
                </a:solidFill>
                <a:ea typeface="Lato Black"/>
                <a:cs typeface="Lato Black"/>
                <a:sym typeface="Lato Black"/>
              </a:rPr>
              <a:t>02</a:t>
            </a:r>
            <a:endParaRPr sz="2500" b="1" dirty="0">
              <a:solidFill>
                <a:srgbClr val="4BB3FD"/>
              </a:solidFill>
              <a:ea typeface="Lato Black"/>
              <a:cs typeface="Lato Black"/>
              <a:sym typeface="Lato Black"/>
            </a:endParaRPr>
          </a:p>
        </p:txBody>
      </p:sp>
      <p:sp>
        <p:nvSpPr>
          <p:cNvPr id="10" name="Google Shape;62;p14"/>
          <p:cNvSpPr txBox="1"/>
          <p:nvPr/>
        </p:nvSpPr>
        <p:spPr>
          <a:xfrm>
            <a:off x="1013454" y="173497"/>
            <a:ext cx="3961745" cy="774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>
              <a:spcBef>
                <a:spcPts val="1200"/>
              </a:spcBef>
              <a:spcAft>
                <a:spcPts val="1200"/>
              </a:spcAft>
              <a:defRPr/>
            </a:pPr>
            <a:r>
              <a:rPr lang="es-ES" sz="2400" b="1" dirty="0">
                <a:ea typeface="Lato Black"/>
                <a:cs typeface="Lato Black"/>
              </a:rPr>
              <a:t>Índice de contenidos</a:t>
            </a:r>
          </a:p>
        </p:txBody>
      </p:sp>
      <p:sp>
        <p:nvSpPr>
          <p:cNvPr id="11" name="Google Shape;62;p14"/>
          <p:cNvSpPr txBox="1"/>
          <p:nvPr/>
        </p:nvSpPr>
        <p:spPr>
          <a:xfrm>
            <a:off x="1013454" y="1448831"/>
            <a:ext cx="3438526" cy="774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>
              <a:spcBef>
                <a:spcPts val="1200"/>
              </a:spcBef>
              <a:spcAft>
                <a:spcPts val="1200"/>
              </a:spcAft>
              <a:defRPr/>
            </a:pPr>
            <a:r>
              <a:rPr lang="es-ES" b="1" dirty="0">
                <a:ea typeface="Lato Black"/>
                <a:cs typeface="Lato Black"/>
              </a:rPr>
              <a:t>Descripción del problema</a:t>
            </a:r>
          </a:p>
        </p:txBody>
      </p:sp>
      <p:sp>
        <p:nvSpPr>
          <p:cNvPr id="12" name="Google Shape;67;p14"/>
          <p:cNvSpPr txBox="1"/>
          <p:nvPr/>
        </p:nvSpPr>
        <p:spPr>
          <a:xfrm>
            <a:off x="5285394" y="2520141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500" b="1" dirty="0">
                <a:solidFill>
                  <a:srgbClr val="4BB3FD"/>
                </a:solidFill>
                <a:ea typeface="Lato Black"/>
                <a:cs typeface="Lato Black"/>
                <a:sym typeface="Lato Black"/>
              </a:rPr>
              <a:t>04</a:t>
            </a:r>
            <a:endParaRPr sz="2500" b="1" dirty="0">
              <a:solidFill>
                <a:srgbClr val="4BB3FD"/>
              </a:solidFill>
              <a:ea typeface="Lato Black"/>
              <a:cs typeface="Lato Black"/>
              <a:sym typeface="Lato Black"/>
            </a:endParaRPr>
          </a:p>
        </p:txBody>
      </p:sp>
      <p:sp>
        <p:nvSpPr>
          <p:cNvPr id="14" name="Google Shape;62;p14"/>
          <p:cNvSpPr txBox="1"/>
          <p:nvPr/>
        </p:nvSpPr>
        <p:spPr>
          <a:xfrm>
            <a:off x="5285392" y="2769046"/>
            <a:ext cx="2869731" cy="774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>
              <a:spcBef>
                <a:spcPts val="1200"/>
              </a:spcBef>
              <a:spcAft>
                <a:spcPts val="1200"/>
              </a:spcAft>
              <a:defRPr/>
            </a:pPr>
            <a:r>
              <a:rPr lang="es-ES" b="1" dirty="0">
                <a:ea typeface="Lato Black"/>
                <a:cs typeface="Lato Black"/>
              </a:rPr>
              <a:t>Alternativas</a:t>
            </a: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95" y="225929"/>
            <a:ext cx="468000" cy="468672"/>
          </a:xfrm>
          <a:prstGeom prst="rect">
            <a:avLst/>
          </a:prstGeom>
        </p:spPr>
      </p:pic>
      <p:sp>
        <p:nvSpPr>
          <p:cNvPr id="19" name="Google Shape;62;p14"/>
          <p:cNvSpPr txBox="1"/>
          <p:nvPr/>
        </p:nvSpPr>
        <p:spPr>
          <a:xfrm>
            <a:off x="1054611" y="2769046"/>
            <a:ext cx="2869731" cy="774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>
              <a:spcBef>
                <a:spcPts val="1200"/>
              </a:spcBef>
              <a:spcAft>
                <a:spcPts val="1200"/>
              </a:spcAft>
              <a:defRPr/>
            </a:pPr>
            <a:r>
              <a:rPr lang="es-ES" b="1" dirty="0">
                <a:ea typeface="Lato Black"/>
                <a:cs typeface="Lato Black"/>
              </a:rPr>
              <a:t>Principales zonas de fomento de la reutilización</a:t>
            </a:r>
          </a:p>
        </p:txBody>
      </p:sp>
    </p:spTree>
    <p:extLst>
      <p:ext uri="{BB962C8B-B14F-4D97-AF65-F5344CB8AC3E}">
        <p14:creationId xmlns:p14="http://schemas.microsoft.com/office/powerpoint/2010/main" val="29199484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/>
          <p:cNvSpPr txBox="1"/>
          <p:nvPr/>
        </p:nvSpPr>
        <p:spPr>
          <a:xfrm>
            <a:off x="2146368" y="1713927"/>
            <a:ext cx="6910302" cy="1600438"/>
          </a:xfrm>
          <a:prstGeom prst="rect">
            <a:avLst/>
          </a:prstGeom>
          <a:noFill/>
          <a:ln w="2222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1400" dirty="0"/>
              <a:t>Permitir reutilización en: zonas con vertido al mar, AAUU &gt; 50.000 h-e;  liberación de recursos y situaciones que eviten modificación del régimen natural por el vertido.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1400" dirty="0"/>
              <a:t>Priorizar liberación de recursos frente a recarga o incremento de demandas.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1400" dirty="0"/>
              <a:t>Fomentar la reutilización en sectores industriales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1400" dirty="0"/>
              <a:t>Modificación de concesión con opción de doble toma (“sin perder derechos”)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1400" dirty="0"/>
              <a:t>Instar a los municipios a elaborar Plan de Fomento del uso de Agua Regenerada, en coherencia con los criterios de reutilización del PH y las recomendaciones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124094" y="2012473"/>
            <a:ext cx="1901653" cy="954107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/>
              <a:t>Alternativa 1</a:t>
            </a:r>
            <a:br>
              <a:rPr lang="es-ES" sz="1400" b="1" dirty="0"/>
            </a:br>
            <a:r>
              <a:rPr lang="es-ES" sz="1400" dirty="0"/>
              <a:t>Impulsar reutilización en ámbitos con mayor beneficio</a:t>
            </a:r>
          </a:p>
        </p:txBody>
      </p:sp>
      <p:sp>
        <p:nvSpPr>
          <p:cNvPr id="11" name="CuadroTexto 10"/>
          <p:cNvSpPr txBox="1"/>
          <p:nvPr/>
        </p:nvSpPr>
        <p:spPr>
          <a:xfrm>
            <a:off x="124094" y="805749"/>
            <a:ext cx="1901653" cy="738664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/>
              <a:t>Alternativa 0</a:t>
            </a:r>
            <a:br>
              <a:rPr lang="es-ES" sz="1400" b="1" dirty="0"/>
            </a:br>
            <a:r>
              <a:rPr lang="es-ES" sz="1400" dirty="0"/>
              <a:t>Medidas PdM PHJ 2022-2027</a:t>
            </a:r>
          </a:p>
        </p:txBody>
      </p:sp>
      <p:sp>
        <p:nvSpPr>
          <p:cNvPr id="12" name="CuadroTexto 11"/>
          <p:cNvSpPr txBox="1"/>
          <p:nvPr/>
        </p:nvSpPr>
        <p:spPr>
          <a:xfrm>
            <a:off x="2146368" y="3497947"/>
            <a:ext cx="6910302" cy="1600438"/>
          </a:xfrm>
          <a:prstGeom prst="rect">
            <a:avLst/>
          </a:prstGeom>
          <a:noFill/>
          <a:ln w="2222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ES" sz="1400" dirty="0"/>
              <a:t>Alternativa 1 + medidas adicionales: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1400" dirty="0"/>
              <a:t>Definir en el PHJ los casos en que la sustitución de concesiones por agua regenerada contribuya a objetivos ambientales u optimización de recursos, teniendo como consecuencia: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s-ES" sz="1400" dirty="0"/>
              <a:t>Financiación pública hasta el 100% de los costes adicionales cuando aplique.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s-ES" sz="1400" dirty="0"/>
              <a:t>Permitir repercutir costes adicionales a beneficiarios indirectos.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1400" dirty="0"/>
              <a:t>Desarrollar herramientas para aplicar esos costes a otros usuarios.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2146368" y="791681"/>
            <a:ext cx="6910302" cy="738664"/>
          </a:xfrm>
          <a:prstGeom prst="rect">
            <a:avLst/>
          </a:prstGeom>
          <a:noFill/>
          <a:ln w="2222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1400" dirty="0"/>
              <a:t>Ejecutar medidas de producción y aprovechamiento del agua regenerada incluidas en programa de medidas del PHJ 2022-2027 (limitado avance; reservas no materializadas).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1400" dirty="0"/>
              <a:t>Cumplimiento de la normativa vigente</a:t>
            </a:r>
          </a:p>
        </p:txBody>
      </p:sp>
      <p:sp>
        <p:nvSpPr>
          <p:cNvPr id="14" name="CuadroTexto 13"/>
          <p:cNvSpPr txBox="1"/>
          <p:nvPr/>
        </p:nvSpPr>
        <p:spPr>
          <a:xfrm>
            <a:off x="124094" y="3821100"/>
            <a:ext cx="1901653" cy="954107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/>
              <a:t>Alternativa 2</a:t>
            </a:r>
            <a:br>
              <a:rPr lang="es-ES" sz="1400" b="1" dirty="0"/>
            </a:br>
            <a:r>
              <a:rPr lang="es-ES" sz="1400" dirty="0"/>
              <a:t>Garantizar viabilidad reutilización ligado a OMA</a:t>
            </a:r>
          </a:p>
        </p:txBody>
      </p:sp>
      <p:cxnSp>
        <p:nvCxnSpPr>
          <p:cNvPr id="2" name="Conector recto 1">
            <a:extLst>
              <a:ext uri="{FF2B5EF4-FFF2-40B4-BE49-F238E27FC236}">
                <a16:creationId xmlns:a16="http://schemas.microsoft.com/office/drawing/2014/main" id="{055F49CD-DBE9-320A-D07C-950F32829C0D}"/>
              </a:ext>
            </a:extLst>
          </p:cNvPr>
          <p:cNvCxnSpPr/>
          <p:nvPr/>
        </p:nvCxnSpPr>
        <p:spPr>
          <a:xfrm>
            <a:off x="747423" y="680898"/>
            <a:ext cx="1476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1 Título">
            <a:extLst>
              <a:ext uri="{FF2B5EF4-FFF2-40B4-BE49-F238E27FC236}">
                <a16:creationId xmlns:a16="http://schemas.microsoft.com/office/drawing/2014/main" id="{ECFE8ACE-4A6C-AF09-B2D6-D456837DE56B}"/>
              </a:ext>
            </a:extLst>
          </p:cNvPr>
          <p:cNvSpPr txBox="1">
            <a:spLocks/>
          </p:cNvSpPr>
          <p:nvPr/>
        </p:nvSpPr>
        <p:spPr bwMode="auto">
          <a:xfrm>
            <a:off x="747423" y="279950"/>
            <a:ext cx="1348663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/>
              <a:t>Alternativas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10377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358;p33"/>
          <p:cNvSpPr txBox="1"/>
          <p:nvPr/>
        </p:nvSpPr>
        <p:spPr>
          <a:xfrm>
            <a:off x="2723950" y="1758250"/>
            <a:ext cx="36771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4200" baseline="0" dirty="0">
                <a:solidFill>
                  <a:schemeClr val="tx1"/>
                </a:solidFill>
                <a:latin typeface="Lato Black"/>
                <a:ea typeface="Lato Black"/>
                <a:cs typeface="Lato Black"/>
                <a:sym typeface="Lato Black"/>
              </a:rPr>
              <a:t>Gracias</a:t>
            </a:r>
            <a:endParaRPr sz="4200" baseline="0" dirty="0">
              <a:solidFill>
                <a:schemeClr val="tx1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grpSp>
        <p:nvGrpSpPr>
          <p:cNvPr id="11" name="Google Shape;369;p33"/>
          <p:cNvGrpSpPr/>
          <p:nvPr/>
        </p:nvGrpSpPr>
        <p:grpSpPr>
          <a:xfrm>
            <a:off x="4393253" y="3286084"/>
            <a:ext cx="357561" cy="357582"/>
            <a:chOff x="864491" y="1723250"/>
            <a:chExt cx="397866" cy="397887"/>
          </a:xfrm>
        </p:grpSpPr>
        <p:sp>
          <p:nvSpPr>
            <p:cNvPr id="12" name="Google Shape;370;p33"/>
            <p:cNvSpPr/>
            <p:nvPr/>
          </p:nvSpPr>
          <p:spPr>
            <a:xfrm>
              <a:off x="935197" y="1793977"/>
              <a:ext cx="256451" cy="256430"/>
            </a:xfrm>
            <a:custGeom>
              <a:avLst/>
              <a:gdLst/>
              <a:ahLst/>
              <a:cxnLst/>
              <a:rect l="l" t="t" r="r" b="b"/>
              <a:pathLst>
                <a:path w="12288" h="12287" extrusionOk="0">
                  <a:moveTo>
                    <a:pt x="10053" y="1117"/>
                  </a:moveTo>
                  <a:cubicBezTo>
                    <a:pt x="10669" y="1117"/>
                    <a:pt x="11171" y="1617"/>
                    <a:pt x="11171" y="2233"/>
                  </a:cubicBezTo>
                  <a:cubicBezTo>
                    <a:pt x="11170" y="2850"/>
                    <a:pt x="10669" y="3351"/>
                    <a:pt x="10053" y="3351"/>
                  </a:cubicBezTo>
                  <a:cubicBezTo>
                    <a:pt x="9438" y="3351"/>
                    <a:pt x="8937" y="2850"/>
                    <a:pt x="8937" y="2233"/>
                  </a:cubicBezTo>
                  <a:cubicBezTo>
                    <a:pt x="8937" y="1617"/>
                    <a:pt x="9438" y="1117"/>
                    <a:pt x="10053" y="1117"/>
                  </a:cubicBezTo>
                  <a:close/>
                  <a:moveTo>
                    <a:pt x="6144" y="2233"/>
                  </a:moveTo>
                  <a:cubicBezTo>
                    <a:pt x="8300" y="2233"/>
                    <a:pt x="10053" y="3988"/>
                    <a:pt x="10053" y="6144"/>
                  </a:cubicBezTo>
                  <a:cubicBezTo>
                    <a:pt x="10053" y="8299"/>
                    <a:pt x="8300" y="10054"/>
                    <a:pt x="6144" y="10054"/>
                  </a:cubicBezTo>
                  <a:cubicBezTo>
                    <a:pt x="3989" y="10054"/>
                    <a:pt x="2234" y="8299"/>
                    <a:pt x="2234" y="6144"/>
                  </a:cubicBezTo>
                  <a:cubicBezTo>
                    <a:pt x="2234" y="3988"/>
                    <a:pt x="3987" y="2233"/>
                    <a:pt x="6144" y="2233"/>
                  </a:cubicBezTo>
                  <a:close/>
                  <a:moveTo>
                    <a:pt x="1675" y="1"/>
                  </a:moveTo>
                  <a:cubicBezTo>
                    <a:pt x="752" y="1"/>
                    <a:pt x="0" y="751"/>
                    <a:pt x="0" y="1676"/>
                  </a:cubicBezTo>
                  <a:lnTo>
                    <a:pt x="0" y="10611"/>
                  </a:lnTo>
                  <a:cubicBezTo>
                    <a:pt x="0" y="11536"/>
                    <a:pt x="752" y="12286"/>
                    <a:pt x="1675" y="12286"/>
                  </a:cubicBezTo>
                  <a:lnTo>
                    <a:pt x="10612" y="12286"/>
                  </a:lnTo>
                  <a:cubicBezTo>
                    <a:pt x="11536" y="12286"/>
                    <a:pt x="12288" y="11536"/>
                    <a:pt x="12288" y="10611"/>
                  </a:cubicBezTo>
                  <a:lnTo>
                    <a:pt x="12288" y="1676"/>
                  </a:lnTo>
                  <a:cubicBezTo>
                    <a:pt x="12288" y="752"/>
                    <a:pt x="11536" y="1"/>
                    <a:pt x="10612" y="1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371;p33"/>
            <p:cNvSpPr/>
            <p:nvPr/>
          </p:nvSpPr>
          <p:spPr>
            <a:xfrm>
              <a:off x="1005109" y="1863910"/>
              <a:ext cx="116622" cy="116559"/>
            </a:xfrm>
            <a:custGeom>
              <a:avLst/>
              <a:gdLst/>
              <a:ahLst/>
              <a:cxnLst/>
              <a:rect l="l" t="t" r="r" b="b"/>
              <a:pathLst>
                <a:path w="5588" h="5585" extrusionOk="0">
                  <a:moveTo>
                    <a:pt x="2794" y="0"/>
                  </a:moveTo>
                  <a:cubicBezTo>
                    <a:pt x="1255" y="0"/>
                    <a:pt x="1" y="1252"/>
                    <a:pt x="1" y="2793"/>
                  </a:cubicBezTo>
                  <a:cubicBezTo>
                    <a:pt x="1" y="4332"/>
                    <a:pt x="1255" y="5585"/>
                    <a:pt x="2794" y="5585"/>
                  </a:cubicBezTo>
                  <a:cubicBezTo>
                    <a:pt x="4333" y="5585"/>
                    <a:pt x="5587" y="4332"/>
                    <a:pt x="5587" y="2793"/>
                  </a:cubicBezTo>
                  <a:cubicBezTo>
                    <a:pt x="5587" y="1252"/>
                    <a:pt x="4333" y="0"/>
                    <a:pt x="2794" y="0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372;p33"/>
            <p:cNvSpPr/>
            <p:nvPr/>
          </p:nvSpPr>
          <p:spPr>
            <a:xfrm>
              <a:off x="864491" y="1723250"/>
              <a:ext cx="397866" cy="397887"/>
            </a:xfrm>
            <a:custGeom>
              <a:avLst/>
              <a:gdLst/>
              <a:ahLst/>
              <a:cxnLst/>
              <a:rect l="l" t="t" r="r" b="b"/>
              <a:pathLst>
                <a:path w="19064" h="19065" extrusionOk="0">
                  <a:moveTo>
                    <a:pt x="14000" y="2271"/>
                  </a:moveTo>
                  <a:cubicBezTo>
                    <a:pt x="15539" y="2271"/>
                    <a:pt x="16794" y="3524"/>
                    <a:pt x="16794" y="5065"/>
                  </a:cubicBezTo>
                  <a:lnTo>
                    <a:pt x="16794" y="14000"/>
                  </a:lnTo>
                  <a:cubicBezTo>
                    <a:pt x="16794" y="15541"/>
                    <a:pt x="15539" y="16793"/>
                    <a:pt x="14000" y="16793"/>
                  </a:cubicBezTo>
                  <a:lnTo>
                    <a:pt x="5063" y="16793"/>
                  </a:lnTo>
                  <a:cubicBezTo>
                    <a:pt x="3524" y="16793"/>
                    <a:pt x="2272" y="15541"/>
                    <a:pt x="2272" y="14000"/>
                  </a:cubicBezTo>
                  <a:lnTo>
                    <a:pt x="2272" y="5065"/>
                  </a:lnTo>
                  <a:cubicBezTo>
                    <a:pt x="2272" y="3524"/>
                    <a:pt x="3524" y="2271"/>
                    <a:pt x="5063" y="2271"/>
                  </a:cubicBezTo>
                  <a:close/>
                  <a:moveTo>
                    <a:pt x="2829" y="0"/>
                  </a:moveTo>
                  <a:cubicBezTo>
                    <a:pt x="1290" y="0"/>
                    <a:pt x="0" y="1290"/>
                    <a:pt x="0" y="2831"/>
                  </a:cubicBezTo>
                  <a:lnTo>
                    <a:pt x="0" y="16234"/>
                  </a:lnTo>
                  <a:cubicBezTo>
                    <a:pt x="0" y="17775"/>
                    <a:pt x="1290" y="19065"/>
                    <a:pt x="2829" y="19065"/>
                  </a:cubicBezTo>
                  <a:lnTo>
                    <a:pt x="16235" y="19065"/>
                  </a:lnTo>
                  <a:cubicBezTo>
                    <a:pt x="17774" y="19065"/>
                    <a:pt x="19063" y="17775"/>
                    <a:pt x="19063" y="16234"/>
                  </a:cubicBezTo>
                  <a:lnTo>
                    <a:pt x="19063" y="2831"/>
                  </a:lnTo>
                  <a:cubicBezTo>
                    <a:pt x="19063" y="1290"/>
                    <a:pt x="17774" y="0"/>
                    <a:pt x="16235" y="0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4" name="Google Shape;374;p3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939751" y="3958050"/>
            <a:ext cx="3245450" cy="6037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" name="Google Shape;375;p33"/>
          <p:cNvGrpSpPr/>
          <p:nvPr/>
        </p:nvGrpSpPr>
        <p:grpSpPr>
          <a:xfrm>
            <a:off x="4879634" y="3338200"/>
            <a:ext cx="387681" cy="272572"/>
            <a:chOff x="3386036" y="1746339"/>
            <a:chExt cx="397907" cy="279762"/>
          </a:xfrm>
        </p:grpSpPr>
        <p:sp>
          <p:nvSpPr>
            <p:cNvPr id="26" name="Google Shape;376;p33"/>
            <p:cNvSpPr/>
            <p:nvPr/>
          </p:nvSpPr>
          <p:spPr>
            <a:xfrm>
              <a:off x="3561652" y="1848954"/>
              <a:ext cx="59646" cy="74506"/>
            </a:xfrm>
            <a:custGeom>
              <a:avLst/>
              <a:gdLst/>
              <a:ahLst/>
              <a:cxnLst/>
              <a:rect l="l" t="t" r="r" b="b"/>
              <a:pathLst>
                <a:path w="2858" h="3570" extrusionOk="0">
                  <a:moveTo>
                    <a:pt x="1" y="0"/>
                  </a:moveTo>
                  <a:lnTo>
                    <a:pt x="1" y="3570"/>
                  </a:lnTo>
                  <a:lnTo>
                    <a:pt x="2858" y="178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77;p33"/>
            <p:cNvSpPr/>
            <p:nvPr/>
          </p:nvSpPr>
          <p:spPr>
            <a:xfrm>
              <a:off x="3386036" y="1746339"/>
              <a:ext cx="397907" cy="279762"/>
            </a:xfrm>
            <a:custGeom>
              <a:avLst/>
              <a:gdLst/>
              <a:ahLst/>
              <a:cxnLst/>
              <a:rect l="l" t="t" r="r" b="b"/>
              <a:pathLst>
                <a:path w="19066" h="13405" extrusionOk="0">
                  <a:moveTo>
                    <a:pt x="7858" y="3351"/>
                  </a:moveTo>
                  <a:cubicBezTo>
                    <a:pt x="7961" y="3351"/>
                    <a:pt x="8064" y="3379"/>
                    <a:pt x="8154" y="3436"/>
                  </a:cubicBezTo>
                  <a:lnTo>
                    <a:pt x="12622" y="6230"/>
                  </a:lnTo>
                  <a:cubicBezTo>
                    <a:pt x="12785" y="6330"/>
                    <a:pt x="12884" y="6509"/>
                    <a:pt x="12884" y="6702"/>
                  </a:cubicBezTo>
                  <a:cubicBezTo>
                    <a:pt x="12884" y="6895"/>
                    <a:pt x="12785" y="7073"/>
                    <a:pt x="12622" y="7176"/>
                  </a:cubicBezTo>
                  <a:lnTo>
                    <a:pt x="8154" y="9968"/>
                  </a:lnTo>
                  <a:cubicBezTo>
                    <a:pt x="8063" y="10025"/>
                    <a:pt x="7961" y="10053"/>
                    <a:pt x="7859" y="10053"/>
                  </a:cubicBezTo>
                  <a:cubicBezTo>
                    <a:pt x="7765" y="10053"/>
                    <a:pt x="7671" y="10029"/>
                    <a:pt x="7588" y="9983"/>
                  </a:cubicBezTo>
                  <a:cubicBezTo>
                    <a:pt x="7409" y="9884"/>
                    <a:pt x="7299" y="9699"/>
                    <a:pt x="7299" y="9495"/>
                  </a:cubicBezTo>
                  <a:lnTo>
                    <a:pt x="7299" y="3910"/>
                  </a:lnTo>
                  <a:cubicBezTo>
                    <a:pt x="7299" y="3707"/>
                    <a:pt x="7409" y="3519"/>
                    <a:pt x="7588" y="3420"/>
                  </a:cubicBezTo>
                  <a:cubicBezTo>
                    <a:pt x="7671" y="3374"/>
                    <a:pt x="7765" y="3351"/>
                    <a:pt x="7858" y="3351"/>
                  </a:cubicBezTo>
                  <a:close/>
                  <a:moveTo>
                    <a:pt x="2794" y="1"/>
                  </a:moveTo>
                  <a:cubicBezTo>
                    <a:pt x="1255" y="1"/>
                    <a:pt x="1" y="1253"/>
                    <a:pt x="1" y="2792"/>
                  </a:cubicBezTo>
                  <a:lnTo>
                    <a:pt x="1" y="10611"/>
                  </a:lnTo>
                  <a:cubicBezTo>
                    <a:pt x="1" y="12152"/>
                    <a:pt x="1255" y="13405"/>
                    <a:pt x="2794" y="13405"/>
                  </a:cubicBezTo>
                  <a:lnTo>
                    <a:pt x="16274" y="13405"/>
                  </a:lnTo>
                  <a:cubicBezTo>
                    <a:pt x="17813" y="13405"/>
                    <a:pt x="19065" y="12152"/>
                    <a:pt x="19065" y="10611"/>
                  </a:cubicBezTo>
                  <a:lnTo>
                    <a:pt x="19065" y="2792"/>
                  </a:lnTo>
                  <a:cubicBezTo>
                    <a:pt x="19065" y="1253"/>
                    <a:pt x="17813" y="1"/>
                    <a:pt x="16274" y="1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358;p33"/>
          <p:cNvSpPr txBox="1"/>
          <p:nvPr/>
        </p:nvSpPr>
        <p:spPr>
          <a:xfrm>
            <a:off x="2839230" y="2331139"/>
            <a:ext cx="3465600" cy="9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spcAft>
                <a:spcPts val="1000"/>
              </a:spcAft>
            </a:pPr>
            <a:r>
              <a:rPr lang="es-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contacto@chj.es</a:t>
            </a:r>
            <a:b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+34963938800</a:t>
            </a:r>
            <a:b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ww.chj.es</a:t>
            </a:r>
            <a:endParaRPr sz="1500" baseline="0" dirty="0">
              <a:solidFill>
                <a:schemeClr val="tx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9" name="Picture 4" descr="Twitter x nuevo logotipo x ronda círculo azul - Iconos 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0" r="19721"/>
          <a:stretch/>
        </p:blipFill>
        <p:spPr bwMode="auto">
          <a:xfrm>
            <a:off x="3875191" y="3240473"/>
            <a:ext cx="389637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Google Shape;373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70010" y="457475"/>
            <a:ext cx="984973" cy="986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69516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295557" y="1813305"/>
            <a:ext cx="8486777" cy="1295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2500" b="0" i="0" u="none" strike="noStrike" cap="none" baseline="0">
                <a:solidFill>
                  <a:schemeClr val="tx1"/>
                </a:solidFill>
                <a:latin typeface="Lato Black" panose="020F0A02020204030203" pitchFamily="34" charset="0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ES" sz="3200" dirty="0">
                <a:latin typeface="Lato Black"/>
                <a:ea typeface="Lato Black"/>
                <a:cs typeface="Lato Black"/>
              </a:rPr>
              <a:t>Descripción del problema</a:t>
            </a:r>
          </a:p>
        </p:txBody>
      </p:sp>
      <p:sp>
        <p:nvSpPr>
          <p:cNvPr id="4" name="Google Shape;64;p14"/>
          <p:cNvSpPr txBox="1"/>
          <p:nvPr/>
        </p:nvSpPr>
        <p:spPr>
          <a:xfrm>
            <a:off x="897213" y="2236890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3200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Lato Black"/>
              </a:rPr>
              <a:t>01</a:t>
            </a:r>
            <a:endParaRPr sz="3200" dirty="0">
              <a:solidFill>
                <a:srgbClr val="4BB3FD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</p:spTree>
    <p:extLst>
      <p:ext uri="{BB962C8B-B14F-4D97-AF65-F5344CB8AC3E}">
        <p14:creationId xmlns:p14="http://schemas.microsoft.com/office/powerpoint/2010/main" val="8124133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/>
          <p:cNvCxnSpPr/>
          <p:nvPr/>
        </p:nvCxnSpPr>
        <p:spPr>
          <a:xfrm>
            <a:off x="747423" y="680898"/>
            <a:ext cx="2556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1 Título"/>
          <p:cNvSpPr txBox="1">
            <a:spLocks/>
          </p:cNvSpPr>
          <p:nvPr/>
        </p:nvSpPr>
        <p:spPr bwMode="auto">
          <a:xfrm>
            <a:off x="747423" y="305995"/>
            <a:ext cx="2924245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/>
              <a:t>Descripción del problema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A8C4D6E-2947-C520-1477-9BDA22A72C84}"/>
              </a:ext>
            </a:extLst>
          </p:cNvPr>
          <p:cNvSpPr txBox="1"/>
          <p:nvPr/>
        </p:nvSpPr>
        <p:spPr>
          <a:xfrm>
            <a:off x="107879" y="986979"/>
            <a:ext cx="897961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Tx/>
              <a:buChar char="-"/>
              <a:tabLst>
                <a:tab pos="3406775" algn="l"/>
              </a:tabLst>
            </a:pPr>
            <a:r>
              <a:rPr lang="es-ES" dirty="0"/>
              <a:t>Nuevo marco normativo</a:t>
            </a:r>
          </a:p>
          <a:p>
            <a:pPr marL="285750" indent="-285750">
              <a:spcAft>
                <a:spcPts val="600"/>
              </a:spcAft>
              <a:buFontTx/>
              <a:buChar char="-"/>
              <a:tabLst>
                <a:tab pos="3406775" algn="l"/>
              </a:tabLst>
            </a:pPr>
            <a:r>
              <a:rPr lang="es-ES" dirty="0"/>
              <a:t>Se requiere inversiones y aceptación de los usuarios para incrementar la reutilización</a:t>
            </a:r>
          </a:p>
          <a:p>
            <a:pPr marL="285750" indent="-285750">
              <a:spcAft>
                <a:spcPts val="600"/>
              </a:spcAft>
              <a:buFontTx/>
              <a:buChar char="-"/>
              <a:tabLst>
                <a:tab pos="3406775" algn="l"/>
              </a:tabLst>
            </a:pPr>
            <a:r>
              <a:rPr lang="es-ES" dirty="0"/>
              <a:t>Estrés hídrico (equilibrio entre recursos y demandas), agravado por el cambio climático (CC)</a:t>
            </a:r>
          </a:p>
        </p:txBody>
      </p:sp>
      <p:sp>
        <p:nvSpPr>
          <p:cNvPr id="11" name="Flecha: hacia abajo 10">
            <a:extLst>
              <a:ext uri="{FF2B5EF4-FFF2-40B4-BE49-F238E27FC236}">
                <a16:creationId xmlns:a16="http://schemas.microsoft.com/office/drawing/2014/main" id="{31C45A9D-9908-6E97-2734-2EDC11837531}"/>
              </a:ext>
            </a:extLst>
          </p:cNvPr>
          <p:cNvSpPr/>
          <p:nvPr/>
        </p:nvSpPr>
        <p:spPr>
          <a:xfrm>
            <a:off x="3974049" y="2706783"/>
            <a:ext cx="513471" cy="71681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326CA5F7-9665-CD46-923A-2455D2E3F387}"/>
              </a:ext>
            </a:extLst>
          </p:cNvPr>
          <p:cNvSpPr txBox="1"/>
          <p:nvPr/>
        </p:nvSpPr>
        <p:spPr>
          <a:xfrm>
            <a:off x="796247" y="3810871"/>
            <a:ext cx="7284378" cy="646331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ES" dirty="0"/>
              <a:t>Reutilización de agua como tema importante del ciclo 2028-2033 en la DHJ: definir dónde y en qué condiciones fomentar la reutilización</a:t>
            </a:r>
          </a:p>
        </p:txBody>
      </p:sp>
    </p:spTree>
    <p:extLst>
      <p:ext uri="{BB962C8B-B14F-4D97-AF65-F5344CB8AC3E}">
        <p14:creationId xmlns:p14="http://schemas.microsoft.com/office/powerpoint/2010/main" val="3761745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295557" y="1813305"/>
            <a:ext cx="8739261" cy="1295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2500" b="0" i="0" u="none" strike="noStrike" cap="none" baseline="0">
                <a:solidFill>
                  <a:schemeClr val="tx1"/>
                </a:solidFill>
                <a:latin typeface="Lato Black" panose="020F0A02020204030203" pitchFamily="34" charset="0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ES" sz="3200" dirty="0">
                <a:latin typeface="Lato Black"/>
                <a:ea typeface="Lato Black"/>
                <a:cs typeface="Lato Black"/>
              </a:rPr>
              <a:t>Situación actual</a:t>
            </a:r>
          </a:p>
        </p:txBody>
      </p:sp>
      <p:sp>
        <p:nvSpPr>
          <p:cNvPr id="4" name="Google Shape;64;p14"/>
          <p:cNvSpPr txBox="1"/>
          <p:nvPr/>
        </p:nvSpPr>
        <p:spPr>
          <a:xfrm>
            <a:off x="897213" y="2236890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3200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Lato Black"/>
              </a:rPr>
              <a:t>02</a:t>
            </a:r>
            <a:endParaRPr sz="3200" dirty="0">
              <a:solidFill>
                <a:srgbClr val="4BB3FD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</p:spTree>
    <p:extLst>
      <p:ext uri="{BB962C8B-B14F-4D97-AF65-F5344CB8AC3E}">
        <p14:creationId xmlns:p14="http://schemas.microsoft.com/office/powerpoint/2010/main" val="31993923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/>
          <p:cNvSpPr txBox="1"/>
          <p:nvPr/>
        </p:nvSpPr>
        <p:spPr>
          <a:xfrm>
            <a:off x="384218" y="803850"/>
            <a:ext cx="8612071" cy="3970318"/>
          </a:xfrm>
          <a:prstGeom prst="rect">
            <a:avLst/>
          </a:prstGeom>
          <a:noFill/>
          <a:ln w="22225"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1200"/>
              </a:spcBef>
              <a:spcAft>
                <a:spcPts val="600"/>
              </a:spcAft>
              <a:buFontTx/>
              <a:buChar char="-"/>
              <a:tabLst>
                <a:tab pos="3406775" algn="l"/>
              </a:tabLst>
            </a:pPr>
            <a:r>
              <a:rPr lang="es-ES" sz="1600" u="sng" dirty="0"/>
              <a:t>Reglamento europeo para la reutilización agrícola </a:t>
            </a:r>
            <a:r>
              <a:rPr lang="es-ES" sz="1600" dirty="0"/>
              <a:t>(Reglamento (UE) 2020/741)</a:t>
            </a:r>
          </a:p>
          <a:p>
            <a:pPr marL="285750" indent="-285750">
              <a:spcBef>
                <a:spcPts val="1200"/>
              </a:spcBef>
              <a:spcAft>
                <a:spcPts val="600"/>
              </a:spcAft>
              <a:buFontTx/>
              <a:buChar char="-"/>
              <a:tabLst>
                <a:tab pos="3406775" algn="l"/>
              </a:tabLst>
            </a:pPr>
            <a:r>
              <a:rPr lang="es-ES" sz="1600" u="sng" dirty="0"/>
              <a:t>Modificaciones del TRLA (Real Decreto-Ley 4/2023 )</a:t>
            </a:r>
            <a:r>
              <a:rPr lang="es-ES" sz="1600" dirty="0"/>
              <a:t>: </a:t>
            </a:r>
          </a:p>
          <a:p>
            <a:pPr marL="742950" lvl="1" indent="-285750">
              <a:spcBef>
                <a:spcPts val="600"/>
              </a:spcBef>
              <a:buFont typeface="Courier New" panose="02070309020205020404" pitchFamily="49" charset="0"/>
              <a:buChar char="o"/>
              <a:tabLst>
                <a:tab pos="3406775" algn="l"/>
              </a:tabLst>
            </a:pPr>
            <a:r>
              <a:rPr lang="es-ES" sz="1600" dirty="0"/>
              <a:t>Distinción entre reutilización y vertido</a:t>
            </a:r>
            <a:r>
              <a:rPr lang="es-ES" sz="1600" i="1" dirty="0"/>
              <a:t>: “No tendrá la condición de vertido la reutilización efectiva de las aguas regeneradas” </a:t>
            </a:r>
            <a:endParaRPr lang="es-ES" sz="1600" dirty="0"/>
          </a:p>
          <a:p>
            <a:pPr marL="742950" lvl="1" indent="-285750">
              <a:spcBef>
                <a:spcPts val="600"/>
              </a:spcBef>
              <a:buFont typeface="Courier New" panose="02070309020205020404" pitchFamily="49" charset="0"/>
              <a:buChar char="o"/>
              <a:tabLst>
                <a:tab pos="3406775" algn="l"/>
              </a:tabLst>
            </a:pPr>
            <a:r>
              <a:rPr lang="es-ES" sz="1600" dirty="0"/>
              <a:t>Nuevos incentivos económicos para el fomento de la reutilización</a:t>
            </a:r>
          </a:p>
          <a:p>
            <a:pPr marL="742950" lvl="1" indent="-285750">
              <a:spcBef>
                <a:spcPts val="600"/>
              </a:spcBef>
              <a:buFont typeface="Courier New" panose="02070309020205020404" pitchFamily="49" charset="0"/>
              <a:buChar char="o"/>
              <a:tabLst>
                <a:tab pos="3406775" algn="l"/>
              </a:tabLst>
            </a:pPr>
            <a:r>
              <a:rPr lang="es-ES" sz="1600" dirty="0"/>
              <a:t>Obligatoriedad de planes de fomento de reutilización en el ámbito urbano para AAUU &gt; 50.000 h-e (presentación ante OOCC &lt; 31-12-2028)</a:t>
            </a:r>
          </a:p>
          <a:p>
            <a:pPr marL="285750" indent="-285750">
              <a:spcBef>
                <a:spcPts val="1200"/>
              </a:spcBef>
              <a:spcAft>
                <a:spcPts val="600"/>
              </a:spcAft>
              <a:buFontTx/>
              <a:buChar char="-"/>
              <a:tabLst>
                <a:tab pos="3406775" algn="l"/>
              </a:tabLst>
            </a:pPr>
            <a:r>
              <a:rPr lang="es-ES" sz="1600" u="sng" dirty="0"/>
              <a:t>Directiva (UE) 2024/3019 </a:t>
            </a:r>
            <a:r>
              <a:rPr lang="es-ES" sz="1600" i="1" dirty="0"/>
              <a:t>sobre tratamiento de aguas residuales</a:t>
            </a:r>
          </a:p>
          <a:p>
            <a:pPr marL="285750" indent="-285750">
              <a:spcBef>
                <a:spcPts val="1200"/>
              </a:spcBef>
              <a:spcAft>
                <a:spcPts val="600"/>
              </a:spcAft>
              <a:buFontTx/>
              <a:buChar char="-"/>
              <a:tabLst>
                <a:tab pos="3406775" algn="l"/>
              </a:tabLst>
            </a:pPr>
            <a:r>
              <a:rPr lang="es-ES" sz="1600" u="sng" dirty="0"/>
              <a:t>Real Decreto 1085/2024, Reglamento de reutilización del agua</a:t>
            </a:r>
            <a:r>
              <a:rPr lang="es-ES" sz="1600" dirty="0"/>
              <a:t>: regula el uso del agua regenerada para determinados usos, establece requisitos de calidad por uso, regula el nuevo permiso para producción y Plan de Gestión del Riesgo de Aguas Regeneradas (PGRAR); plena reutilización en zonas costeras con vertido a mar</a:t>
            </a:r>
          </a:p>
        </p:txBody>
      </p:sp>
      <p:cxnSp>
        <p:nvCxnSpPr>
          <p:cNvPr id="2" name="Conector recto 1">
            <a:extLst>
              <a:ext uri="{FF2B5EF4-FFF2-40B4-BE49-F238E27FC236}">
                <a16:creationId xmlns:a16="http://schemas.microsoft.com/office/drawing/2014/main" id="{A4428B9F-6E0A-4A93-2B4E-153CF73C0E84}"/>
              </a:ext>
            </a:extLst>
          </p:cNvPr>
          <p:cNvCxnSpPr/>
          <p:nvPr/>
        </p:nvCxnSpPr>
        <p:spPr>
          <a:xfrm>
            <a:off x="747423" y="680898"/>
            <a:ext cx="198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1 Título">
            <a:extLst>
              <a:ext uri="{FF2B5EF4-FFF2-40B4-BE49-F238E27FC236}">
                <a16:creationId xmlns:a16="http://schemas.microsoft.com/office/drawing/2014/main" id="{3BF2FC4E-C9BB-F8F6-1EFC-6E786A924784}"/>
              </a:ext>
            </a:extLst>
          </p:cNvPr>
          <p:cNvSpPr txBox="1">
            <a:spLocks/>
          </p:cNvSpPr>
          <p:nvPr/>
        </p:nvSpPr>
        <p:spPr bwMode="auto">
          <a:xfrm>
            <a:off x="747423" y="316269"/>
            <a:ext cx="2924245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/>
              <a:t>Marco Normativo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0130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/>
          <p:cNvCxnSpPr/>
          <p:nvPr/>
        </p:nvCxnSpPr>
        <p:spPr>
          <a:xfrm>
            <a:off x="747423" y="680898"/>
            <a:ext cx="180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/>
          <p:cNvSpPr txBox="1">
            <a:spLocks/>
          </p:cNvSpPr>
          <p:nvPr/>
        </p:nvSpPr>
        <p:spPr bwMode="auto">
          <a:xfrm>
            <a:off x="747423" y="279950"/>
            <a:ext cx="3743739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/>
              <a:t>Situación actual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Imagen 1" descr="Mapa&#10;&#10;El contenido generado por IA puede ser incorrecto.">
            <a:extLst>
              <a:ext uri="{FF2B5EF4-FFF2-40B4-BE49-F238E27FC236}">
                <a16:creationId xmlns:a16="http://schemas.microsoft.com/office/drawing/2014/main" id="{1ACD9D3A-7945-B717-0171-F6082E7302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2040" y="1826337"/>
            <a:ext cx="3032832" cy="3132000"/>
          </a:xfrm>
          <a:prstGeom prst="rect">
            <a:avLst/>
          </a:prstGeom>
        </p:spPr>
      </p:pic>
      <p:pic>
        <p:nvPicPr>
          <p:cNvPr id="11" name="Imagen 10" descr="Mapa&#10;&#10;El contenido generado por IA puede ser incorrecto.">
            <a:extLst>
              <a:ext uri="{FF2B5EF4-FFF2-40B4-BE49-F238E27FC236}">
                <a16:creationId xmlns:a16="http://schemas.microsoft.com/office/drawing/2014/main" id="{3F5228AE-3338-1830-6D34-B026B23BA6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066" y="1826337"/>
            <a:ext cx="3032832" cy="3132000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22B2B5D0-AD26-ED50-423F-C1B2CAD2DB01}"/>
              </a:ext>
            </a:extLst>
          </p:cNvPr>
          <p:cNvSpPr txBox="1"/>
          <p:nvPr/>
        </p:nvSpPr>
        <p:spPr>
          <a:xfrm>
            <a:off x="119626" y="806039"/>
            <a:ext cx="89399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tabLst>
                <a:tab pos="3406775" algn="l"/>
              </a:tabLst>
            </a:pPr>
            <a:r>
              <a:rPr lang="es-ES" dirty="0"/>
              <a:t>PHJ 2022-2027: reutilización en la gestión ordinaria (3% de las demandas + </a:t>
            </a:r>
            <a:r>
              <a:rPr lang="es-ES" dirty="0" err="1"/>
              <a:t>reutil</a:t>
            </a:r>
            <a:r>
              <a:rPr lang="es-ES" dirty="0"/>
              <a:t>. indirecta). 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8EC3F254-217D-4B49-5815-8F8092D76DD6}"/>
              </a:ext>
            </a:extLst>
          </p:cNvPr>
          <p:cNvSpPr txBox="1"/>
          <p:nvPr/>
        </p:nvSpPr>
        <p:spPr>
          <a:xfrm>
            <a:off x="420591" y="1318959"/>
            <a:ext cx="3391121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tabLst>
                <a:tab pos="3406775" algn="l"/>
              </a:tabLst>
            </a:pPr>
            <a:r>
              <a:rPr lang="es-ES" sz="1600" dirty="0"/>
              <a:t>Asignación reutilización: 134 hm³/año </a:t>
            </a:r>
          </a:p>
          <a:p>
            <a:pPr>
              <a:spcAft>
                <a:spcPts val="600"/>
              </a:spcAft>
              <a:tabLst>
                <a:tab pos="3406775" algn="l"/>
              </a:tabLst>
            </a:pPr>
            <a:r>
              <a:rPr lang="es-ES" sz="1600" dirty="0"/>
              <a:t>Reserva (2027): 136 hm³/año (</a:t>
            </a:r>
            <a:r>
              <a:rPr lang="es-ES" sz="1600" dirty="0" err="1"/>
              <a:t>fundamentalm</a:t>
            </a:r>
            <a:r>
              <a:rPr lang="es-ES" sz="1600" dirty="0"/>
              <a:t>.  agrícola)</a:t>
            </a:r>
            <a:br>
              <a:rPr lang="es-ES" sz="1600" dirty="0"/>
            </a:br>
            <a:endParaRPr lang="es-ES" sz="1600" dirty="0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639203D5-E5B0-3F42-21FF-EE7E63F56426}"/>
              </a:ext>
            </a:extLst>
          </p:cNvPr>
          <p:cNvSpPr txBox="1"/>
          <p:nvPr/>
        </p:nvSpPr>
        <p:spPr>
          <a:xfrm>
            <a:off x="5111862" y="1634430"/>
            <a:ext cx="17888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tabLst>
                <a:tab pos="3406775" algn="l"/>
              </a:tabLst>
            </a:pPr>
            <a:r>
              <a:rPr lang="es-ES" sz="1400" dirty="0"/>
              <a:t>Reutilización actual: aprox. 100 hm³/año </a:t>
            </a:r>
          </a:p>
        </p:txBody>
      </p:sp>
      <p:cxnSp>
        <p:nvCxnSpPr>
          <p:cNvPr id="4" name="Conector recto de flecha 3">
            <a:extLst>
              <a:ext uri="{FF2B5EF4-FFF2-40B4-BE49-F238E27FC236}">
                <a16:creationId xmlns:a16="http://schemas.microsoft.com/office/drawing/2014/main" id="{BED14D47-A8FF-D123-1B2B-FBD6A369926B}"/>
              </a:ext>
            </a:extLst>
          </p:cNvPr>
          <p:cNvCxnSpPr>
            <a:cxnSpLocks/>
          </p:cNvCxnSpPr>
          <p:nvPr/>
        </p:nvCxnSpPr>
        <p:spPr>
          <a:xfrm>
            <a:off x="1207213" y="2265451"/>
            <a:ext cx="0" cy="504000"/>
          </a:xfrm>
          <a:prstGeom prst="straightConnector1">
            <a:avLst/>
          </a:prstGeom>
          <a:ln w="22225">
            <a:solidFill>
              <a:schemeClr val="tx1"/>
            </a:solidFill>
            <a:headEnd w="lg" len="lg"/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uadroTexto 5">
            <a:extLst>
              <a:ext uri="{FF2B5EF4-FFF2-40B4-BE49-F238E27FC236}">
                <a16:creationId xmlns:a16="http://schemas.microsoft.com/office/drawing/2014/main" id="{B4C92A42-1F25-9193-8AFD-3037E92093EF}"/>
              </a:ext>
            </a:extLst>
          </p:cNvPr>
          <p:cNvSpPr txBox="1"/>
          <p:nvPr/>
        </p:nvSpPr>
        <p:spPr>
          <a:xfrm>
            <a:off x="406566" y="2838339"/>
            <a:ext cx="160129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tabLst>
                <a:tab pos="3406775" algn="l"/>
              </a:tabLst>
            </a:pPr>
            <a:r>
              <a:rPr lang="es-ES" sz="1400" dirty="0"/>
              <a:t>Requiere:</a:t>
            </a:r>
          </a:p>
          <a:p>
            <a:pPr marL="106363" indent="-106363">
              <a:spcAft>
                <a:spcPts val="600"/>
              </a:spcAft>
              <a:buFontTx/>
              <a:buChar char="-"/>
              <a:tabLst>
                <a:tab pos="3406775" algn="l"/>
              </a:tabLst>
            </a:pPr>
            <a:r>
              <a:rPr lang="es-ES" sz="1400" dirty="0"/>
              <a:t>Inversiones (</a:t>
            </a:r>
            <a:r>
              <a:rPr lang="es-ES" sz="1400" dirty="0" err="1"/>
              <a:t>PdM</a:t>
            </a:r>
            <a:r>
              <a:rPr lang="es-ES" sz="1400" dirty="0"/>
              <a:t>)</a:t>
            </a:r>
          </a:p>
          <a:p>
            <a:pPr marL="106363" indent="-106363">
              <a:spcAft>
                <a:spcPts val="600"/>
              </a:spcAft>
              <a:buFontTx/>
              <a:buChar char="-"/>
              <a:tabLst>
                <a:tab pos="3406775" algn="l"/>
              </a:tabLst>
            </a:pPr>
            <a:r>
              <a:rPr lang="es-ES" sz="1400" dirty="0"/>
              <a:t>Aceptación usuarios</a:t>
            </a:r>
          </a:p>
        </p:txBody>
      </p:sp>
    </p:spTree>
    <p:extLst>
      <p:ext uri="{BB962C8B-B14F-4D97-AF65-F5344CB8AC3E}">
        <p14:creationId xmlns:p14="http://schemas.microsoft.com/office/powerpoint/2010/main" val="32737323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763A98-DC20-92B9-6360-767321C9BC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5DCBB0E6-B242-316A-09C4-F8434B78C632}"/>
              </a:ext>
            </a:extLst>
          </p:cNvPr>
          <p:cNvCxnSpPr/>
          <p:nvPr/>
        </p:nvCxnSpPr>
        <p:spPr>
          <a:xfrm>
            <a:off x="747423" y="680898"/>
            <a:ext cx="1944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>
            <a:extLst>
              <a:ext uri="{FF2B5EF4-FFF2-40B4-BE49-F238E27FC236}">
                <a16:creationId xmlns:a16="http://schemas.microsoft.com/office/drawing/2014/main" id="{78FFC92C-BDD3-97C5-1123-0537A30A5715}"/>
              </a:ext>
            </a:extLst>
          </p:cNvPr>
          <p:cNvSpPr txBox="1">
            <a:spLocks/>
          </p:cNvSpPr>
          <p:nvPr/>
        </p:nvSpPr>
        <p:spPr bwMode="auto">
          <a:xfrm>
            <a:off x="747423" y="279950"/>
            <a:ext cx="3743739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/>
              <a:t>Situación actual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D076FB1E-D75C-15CA-44B3-D11202413298}"/>
              </a:ext>
            </a:extLst>
          </p:cNvPr>
          <p:cNvSpPr txBox="1"/>
          <p:nvPr/>
        </p:nvSpPr>
        <p:spPr>
          <a:xfrm>
            <a:off x="140677" y="868621"/>
            <a:ext cx="81311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tabLst>
                <a:tab pos="3406775" algn="l"/>
              </a:tabLst>
            </a:pPr>
            <a:r>
              <a:rPr lang="es-ES" dirty="0"/>
              <a:t>PHJ 2022-2027: Restricciones al uso de caudales regenerados (art. 14 normativa)</a:t>
            </a: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85A730C1-AD09-1DF8-F414-E513E64D05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423991"/>
              </p:ext>
            </p:extLst>
          </p:nvPr>
        </p:nvGraphicFramePr>
        <p:xfrm>
          <a:off x="609942" y="1417530"/>
          <a:ext cx="5645150" cy="2712720"/>
        </p:xfrm>
        <a:graphic>
          <a:graphicData uri="http://schemas.openxmlformats.org/drawingml/2006/table">
            <a:tbl>
              <a:tblPr firstRow="1" firstCol="1" bandRow="1">
                <a:tableStyleId>{0E212C01-C674-4CEA-9EDA-87EAF6A7053B}</a:tableStyleId>
              </a:tblPr>
              <a:tblGrid>
                <a:gridCol w="1524241">
                  <a:extLst>
                    <a:ext uri="{9D8B030D-6E8A-4147-A177-3AD203B41FA5}">
                      <a16:colId xmlns:a16="http://schemas.microsoft.com/office/drawing/2014/main" val="2480682897"/>
                    </a:ext>
                  </a:extLst>
                </a:gridCol>
                <a:gridCol w="959472">
                  <a:extLst>
                    <a:ext uri="{9D8B030D-6E8A-4147-A177-3AD203B41FA5}">
                      <a16:colId xmlns:a16="http://schemas.microsoft.com/office/drawing/2014/main" val="1312374952"/>
                    </a:ext>
                  </a:extLst>
                </a:gridCol>
                <a:gridCol w="1741265">
                  <a:extLst>
                    <a:ext uri="{9D8B030D-6E8A-4147-A177-3AD203B41FA5}">
                      <a16:colId xmlns:a16="http://schemas.microsoft.com/office/drawing/2014/main" val="1636256921"/>
                    </a:ext>
                  </a:extLst>
                </a:gridCol>
                <a:gridCol w="723412">
                  <a:extLst>
                    <a:ext uri="{9D8B030D-6E8A-4147-A177-3AD203B41FA5}">
                      <a16:colId xmlns:a16="http://schemas.microsoft.com/office/drawing/2014/main" val="2650065236"/>
                    </a:ext>
                  </a:extLst>
                </a:gridCol>
                <a:gridCol w="696760">
                  <a:extLst>
                    <a:ext uri="{9D8B030D-6E8A-4147-A177-3AD203B41FA5}">
                      <a16:colId xmlns:a16="http://schemas.microsoft.com/office/drawing/2014/main" val="3690314835"/>
                    </a:ext>
                  </a:extLst>
                </a:gridCol>
              </a:tblGrid>
              <a:tr h="190500">
                <a:tc gridSpan="5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900" dirty="0">
                          <a:solidFill>
                            <a:schemeClr val="bg1"/>
                          </a:solidFill>
                          <a:effectLst/>
                        </a:rPr>
                        <a:t>Restricciones ambientales al uso de caudales regenerados (PHJ 2022-2027)</a:t>
                      </a:r>
                      <a:endParaRPr lang="es-ES" sz="9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408041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900">
                          <a:solidFill>
                            <a:schemeClr val="bg1"/>
                          </a:solidFill>
                          <a:effectLst/>
                        </a:rPr>
                        <a:t>EDAR</a:t>
                      </a:r>
                      <a:endParaRPr lang="es-ES" sz="90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900" dirty="0">
                          <a:solidFill>
                            <a:schemeClr val="bg1"/>
                          </a:solidFill>
                          <a:effectLst/>
                        </a:rPr>
                        <a:t>Volumen (hm³/año)</a:t>
                      </a:r>
                      <a:endParaRPr lang="es-ES" sz="9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900" dirty="0">
                          <a:solidFill>
                            <a:schemeClr val="bg1"/>
                          </a:solidFill>
                          <a:effectLst/>
                        </a:rPr>
                        <a:t>Destino</a:t>
                      </a:r>
                      <a:endParaRPr lang="es-ES" sz="9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900" dirty="0">
                          <a:solidFill>
                            <a:schemeClr val="bg1"/>
                          </a:solidFill>
                          <a:effectLst/>
                        </a:rPr>
                        <a:t>Año 2022/23 (hm³)</a:t>
                      </a:r>
                      <a:endParaRPr lang="es-ES" sz="9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900" dirty="0">
                          <a:solidFill>
                            <a:schemeClr val="bg1"/>
                          </a:solidFill>
                          <a:effectLst/>
                        </a:rPr>
                        <a:t>Año 2023/24 (hm³)</a:t>
                      </a:r>
                      <a:endParaRPr lang="es-ES" sz="9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709566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900">
                          <a:effectLst/>
                        </a:rPr>
                        <a:t>EDAR de Onda-Betxí-Vila-real-Alquerías </a:t>
                      </a:r>
                      <a:endParaRPr lang="es-E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900">
                          <a:effectLst/>
                        </a:rPr>
                        <a:t>3,3</a:t>
                      </a:r>
                      <a:endParaRPr lang="es-E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900" dirty="0">
                          <a:effectLst/>
                        </a:rPr>
                        <a:t>Río Mijares aguas abajo del azud de Santa </a:t>
                      </a:r>
                      <a:r>
                        <a:rPr lang="es-ES" sz="900" dirty="0" err="1">
                          <a:effectLst/>
                        </a:rPr>
                        <a:t>Quiteria</a:t>
                      </a:r>
                      <a:endParaRPr lang="es-E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900">
                          <a:effectLst/>
                        </a:rPr>
                        <a:t>3,20</a:t>
                      </a:r>
                      <a:endParaRPr lang="es-E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900">
                          <a:effectLst/>
                        </a:rPr>
                        <a:t>3,35</a:t>
                      </a:r>
                      <a:endParaRPr lang="es-E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986991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900">
                          <a:effectLst/>
                        </a:rPr>
                        <a:t>EDAR de Castelló de la Plana</a:t>
                      </a:r>
                      <a:endParaRPr lang="es-E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900">
                          <a:effectLst/>
                        </a:rPr>
                        <a:t>9,5</a:t>
                      </a:r>
                      <a:endParaRPr lang="es-E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900">
                          <a:effectLst/>
                        </a:rPr>
                        <a:t>-</a:t>
                      </a:r>
                      <a:endParaRPr lang="es-E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900">
                          <a:effectLst/>
                        </a:rPr>
                        <a:t>-</a:t>
                      </a:r>
                      <a:endParaRPr lang="es-E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484393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900">
                          <a:effectLst/>
                        </a:rPr>
                        <a:t>EDAR de Villena</a:t>
                      </a:r>
                      <a:endParaRPr lang="es-E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900">
                          <a:effectLst/>
                        </a:rPr>
                        <a:t>0,3</a:t>
                      </a:r>
                      <a:endParaRPr lang="es-E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900">
                          <a:effectLst/>
                        </a:rPr>
                        <a:t>Río Vinalopó aguas abajo de la confluencia con la acequia del Rey</a:t>
                      </a:r>
                      <a:endParaRPr lang="es-E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900">
                          <a:effectLst/>
                        </a:rPr>
                        <a:t>0,31</a:t>
                      </a:r>
                      <a:endParaRPr lang="es-E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900">
                          <a:effectLst/>
                        </a:rPr>
                        <a:t>0,22</a:t>
                      </a:r>
                      <a:endParaRPr lang="es-E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9282414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900">
                          <a:effectLst/>
                        </a:rPr>
                        <a:t>EDAR de Valle del Vinalopó </a:t>
                      </a:r>
                      <a:endParaRPr lang="es-E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900">
                          <a:effectLst/>
                        </a:rPr>
                        <a:t>1</a:t>
                      </a:r>
                      <a:endParaRPr lang="es-E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900">
                          <a:effectLst/>
                        </a:rPr>
                        <a:t>1,64</a:t>
                      </a:r>
                      <a:endParaRPr lang="es-E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900">
                          <a:effectLst/>
                        </a:rPr>
                        <a:t>1,93</a:t>
                      </a:r>
                      <a:endParaRPr lang="es-E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9475697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900">
                          <a:effectLst/>
                        </a:rPr>
                        <a:t>EDAR de Novelda-Monforte del Cid</a:t>
                      </a:r>
                      <a:endParaRPr lang="es-E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900">
                          <a:effectLst/>
                        </a:rPr>
                        <a:t>0,5</a:t>
                      </a:r>
                      <a:endParaRPr lang="es-E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900">
                          <a:effectLst/>
                        </a:rPr>
                        <a:t>1,22</a:t>
                      </a:r>
                      <a:endParaRPr lang="es-E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900">
                          <a:effectLst/>
                        </a:rPr>
                        <a:t>1,19</a:t>
                      </a:r>
                      <a:endParaRPr lang="es-E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236089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900">
                          <a:effectLst/>
                        </a:rPr>
                        <a:t>EDAR de Quart-Benàger</a:t>
                      </a:r>
                      <a:endParaRPr lang="es-E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900">
                          <a:effectLst/>
                        </a:rPr>
                        <a:t>Caudal mínimo establecido total o parcialmente con aguas regeneradas</a:t>
                      </a:r>
                      <a:endParaRPr lang="es-E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900">
                          <a:effectLst/>
                        </a:rPr>
                        <a:t>Tramo final del río Turia</a:t>
                      </a:r>
                      <a:endParaRPr lang="es-E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3" gridSpan="2">
                  <a:txBody>
                    <a:bodyPr/>
                    <a:lstStyle/>
                    <a:p>
                      <a:pPr marL="342900" lvl="0" indent="-342900" algn="ctr">
                        <a:buFont typeface="Arial" panose="020B0604020202020204" pitchFamily="34" charset="0"/>
                        <a:buChar char="-"/>
                      </a:pPr>
                      <a:r>
                        <a:rPr lang="es-ES" sz="900">
                          <a:effectLst/>
                        </a:rPr>
                        <a:t>(en estudio)</a:t>
                      </a:r>
                      <a:endParaRPr lang="es-E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3"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139954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900">
                          <a:effectLst/>
                        </a:rPr>
                        <a:t>EDAR Paterna Fuente del Jarro </a:t>
                      </a:r>
                      <a:endParaRPr lang="es-E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9322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900" dirty="0">
                          <a:effectLst/>
                        </a:rPr>
                        <a:t>EDAR Pinedo</a:t>
                      </a:r>
                      <a:endParaRPr lang="es-E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1789927"/>
                  </a:ext>
                </a:extLst>
              </a:tr>
            </a:tbl>
          </a:graphicData>
        </a:graphic>
      </p:graphicFrame>
      <p:sp>
        <p:nvSpPr>
          <p:cNvPr id="6" name="Flecha: a la derecha 5">
            <a:extLst>
              <a:ext uri="{FF2B5EF4-FFF2-40B4-BE49-F238E27FC236}">
                <a16:creationId xmlns:a16="http://schemas.microsoft.com/office/drawing/2014/main" id="{67F829A9-37E1-3AFF-6899-ECD696B8B3CB}"/>
              </a:ext>
            </a:extLst>
          </p:cNvPr>
          <p:cNvSpPr/>
          <p:nvPr/>
        </p:nvSpPr>
        <p:spPr>
          <a:xfrm>
            <a:off x="6471138" y="2637692"/>
            <a:ext cx="675250" cy="3693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2594922F-2C68-D917-754E-8BE09C0032EC}"/>
              </a:ext>
            </a:extLst>
          </p:cNvPr>
          <p:cNvSpPr txBox="1"/>
          <p:nvPr/>
        </p:nvSpPr>
        <p:spPr>
          <a:xfrm>
            <a:off x="7237829" y="2222193"/>
            <a:ext cx="1645919" cy="1200329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ES" dirty="0"/>
              <a:t>Revisión en el PHJ del cuarto ciclo (2028-2033)</a:t>
            </a:r>
          </a:p>
        </p:txBody>
      </p:sp>
    </p:spTree>
    <p:extLst>
      <p:ext uri="{BB962C8B-B14F-4D97-AF65-F5344CB8AC3E}">
        <p14:creationId xmlns:p14="http://schemas.microsoft.com/office/powerpoint/2010/main" val="23343931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AB0011-E5BF-89DE-5700-899E018508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E2C840B3-2C4D-8623-8CD5-6617C490877B}"/>
              </a:ext>
            </a:extLst>
          </p:cNvPr>
          <p:cNvCxnSpPr/>
          <p:nvPr/>
        </p:nvCxnSpPr>
        <p:spPr>
          <a:xfrm>
            <a:off x="747423" y="680898"/>
            <a:ext cx="2592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>
            <a:extLst>
              <a:ext uri="{FF2B5EF4-FFF2-40B4-BE49-F238E27FC236}">
                <a16:creationId xmlns:a16="http://schemas.microsoft.com/office/drawing/2014/main" id="{455D387E-10CA-0081-68EC-A5E469373467}"/>
              </a:ext>
            </a:extLst>
          </p:cNvPr>
          <p:cNvSpPr txBox="1">
            <a:spLocks/>
          </p:cNvSpPr>
          <p:nvPr/>
        </p:nvSpPr>
        <p:spPr bwMode="auto">
          <a:xfrm>
            <a:off x="747423" y="279950"/>
            <a:ext cx="2270097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/>
              <a:t>Potencial reutilización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33F30CAB-37C2-5972-FD86-B82C59B10596}"/>
              </a:ext>
            </a:extLst>
          </p:cNvPr>
          <p:cNvSpPr txBox="1"/>
          <p:nvPr/>
        </p:nvSpPr>
        <p:spPr>
          <a:xfrm>
            <a:off x="119626" y="708436"/>
            <a:ext cx="89399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tabLst>
                <a:tab pos="3406775" algn="l"/>
              </a:tabLst>
            </a:pPr>
            <a:r>
              <a:rPr lang="es-ES" dirty="0"/>
              <a:t> El Reglamento de Reutilización (RD 1085/2024) promueve el fomento de la reutilización en: 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3E9BED3-C077-5C46-091D-810D085170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614" y="1294969"/>
            <a:ext cx="3032141" cy="313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318B051C-BD15-6C62-8A30-0CB5149AD3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0135" y="1294969"/>
            <a:ext cx="3032141" cy="3132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EBC1D87B-E3B4-883A-3CF3-5F26656030E7}"/>
              </a:ext>
            </a:extLst>
          </p:cNvPr>
          <p:cNvSpPr txBox="1"/>
          <p:nvPr/>
        </p:nvSpPr>
        <p:spPr>
          <a:xfrm>
            <a:off x="751364" y="1108214"/>
            <a:ext cx="2299796" cy="30777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>
            <a:defPPr>
              <a:defRPr lang="es-ES"/>
            </a:defPPr>
            <a:lvl1pPr algn="ctr">
              <a:spcAft>
                <a:spcPts val="600"/>
              </a:spcAft>
              <a:tabLst>
                <a:tab pos="3406775" algn="l"/>
              </a:tabLst>
              <a:defRPr sz="1400"/>
            </a:lvl1pPr>
          </a:lstStyle>
          <a:p>
            <a:r>
              <a:rPr lang="es-ES" dirty="0"/>
              <a:t>Vertidos a mar (art. 4)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1584D59D-6237-2EB6-D2A1-00C5EEA04EA2}"/>
              </a:ext>
            </a:extLst>
          </p:cNvPr>
          <p:cNvSpPr txBox="1"/>
          <p:nvPr/>
        </p:nvSpPr>
        <p:spPr>
          <a:xfrm>
            <a:off x="5405603" y="1121065"/>
            <a:ext cx="3241077" cy="30777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  <a:tabLst>
                <a:tab pos="3406775" algn="l"/>
              </a:tabLst>
            </a:pPr>
            <a:r>
              <a:rPr lang="es-ES" sz="1400" dirty="0"/>
              <a:t>AAUU&gt; 50.000 h-e, ciclo urbano (art. 26)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F14B29E-CF90-EF2B-2EA0-D6E6F3FC6385}"/>
              </a:ext>
            </a:extLst>
          </p:cNvPr>
          <p:cNvSpPr txBox="1"/>
          <p:nvPr/>
        </p:nvSpPr>
        <p:spPr>
          <a:xfrm>
            <a:off x="3407903" y="2330311"/>
            <a:ext cx="2103121" cy="738664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dashDot"/>
          </a:ln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  <a:tabLst>
                <a:tab pos="3406775" algn="l"/>
              </a:tabLst>
            </a:pPr>
            <a:r>
              <a:rPr lang="es-ES" sz="1400" dirty="0"/>
              <a:t>Numerosas EDAR de la costa cumplen con ambos criterios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1B733900-3643-1082-B5BA-F2286AEF7511}"/>
              </a:ext>
            </a:extLst>
          </p:cNvPr>
          <p:cNvSpPr txBox="1"/>
          <p:nvPr/>
        </p:nvSpPr>
        <p:spPr>
          <a:xfrm>
            <a:off x="119626" y="4432106"/>
            <a:ext cx="89399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tabLst>
                <a:tab pos="3406775" algn="l"/>
              </a:tabLst>
            </a:pPr>
            <a:r>
              <a:rPr lang="es-ES" dirty="0"/>
              <a:t> Criterio general: compatibilizar con los objetivos de PH (en M. </a:t>
            </a:r>
            <a:r>
              <a:rPr lang="es-ES" dirty="0" err="1"/>
              <a:t>ag</a:t>
            </a:r>
            <a:r>
              <a:rPr lang="es-ES" dirty="0"/>
              <a:t> </a:t>
            </a:r>
            <a:r>
              <a:rPr lang="es-ES" dirty="0" err="1"/>
              <a:t>subt</a:t>
            </a:r>
            <a:r>
              <a:rPr lang="es-ES" dirty="0"/>
              <a:t> incumplen OMA, no incremento de demandas de agua)  </a:t>
            </a:r>
          </a:p>
        </p:txBody>
      </p:sp>
    </p:spTree>
    <p:extLst>
      <p:ext uri="{BB962C8B-B14F-4D97-AF65-F5344CB8AC3E}">
        <p14:creationId xmlns:p14="http://schemas.microsoft.com/office/powerpoint/2010/main" val="118123742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customXsn xmlns="http://schemas.microsoft.com/office/2006/metadata/customXsn">
  <xsnLocation/>
  <cached>True</cached>
  <openByDefault>False</openByDefault>
  <xsnScope/>
</customXsn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09C28263EC76D940B042D36569FAA034" ma:contentTypeVersion="3" ma:contentTypeDescription="Crear nuevo documento." ma:contentTypeScope="" ma:versionID="0bd0cb5344d1690a3cbbf46c3df11430">
  <xsd:schema xmlns:xsd="http://www.w3.org/2001/XMLSchema" xmlns:xs="http://www.w3.org/2001/XMLSchema" xmlns:p="http://schemas.microsoft.com/office/2006/metadata/properties" xmlns:ns2="3a59c1f3-7cfe-4866-877d-3ef18be60a0b" targetNamespace="http://schemas.microsoft.com/office/2006/metadata/properties" ma:root="true" ma:fieldsID="1ad7025399c6cd353cb708f172dda5e6" ns2:_="">
    <xsd:import namespace="3a59c1f3-7cfe-4866-877d-3ef18be60a0b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59c1f3-7cfe-4866-877d-3ef18be60a0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mpartido con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19D038F-D2D5-49C2-92FA-A8CDA0A32877}">
  <ds:schemaRefs>
    <ds:schemaRef ds:uri="http://schemas.microsoft.com/office/2006/metadata/customXsn"/>
  </ds:schemaRefs>
</ds:datastoreItem>
</file>

<file path=customXml/itemProps2.xml><?xml version="1.0" encoding="utf-8"?>
<ds:datastoreItem xmlns:ds="http://schemas.openxmlformats.org/officeDocument/2006/customXml" ds:itemID="{DC0EE4B3-C5B6-4F32-8787-CAA21B64215C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3a59c1f3-7cfe-4866-877d-3ef18be60a0b"/>
    <ds:schemaRef ds:uri="http://purl.org/dc/elements/1.1/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1183666B-D381-456C-BE6E-051B065C7BE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a59c1f3-7cfe-4866-877d-3ef18be60a0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A3371ABD-60DC-4B8B-81E7-5226C0435DB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9699</TotalTime>
  <Words>1774</Words>
  <Application>Microsoft Office PowerPoint</Application>
  <PresentationFormat>Presentación en pantalla (16:9)</PresentationFormat>
  <Paragraphs>180</Paragraphs>
  <Slides>21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9" baseType="lpstr">
      <vt:lpstr>Calibri</vt:lpstr>
      <vt:lpstr>Courier New</vt:lpstr>
      <vt:lpstr>Lato Black</vt:lpstr>
      <vt:lpstr>Arial</vt:lpstr>
      <vt:lpstr>Wingdings</vt:lpstr>
      <vt:lpstr>Lato</vt:lpstr>
      <vt:lpstr>Calibri Light</vt:lpstr>
      <vt:lpstr>Tema de Office</vt:lpstr>
      <vt:lpstr>ESQUEMA DE TEMAS IMPORTANTES DEL PHJ 2028-2033  FICHA 7. FOMENTO DE LA REUTILIZACIÓN DE AGUA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Plantilla Presentaciones CHJ Imprimible</dc:title>
  <dc:creator>Jiménez Argudo, Sara María</dc:creator>
  <cp:lastModifiedBy>Mondéjar Martín, Nieves</cp:lastModifiedBy>
  <cp:revision>746</cp:revision>
  <cp:lastPrinted>2025-05-06T09:14:02Z</cp:lastPrinted>
  <dcterms:modified xsi:type="dcterms:W3CDTF">2026-03-08T23:08:55Z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0x01010009C28263EC76D940B042D36569FAA034</vt:lpwstr>
  </property>
</Properties>
</file>