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5"/>
  </p:sldMasterIdLst>
  <p:notesMasterIdLst>
    <p:notesMasterId r:id="rId39"/>
  </p:notesMasterIdLst>
  <p:sldIdLst>
    <p:sldId id="468" r:id="rId6"/>
    <p:sldId id="470" r:id="rId7"/>
    <p:sldId id="424" r:id="rId8"/>
    <p:sldId id="502" r:id="rId9"/>
    <p:sldId id="511" r:id="rId10"/>
    <p:sldId id="475" r:id="rId11"/>
    <p:sldId id="503" r:id="rId12"/>
    <p:sldId id="504" r:id="rId13"/>
    <p:sldId id="505" r:id="rId14"/>
    <p:sldId id="506" r:id="rId15"/>
    <p:sldId id="510" r:id="rId16"/>
    <p:sldId id="507" r:id="rId17"/>
    <p:sldId id="491" r:id="rId18"/>
    <p:sldId id="509" r:id="rId19"/>
    <p:sldId id="508" r:id="rId20"/>
    <p:sldId id="512" r:id="rId21"/>
    <p:sldId id="533" r:id="rId22"/>
    <p:sldId id="515" r:id="rId23"/>
    <p:sldId id="536" r:id="rId24"/>
    <p:sldId id="516" r:id="rId25"/>
    <p:sldId id="524" r:id="rId26"/>
    <p:sldId id="513" r:id="rId27"/>
    <p:sldId id="534" r:id="rId28"/>
    <p:sldId id="537" r:id="rId29"/>
    <p:sldId id="526" r:id="rId30"/>
    <p:sldId id="514" r:id="rId31"/>
    <p:sldId id="535" r:id="rId32"/>
    <p:sldId id="529" r:id="rId33"/>
    <p:sldId id="538" r:id="rId34"/>
    <p:sldId id="539" r:id="rId35"/>
    <p:sldId id="530" r:id="rId36"/>
    <p:sldId id="531" r:id="rId37"/>
    <p:sldId id="321" r:id="rId38"/>
  </p:sldIdLst>
  <p:sldSz cx="9144000" cy="5143500" type="screen16x9"/>
  <p:notesSz cx="6797675" cy="9926638"/>
  <p:embeddedFontLst>
    <p:embeddedFont>
      <p:font typeface="Lato" panose="020F0502020204030203" pitchFamily="34" charset="0"/>
      <p:regular r:id="rId40"/>
      <p:bold r:id="rId41"/>
      <p:italic r:id="rId42"/>
      <p:boldItalic r:id="rId43"/>
    </p:embeddedFont>
    <p:embeddedFont>
      <p:font typeface="Lato Black" panose="020F0A02020204030203" pitchFamily="34" charset="0"/>
      <p:bold r:id="rId44"/>
      <p:boldItalic r:id="rId45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5B9BD5"/>
    <a:srgbClr val="4BB3FD"/>
    <a:srgbClr val="FF3399"/>
    <a:srgbClr val="9966FF"/>
    <a:srgbClr val="CC3399"/>
    <a:srgbClr val="FF8F8F"/>
    <a:srgbClr val="586F9E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37" d="100"/>
          <a:sy n="137" d="100"/>
        </p:scale>
        <p:origin x="9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5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4.fntdata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commentAuthors" Target="commentAuthors.xml"/><Relationship Id="rId20" Type="http://schemas.openxmlformats.org/officeDocument/2006/relationships/slide" Target="slides/slide15.xml"/><Relationship Id="rId41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000" b="1" i="0" baseline="0">
                <a:effectLst/>
              </a:rPr>
              <a:t>Abastecimiento a València y su área metropolitana</a:t>
            </a:r>
            <a:endParaRPr lang="es-ES" sz="1000">
              <a:effectLst/>
            </a:endParaRPr>
          </a:p>
        </c:rich>
      </c:tx>
      <c:layout>
        <c:manualLayout>
          <c:xMode val="edge"/>
          <c:yMode val="edge"/>
          <c:x val="0.23490672385004618"/>
          <c:y val="4.293256089102851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1120830025417974"/>
          <c:y val="0.15765186960325567"/>
          <c:w val="0.85852443901993414"/>
          <c:h val="0.487378016107976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Superficial Turia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Hoja1!$A$2:$A$13</c:f>
              <c:numCache>
                <c:formatCode>mmm\-yy</c:formatCode>
                <c:ptCount val="12"/>
                <c:pt idx="0">
                  <c:v>45200</c:v>
                </c:pt>
                <c:pt idx="1">
                  <c:v>45231</c:v>
                </c:pt>
                <c:pt idx="2">
                  <c:v>45261</c:v>
                </c:pt>
                <c:pt idx="3">
                  <c:v>45292</c:v>
                </c:pt>
                <c:pt idx="4">
                  <c:v>45323</c:v>
                </c:pt>
                <c:pt idx="5">
                  <c:v>45352</c:v>
                </c:pt>
                <c:pt idx="6">
                  <c:v>45383</c:v>
                </c:pt>
                <c:pt idx="7">
                  <c:v>45413</c:v>
                </c:pt>
                <c:pt idx="8">
                  <c:v>45444</c:v>
                </c:pt>
                <c:pt idx="9">
                  <c:v>45474</c:v>
                </c:pt>
                <c:pt idx="10">
                  <c:v>45505</c:v>
                </c:pt>
                <c:pt idx="11">
                  <c:v>45536</c:v>
                </c:pt>
              </c:numCache>
            </c:numRef>
          </c:cat>
          <c:val>
            <c:numRef>
              <c:f>Hoja1!$B$2:$B$13</c:f>
              <c:numCache>
                <c:formatCode>General</c:formatCode>
                <c:ptCount val="12"/>
                <c:pt idx="0">
                  <c:v>1.48115</c:v>
                </c:pt>
                <c:pt idx="1">
                  <c:v>2.4797880000000001</c:v>
                </c:pt>
                <c:pt idx="2">
                  <c:v>0.74063000000000001</c:v>
                </c:pt>
                <c:pt idx="3">
                  <c:v>2.0361590000000001</c:v>
                </c:pt>
                <c:pt idx="4">
                  <c:v>2.6212499999999999</c:v>
                </c:pt>
                <c:pt idx="5">
                  <c:v>1.2180089999999999</c:v>
                </c:pt>
                <c:pt idx="6">
                  <c:v>0.53173899999999996</c:v>
                </c:pt>
                <c:pt idx="7">
                  <c:v>1.4454629999999999</c:v>
                </c:pt>
                <c:pt idx="8">
                  <c:v>0.67528699999999997</c:v>
                </c:pt>
                <c:pt idx="9">
                  <c:v>0.72075699999999998</c:v>
                </c:pt>
                <c:pt idx="10">
                  <c:v>0.21593200000000001</c:v>
                </c:pt>
                <c:pt idx="11">
                  <c:v>0.26984799999999998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84-48E4-BF1A-83556ECE007C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Superficial Júcar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Hoja1!$A$2:$A$13</c:f>
              <c:numCache>
                <c:formatCode>mmm\-yy</c:formatCode>
                <c:ptCount val="12"/>
                <c:pt idx="0">
                  <c:v>45200</c:v>
                </c:pt>
                <c:pt idx="1">
                  <c:v>45231</c:v>
                </c:pt>
                <c:pt idx="2">
                  <c:v>45261</c:v>
                </c:pt>
                <c:pt idx="3">
                  <c:v>45292</c:v>
                </c:pt>
                <c:pt idx="4">
                  <c:v>45323</c:v>
                </c:pt>
                <c:pt idx="5">
                  <c:v>45352</c:v>
                </c:pt>
                <c:pt idx="6">
                  <c:v>45383</c:v>
                </c:pt>
                <c:pt idx="7">
                  <c:v>45413</c:v>
                </c:pt>
                <c:pt idx="8">
                  <c:v>45444</c:v>
                </c:pt>
                <c:pt idx="9">
                  <c:v>45474</c:v>
                </c:pt>
                <c:pt idx="10">
                  <c:v>45505</c:v>
                </c:pt>
                <c:pt idx="11">
                  <c:v>45536</c:v>
                </c:pt>
              </c:numCache>
            </c:numRef>
          </c:cat>
          <c:val>
            <c:numRef>
              <c:f>Hoja1!$C$2:$C$13</c:f>
              <c:numCache>
                <c:formatCode>General</c:formatCode>
                <c:ptCount val="12"/>
                <c:pt idx="0">
                  <c:v>7.4063949999999998</c:v>
                </c:pt>
                <c:pt idx="1">
                  <c:v>6.4587820000000002</c:v>
                </c:pt>
                <c:pt idx="2">
                  <c:v>8.0357470000000006</c:v>
                </c:pt>
                <c:pt idx="3">
                  <c:v>6.3624989999999997</c:v>
                </c:pt>
                <c:pt idx="4">
                  <c:v>5.1916869999999999</c:v>
                </c:pt>
                <c:pt idx="5">
                  <c:v>7.1559900000000001</c:v>
                </c:pt>
                <c:pt idx="6">
                  <c:v>7.6896550000000001</c:v>
                </c:pt>
                <c:pt idx="7">
                  <c:v>7.0416480000000004</c:v>
                </c:pt>
                <c:pt idx="8">
                  <c:v>7.496474000000001</c:v>
                </c:pt>
                <c:pt idx="9">
                  <c:v>7.6727780000000001</c:v>
                </c:pt>
                <c:pt idx="10">
                  <c:v>7.633502</c:v>
                </c:pt>
                <c:pt idx="11">
                  <c:v>8.0851819999999996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84-48E4-BF1A-83556ECE007C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Superficial (pozos subalveos y radiales)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numRef>
              <c:f>Hoja1!$A$2:$A$13</c:f>
              <c:numCache>
                <c:formatCode>mmm\-yy</c:formatCode>
                <c:ptCount val="12"/>
                <c:pt idx="0">
                  <c:v>45200</c:v>
                </c:pt>
                <c:pt idx="1">
                  <c:v>45231</c:v>
                </c:pt>
                <c:pt idx="2">
                  <c:v>45261</c:v>
                </c:pt>
                <c:pt idx="3">
                  <c:v>45292</c:v>
                </c:pt>
                <c:pt idx="4">
                  <c:v>45323</c:v>
                </c:pt>
                <c:pt idx="5">
                  <c:v>45352</c:v>
                </c:pt>
                <c:pt idx="6">
                  <c:v>45383</c:v>
                </c:pt>
                <c:pt idx="7">
                  <c:v>45413</c:v>
                </c:pt>
                <c:pt idx="8">
                  <c:v>45444</c:v>
                </c:pt>
                <c:pt idx="9">
                  <c:v>45474</c:v>
                </c:pt>
                <c:pt idx="10">
                  <c:v>45505</c:v>
                </c:pt>
                <c:pt idx="11">
                  <c:v>45536</c:v>
                </c:pt>
              </c:numCache>
            </c:numRef>
          </c:cat>
          <c:val>
            <c:numRef>
              <c:f>Hoja1!$D$2:$D$13</c:f>
              <c:numCache>
                <c:formatCode>General</c:formatCode>
                <c:ptCount val="12"/>
                <c:pt idx="0">
                  <c:v>0.55446099999999998</c:v>
                </c:pt>
                <c:pt idx="1">
                  <c:v>0.32291500000000001</c:v>
                </c:pt>
                <c:pt idx="2">
                  <c:v>0.61484700000000003</c:v>
                </c:pt>
                <c:pt idx="3">
                  <c:v>0.986321</c:v>
                </c:pt>
                <c:pt idx="4">
                  <c:v>0.843835</c:v>
                </c:pt>
                <c:pt idx="5">
                  <c:v>0.80457100000000004</c:v>
                </c:pt>
                <c:pt idx="6">
                  <c:v>0.670852</c:v>
                </c:pt>
                <c:pt idx="7">
                  <c:v>1.079685</c:v>
                </c:pt>
                <c:pt idx="8">
                  <c:v>1.0855319999999999</c:v>
                </c:pt>
                <c:pt idx="9">
                  <c:v>1.1052310000000001</c:v>
                </c:pt>
                <c:pt idx="10">
                  <c:v>1.141535</c:v>
                </c:pt>
                <c:pt idx="11">
                  <c:v>0.91185799999999995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84-48E4-BF1A-83556ECE00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1951616"/>
        <c:axId val="191953152"/>
      </c:barChart>
      <c:dateAx>
        <c:axId val="19195161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91953152"/>
        <c:crosses val="autoZero"/>
        <c:auto val="1"/>
        <c:lblOffset val="100"/>
        <c:baseTimeUnit val="months"/>
      </c:dateAx>
      <c:valAx>
        <c:axId val="19195315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 sz="600" b="1"/>
                  <a:t>hm</a:t>
                </a:r>
                <a:r>
                  <a:rPr lang="es-ES" sz="600" b="1" baseline="30000"/>
                  <a:t>3</a:t>
                </a:r>
                <a:r>
                  <a:rPr lang="es-ES" sz="600" b="1" baseline="0"/>
                  <a:t>/mes</a:t>
                </a:r>
              </a:p>
            </c:rich>
          </c:tx>
          <c:layout>
            <c:manualLayout>
              <c:xMode val="edge"/>
              <c:yMode val="edge"/>
              <c:x val="9.6187170152118081E-3"/>
              <c:y val="0.32647404788687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6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9195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 w="6350" cap="flat" cmpd="sng" algn="ctr">
      <a:solidFill>
        <a:schemeClr val="tx1"/>
      </a:solidFill>
      <a:prstDash val="solid"/>
      <a:miter lim="800000"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000" b="1" i="0" baseline="0">
                <a:effectLst/>
              </a:rPr>
              <a:t>Abastecimiento a València y su área metropolitana</a:t>
            </a:r>
            <a:endParaRPr lang="es-ES" sz="1000">
              <a:effectLst/>
            </a:endParaRPr>
          </a:p>
        </c:rich>
      </c:tx>
      <c:layout>
        <c:manualLayout>
          <c:xMode val="edge"/>
          <c:yMode val="edge"/>
          <c:x val="0.23490672385004618"/>
          <c:y val="4.293256089102851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1120830025417974"/>
          <c:y val="0.15765186960325567"/>
          <c:w val="0.85852443901993414"/>
          <c:h val="0.487378016107976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Superficial Turia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Hoja1!$A$2:$A$22</c:f>
              <c:strCache>
                <c:ptCount val="21"/>
                <c:pt idx="0">
                  <c:v>2003/04</c:v>
                </c:pt>
                <c:pt idx="1">
                  <c:v>2004/05</c:v>
                </c:pt>
                <c:pt idx="2">
                  <c:v>2005/06</c:v>
                </c:pt>
                <c:pt idx="3">
                  <c:v>2006/07</c:v>
                </c:pt>
                <c:pt idx="4">
                  <c:v>2007/08</c:v>
                </c:pt>
                <c:pt idx="5">
                  <c:v>2008/09</c:v>
                </c:pt>
                <c:pt idx="6">
                  <c:v>2009/10</c:v>
                </c:pt>
                <c:pt idx="7">
                  <c:v>2010/11</c:v>
                </c:pt>
                <c:pt idx="8">
                  <c:v>2011/12</c:v>
                </c:pt>
                <c:pt idx="9">
                  <c:v>2012/13</c:v>
                </c:pt>
                <c:pt idx="10">
                  <c:v>2013/14</c:v>
                </c:pt>
                <c:pt idx="11">
                  <c:v>2014/15</c:v>
                </c:pt>
                <c:pt idx="12">
                  <c:v>2015/16</c:v>
                </c:pt>
                <c:pt idx="13">
                  <c:v>2016/17</c:v>
                </c:pt>
                <c:pt idx="14">
                  <c:v>2017/18</c:v>
                </c:pt>
                <c:pt idx="15">
                  <c:v>2018/19</c:v>
                </c:pt>
                <c:pt idx="16">
                  <c:v>2019/20</c:v>
                </c:pt>
                <c:pt idx="17">
                  <c:v>2020/21</c:v>
                </c:pt>
                <c:pt idx="18">
                  <c:v>2021/22</c:v>
                </c:pt>
                <c:pt idx="19">
                  <c:v>2022/23</c:v>
                </c:pt>
                <c:pt idx="20">
                  <c:v>2023/24</c:v>
                </c:pt>
              </c:strCache>
            </c:strRef>
          </c:cat>
          <c:val>
            <c:numRef>
              <c:f>Hoja1!$B$2:$B$22</c:f>
              <c:numCache>
                <c:formatCode>General</c:formatCode>
                <c:ptCount val="21"/>
                <c:pt idx="0">
                  <c:v>5.9190000000000014</c:v>
                </c:pt>
                <c:pt idx="1">
                  <c:v>33.078000000000003</c:v>
                </c:pt>
                <c:pt idx="2">
                  <c:v>48.587000000000003</c:v>
                </c:pt>
                <c:pt idx="3">
                  <c:v>37.405000000000001</c:v>
                </c:pt>
                <c:pt idx="4">
                  <c:v>34.57</c:v>
                </c:pt>
                <c:pt idx="5">
                  <c:v>25.536966400000018</c:v>
                </c:pt>
                <c:pt idx="6">
                  <c:v>30.47517484137931</c:v>
                </c:pt>
                <c:pt idx="7">
                  <c:v>25.0247232</c:v>
                </c:pt>
                <c:pt idx="8">
                  <c:v>25.89374035862069</c:v>
                </c:pt>
                <c:pt idx="9">
                  <c:v>18.842889599999999</c:v>
                </c:pt>
                <c:pt idx="10">
                  <c:v>4.1413248000000014</c:v>
                </c:pt>
                <c:pt idx="11">
                  <c:v>5.3186976000000001</c:v>
                </c:pt>
                <c:pt idx="12">
                  <c:v>10.5437376</c:v>
                </c:pt>
                <c:pt idx="13">
                  <c:v>16.343769600000009</c:v>
                </c:pt>
                <c:pt idx="14">
                  <c:v>22.055454999999998</c:v>
                </c:pt>
                <c:pt idx="15">
                  <c:v>14.82377</c:v>
                </c:pt>
                <c:pt idx="16">
                  <c:v>10.306772799999999</c:v>
                </c:pt>
                <c:pt idx="17">
                  <c:v>12.295944</c:v>
                </c:pt>
                <c:pt idx="18">
                  <c:v>4.5373959999999993</c:v>
                </c:pt>
                <c:pt idx="19">
                  <c:v>7.2935699999999999</c:v>
                </c:pt>
                <c:pt idx="20">
                  <c:v>14.436012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4B-46F9-8ED2-6697474A4DFA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Superficial Júcar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Hoja1!$A$2:$A$22</c:f>
              <c:strCache>
                <c:ptCount val="21"/>
                <c:pt idx="0">
                  <c:v>2003/04</c:v>
                </c:pt>
                <c:pt idx="1">
                  <c:v>2004/05</c:v>
                </c:pt>
                <c:pt idx="2">
                  <c:v>2005/06</c:v>
                </c:pt>
                <c:pt idx="3">
                  <c:v>2006/07</c:v>
                </c:pt>
                <c:pt idx="4">
                  <c:v>2007/08</c:v>
                </c:pt>
                <c:pt idx="5">
                  <c:v>2008/09</c:v>
                </c:pt>
                <c:pt idx="6">
                  <c:v>2009/10</c:v>
                </c:pt>
                <c:pt idx="7">
                  <c:v>2010/11</c:v>
                </c:pt>
                <c:pt idx="8">
                  <c:v>2011/12</c:v>
                </c:pt>
                <c:pt idx="9">
                  <c:v>2012/13</c:v>
                </c:pt>
                <c:pt idx="10">
                  <c:v>2013/14</c:v>
                </c:pt>
                <c:pt idx="11">
                  <c:v>2014/15</c:v>
                </c:pt>
                <c:pt idx="12">
                  <c:v>2015/16</c:v>
                </c:pt>
                <c:pt idx="13">
                  <c:v>2016/17</c:v>
                </c:pt>
                <c:pt idx="14">
                  <c:v>2017/18</c:v>
                </c:pt>
                <c:pt idx="15">
                  <c:v>2018/19</c:v>
                </c:pt>
                <c:pt idx="16">
                  <c:v>2019/20</c:v>
                </c:pt>
                <c:pt idx="17">
                  <c:v>2020/21</c:v>
                </c:pt>
                <c:pt idx="18">
                  <c:v>2021/22</c:v>
                </c:pt>
                <c:pt idx="19">
                  <c:v>2022/23</c:v>
                </c:pt>
                <c:pt idx="20">
                  <c:v>2023/24</c:v>
                </c:pt>
              </c:strCache>
            </c:strRef>
          </c:cat>
          <c:val>
            <c:numRef>
              <c:f>Hoja1!$C$2:$C$22</c:f>
              <c:numCache>
                <c:formatCode>General</c:formatCode>
                <c:ptCount val="21"/>
                <c:pt idx="0">
                  <c:v>114.55000000000001</c:v>
                </c:pt>
                <c:pt idx="1">
                  <c:v>93.769999999999982</c:v>
                </c:pt>
                <c:pt idx="2">
                  <c:v>74.414000000000001</c:v>
                </c:pt>
                <c:pt idx="3">
                  <c:v>84.647000000000006</c:v>
                </c:pt>
                <c:pt idx="4">
                  <c:v>82.246000000000009</c:v>
                </c:pt>
                <c:pt idx="5">
                  <c:v>82.3472352</c:v>
                </c:pt>
                <c:pt idx="6">
                  <c:v>72.833692468965523</c:v>
                </c:pt>
                <c:pt idx="7">
                  <c:v>68.104108800000006</c:v>
                </c:pt>
                <c:pt idx="8">
                  <c:v>67.518933517241379</c:v>
                </c:pt>
                <c:pt idx="9">
                  <c:v>71.106538493793096</c:v>
                </c:pt>
                <c:pt idx="10">
                  <c:v>80.997532800000002</c:v>
                </c:pt>
                <c:pt idx="11">
                  <c:v>78.918364800000006</c:v>
                </c:pt>
                <c:pt idx="12">
                  <c:v>70.845899519999989</c:v>
                </c:pt>
                <c:pt idx="13">
                  <c:v>67.978989682758623</c:v>
                </c:pt>
                <c:pt idx="14">
                  <c:v>63.690939012413786</c:v>
                </c:pt>
                <c:pt idx="15">
                  <c:v>70.015181760000004</c:v>
                </c:pt>
                <c:pt idx="16">
                  <c:v>75.802176000000003</c:v>
                </c:pt>
                <c:pt idx="17">
                  <c:v>74.590070400000002</c:v>
                </c:pt>
                <c:pt idx="18">
                  <c:v>83.367043999999993</c:v>
                </c:pt>
                <c:pt idx="19">
                  <c:v>83.467460000000003</c:v>
                </c:pt>
                <c:pt idx="20">
                  <c:v>86.230339000000001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4B-46F9-8ED2-6697474A4DFA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Superficial (pozos subalveos y radiales)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Hoja1!$A$2:$A$22</c:f>
              <c:strCache>
                <c:ptCount val="21"/>
                <c:pt idx="0">
                  <c:v>2003/04</c:v>
                </c:pt>
                <c:pt idx="1">
                  <c:v>2004/05</c:v>
                </c:pt>
                <c:pt idx="2">
                  <c:v>2005/06</c:v>
                </c:pt>
                <c:pt idx="3">
                  <c:v>2006/07</c:v>
                </c:pt>
                <c:pt idx="4">
                  <c:v>2007/08</c:v>
                </c:pt>
                <c:pt idx="5">
                  <c:v>2008/09</c:v>
                </c:pt>
                <c:pt idx="6">
                  <c:v>2009/10</c:v>
                </c:pt>
                <c:pt idx="7">
                  <c:v>2010/11</c:v>
                </c:pt>
                <c:pt idx="8">
                  <c:v>2011/12</c:v>
                </c:pt>
                <c:pt idx="9">
                  <c:v>2012/13</c:v>
                </c:pt>
                <c:pt idx="10">
                  <c:v>2013/14</c:v>
                </c:pt>
                <c:pt idx="11">
                  <c:v>2014/15</c:v>
                </c:pt>
                <c:pt idx="12">
                  <c:v>2015/16</c:v>
                </c:pt>
                <c:pt idx="13">
                  <c:v>2016/17</c:v>
                </c:pt>
                <c:pt idx="14">
                  <c:v>2017/18</c:v>
                </c:pt>
                <c:pt idx="15">
                  <c:v>2018/19</c:v>
                </c:pt>
                <c:pt idx="16">
                  <c:v>2019/20</c:v>
                </c:pt>
                <c:pt idx="17">
                  <c:v>2020/21</c:v>
                </c:pt>
                <c:pt idx="18">
                  <c:v>2021/22</c:v>
                </c:pt>
                <c:pt idx="19">
                  <c:v>2022/23</c:v>
                </c:pt>
                <c:pt idx="20">
                  <c:v>2023/24</c:v>
                </c:pt>
              </c:strCache>
            </c:strRef>
          </c:cat>
          <c:val>
            <c:numRef>
              <c:f>Hoja1!$D$2:$D$22</c:f>
              <c:numCache>
                <c:formatCode>General</c:formatCode>
                <c:ptCount val="21"/>
                <c:pt idx="0">
                  <c:v>6.1387200000000002</c:v>
                </c:pt>
                <c:pt idx="1">
                  <c:v>0.77948200000000001</c:v>
                </c:pt>
                <c:pt idx="2">
                  <c:v>3.1393800000000009</c:v>
                </c:pt>
                <c:pt idx="3">
                  <c:v>4.4133649999999998</c:v>
                </c:pt>
                <c:pt idx="4">
                  <c:v>3.3270309999999998</c:v>
                </c:pt>
                <c:pt idx="5">
                  <c:v>1.785156</c:v>
                </c:pt>
                <c:pt idx="6">
                  <c:v>2.7166378720000002</c:v>
                </c:pt>
                <c:pt idx="7">
                  <c:v>9.1370200000000015</c:v>
                </c:pt>
                <c:pt idx="8">
                  <c:v>11.951371999999999</c:v>
                </c:pt>
                <c:pt idx="9">
                  <c:v>11.622491</c:v>
                </c:pt>
                <c:pt idx="10">
                  <c:v>11.78984174</c:v>
                </c:pt>
                <c:pt idx="11">
                  <c:v>11.466961980000001</c:v>
                </c:pt>
                <c:pt idx="12">
                  <c:v>14.556024000000001</c:v>
                </c:pt>
                <c:pt idx="13">
                  <c:v>12.757828999999999</c:v>
                </c:pt>
                <c:pt idx="14">
                  <c:v>13.367991999999999</c:v>
                </c:pt>
                <c:pt idx="15">
                  <c:v>13.529222000000001</c:v>
                </c:pt>
                <c:pt idx="16">
                  <c:v>11.145778</c:v>
                </c:pt>
                <c:pt idx="17">
                  <c:v>11.510381000000001</c:v>
                </c:pt>
                <c:pt idx="18">
                  <c:v>11.292978</c:v>
                </c:pt>
                <c:pt idx="19">
                  <c:v>12.905139</c:v>
                </c:pt>
                <c:pt idx="20">
                  <c:v>10.121643000000001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4B-46F9-8ED2-6697474A4D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1951616"/>
        <c:axId val="191953152"/>
      </c:barChart>
      <c:catAx>
        <c:axId val="191951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91953152"/>
        <c:crosses val="autoZero"/>
        <c:auto val="1"/>
        <c:lblAlgn val="ctr"/>
        <c:lblOffset val="100"/>
        <c:noMultiLvlLbl val="0"/>
      </c:catAx>
      <c:valAx>
        <c:axId val="19195315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 sz="600" b="1"/>
                  <a:t>hm</a:t>
                </a:r>
                <a:r>
                  <a:rPr lang="es-ES" sz="600" b="1" baseline="30000"/>
                  <a:t>3</a:t>
                </a:r>
                <a:r>
                  <a:rPr lang="es-ES" sz="600" b="1" baseline="0"/>
                  <a:t>/mes</a:t>
                </a:r>
              </a:p>
            </c:rich>
          </c:tx>
          <c:layout>
            <c:manualLayout>
              <c:xMode val="edge"/>
              <c:yMode val="edge"/>
              <c:x val="9.6187170152118081E-3"/>
              <c:y val="0.32647404788687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6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9195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 w="6350" cap="flat" cmpd="sng" algn="ctr">
      <a:solidFill>
        <a:schemeClr val="tx1"/>
      </a:solidFill>
      <a:prstDash val="solid"/>
      <a:miter lim="800000"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7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4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02/03/2026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529" y="385355"/>
            <a:ext cx="8481571" cy="2620238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975" dirty="0">
                <a:latin typeface="Calibri" pitchFamily="34" charset="0"/>
                <a:cs typeface="Arial" charset="0"/>
              </a:rPr>
              <a:t>ESQUEMA DE TEMAS IMPORTANTES DEL PHJ 2028-2033</a:t>
            </a:r>
            <a:br>
              <a:rPr lang="es-ES" dirty="0">
                <a:latin typeface="Calibri" pitchFamily="34" charset="0"/>
                <a:cs typeface="Arial" charset="0"/>
              </a:rPr>
            </a:b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>FICHA 6. ABASTECIMIENTO URBANO: VULNERABILIDAD DE ALGUNOS SISTEMAS DE ABASTECIMIENTO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s-ES" dirty="0">
                <a:solidFill>
                  <a:prstClr val="black"/>
                </a:solidFill>
                <a:latin typeface="Calibri" pitchFamily="34" charset="0"/>
              </a:rPr>
              <a:t>Marzo de 2026</a:t>
            </a:r>
          </a:p>
        </p:txBody>
      </p:sp>
    </p:spTree>
    <p:extLst>
      <p:ext uri="{BB962C8B-B14F-4D97-AF65-F5344CB8AC3E}">
        <p14:creationId xmlns:p14="http://schemas.microsoft.com/office/powerpoint/2010/main" val="35866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048AD-8DFB-17E2-FEC0-BF8944F61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8C027F7D-DA01-EE88-A5C9-65452E923CAE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CE7D67C4-51AC-D071-D25F-0CAC7EFC872F}"/>
              </a:ext>
            </a:extLst>
          </p:cNvPr>
          <p:cNvSpPr txBox="1">
            <a:spLocks/>
          </p:cNvSpPr>
          <p:nvPr/>
        </p:nvSpPr>
        <p:spPr bwMode="auto">
          <a:xfrm>
            <a:off x="735661" y="352463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del área metropolitana de Valencia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0B4A852-8FBA-59A5-80CE-7897C12708FF}"/>
              </a:ext>
            </a:extLst>
          </p:cNvPr>
          <p:cNvSpPr txBox="1"/>
          <p:nvPr/>
        </p:nvSpPr>
        <p:spPr>
          <a:xfrm>
            <a:off x="251460" y="883920"/>
            <a:ext cx="8161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2"/>
            </a:pPr>
            <a:r>
              <a:rPr lang="es-ES" sz="1600" dirty="0"/>
              <a:t>Toma en alta desde Tous: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D2D9CFD-F7E4-30A1-BDF0-F1EC1B882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" y="1700721"/>
            <a:ext cx="3463596" cy="2385944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445206C1-3A20-65BA-34F2-70024C990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004" y="1067724"/>
            <a:ext cx="5483416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s-ES" altLang="es-ES" sz="12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Impulsión de emergencia de la presa de Tous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en caso de avería/obras en la toma de agua o del estanque.</a:t>
            </a:r>
            <a:endParaRPr kumimoji="0" lang="es-ES" altLang="es-E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47675" marR="0" lvl="1" indent="-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ES" altLang="es-ES" sz="1200" b="0" i="0" u="sng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Ventajas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Permite abastecer también a la ETAP de la Ribera. Operativamente rápido. </a:t>
            </a:r>
          </a:p>
          <a:p>
            <a:pPr marL="447675" marR="0" lvl="1" indent="-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ES" altLang="es-ES" sz="1200" b="0" i="0" u="sng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Inconvenientes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Instalación antigua (1984) que requiere remodelación (100% fiable) </a:t>
            </a:r>
            <a:endParaRPr kumimoji="0" lang="es-ES" altLang="es-E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s-ES" altLang="es-ES" sz="1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Bombeo de emergencia de Benifaió (1)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Permite enviar agua desde la presa de Tous al CJT a través de la Red en Alta de la ARJ.</a:t>
            </a:r>
            <a:endParaRPr kumimoji="0" lang="es-ES" altLang="es-E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47675" marR="0" lvl="1" indent="-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ES" altLang="es-ES" sz="1200" u="sng" dirty="0">
                <a:solidFill>
                  <a:srgbClr val="1F497D"/>
                </a:solidFill>
                <a:cs typeface="Arial" panose="020B0604020202020204" pitchFamily="34" charset="0"/>
              </a:rPr>
              <a:t>Ventajas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: forma más rápida y menos costosa de abastecer a las ETAP de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Realón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y La Presa. Sistema muy fiable y con mucho margen (caudales cercanos al 1 m</a:t>
            </a:r>
            <a:r>
              <a:rPr lang="es-ES" altLang="es-ES" sz="1200" baseline="30000" dirty="0">
                <a:solidFill>
                  <a:srgbClr val="1F497D"/>
                </a:solidFill>
                <a:cs typeface="Arial" panose="020B0604020202020204" pitchFamily="34" charset="0"/>
              </a:rPr>
              <a:t>3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/s). Permite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bypassear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el canal Júcar-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Túria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desde el principio, excepto el tramo final de 10 km entre Benifaió y El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Realón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(y La Presa), punto más crítico del conjunto del canal.</a:t>
            </a:r>
          </a:p>
          <a:p>
            <a:pPr marL="447675" marR="0" lvl="1" indent="-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ES" altLang="es-ES" sz="1200" u="sng" dirty="0">
                <a:solidFill>
                  <a:srgbClr val="1F497D"/>
                </a:solidFill>
                <a:cs typeface="Arial" panose="020B0604020202020204" pitchFamily="34" charset="0"/>
              </a:rPr>
              <a:t>Inconvenientes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: No es posible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bypassear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el Túnel de la Escala en caso de obras o averías.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s-ES" altLang="es-ES" sz="1200" b="1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Bombeo de emergencia de Benifaió (2)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E79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Permite enviar agua desde la presa de Tous al CJT a través del canal principal de la ARJ.</a:t>
            </a:r>
            <a:endParaRPr kumimoji="0" lang="es-ES" altLang="es-E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47675" lvl="1" indent="-180975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s-ES" altLang="es-ES" sz="1200" b="0" i="0" u="sng" strike="noStrike" cap="none" normalizeH="0" baseline="0" dirty="0">
                <a:ln>
                  <a:noFill/>
                </a:ln>
                <a:solidFill>
                  <a:srgbClr val="1F4E79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Ventajas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E79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Permite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bypassear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el canal Júcar-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Túria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desde el principio, excepto el tramo final de 10 km entre Benifaió y El </a:t>
            </a:r>
            <a:r>
              <a:rPr lang="es-ES" altLang="es-ES" sz="1200" dirty="0" err="1">
                <a:solidFill>
                  <a:srgbClr val="1F497D"/>
                </a:solidFill>
                <a:cs typeface="Arial" panose="020B0604020202020204" pitchFamily="34" charset="0"/>
              </a:rPr>
              <a:t>Realón</a:t>
            </a:r>
            <a:r>
              <a:rPr lang="es-ES" altLang="es-ES" sz="1200" dirty="0">
                <a:solidFill>
                  <a:srgbClr val="1F497D"/>
                </a:solidFill>
                <a:cs typeface="Arial" panose="020B0604020202020204" pitchFamily="34" charset="0"/>
              </a:rPr>
              <a:t> (y La Presa), punto más crítico del conjunto del canal.</a:t>
            </a:r>
          </a:p>
          <a:p>
            <a:pPr marL="447675" marR="0" lvl="1" indent="-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ES" altLang="es-ES" sz="1200" b="0" i="0" u="sng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Inconvenientes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ea typeface="Aptos" panose="020B0004020202020204" pitchFamily="34" charset="0"/>
                <a:cs typeface="Arial" panose="020B0604020202020204" pitchFamily="34" charset="0"/>
              </a:rPr>
              <a:t>: Operativamente lento (hasta 24 h) y muy costoso.  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9461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801EE-998D-B775-405B-1020B5546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AF91686-C135-7C90-4335-B07D846EEEAF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A00D561-4847-727E-38D9-9234DDF4DF47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del área metropolitana de Valencia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06F7435-E70A-0E6C-1F78-70BAA0551841}"/>
              </a:ext>
            </a:extLst>
          </p:cNvPr>
          <p:cNvSpPr txBox="1"/>
          <p:nvPr/>
        </p:nvSpPr>
        <p:spPr>
          <a:xfrm>
            <a:off x="251460" y="883920"/>
            <a:ext cx="8161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3"/>
            </a:pPr>
            <a:r>
              <a:rPr lang="es-ES" sz="1600" dirty="0"/>
              <a:t>Vulnerabilidad del canal Júcar-Turia: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600" dirty="0"/>
              <a:t>canal a cielo abierto, susceptible de sufrir daños por avenidas y ataques vandálicos;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600" dirty="0"/>
              <a:t>canal para uso conjunto tanto agrícola como urbano.</a:t>
            </a:r>
          </a:p>
        </p:txBody>
      </p:sp>
      <p:pic>
        <p:nvPicPr>
          <p:cNvPr id="4" name="Imagen 3" descr="Un barco junto a un cuerpo de agua&#10;&#10;El contenido generado por IA puede ser incorrecto.">
            <a:extLst>
              <a:ext uri="{FF2B5EF4-FFF2-40B4-BE49-F238E27FC236}">
                <a16:creationId xmlns:a16="http://schemas.microsoft.com/office/drawing/2014/main" id="{78CAD10F-E3BB-57AD-2616-8FC8430AC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78" y="1932061"/>
            <a:ext cx="8373644" cy="28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9129F-CBDA-B4BC-75DA-FF794A29A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6752CA9-1533-AA64-78DE-605834CCD4BB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9FB78FFA-C19E-B803-D397-87B9F7DB5A41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del área metropolitana de Valencia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7C78940-B8E5-34A9-C9EF-6808813FE7AF}"/>
              </a:ext>
            </a:extLst>
          </p:cNvPr>
          <p:cNvSpPr txBox="1"/>
          <p:nvPr/>
        </p:nvSpPr>
        <p:spPr>
          <a:xfrm>
            <a:off x="251460" y="883920"/>
            <a:ext cx="8161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4"/>
            </a:pPr>
            <a:r>
              <a:rPr lang="es-ES" sz="1600" dirty="0"/>
              <a:t>Mala calidad del agua bruta procedente del Turia en algunas ocasiones debido a las actividades urbanas y agrícolas potencialmente contaminantes aguas arriba de la toma.</a:t>
            </a:r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B40B49B4-0270-0B8E-3891-B9EC172A4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035" y="1512268"/>
            <a:ext cx="5404286" cy="357322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D64AEBB-1856-0014-7AAA-CC66FFBAF95D}"/>
              </a:ext>
            </a:extLst>
          </p:cNvPr>
          <p:cNvSpPr/>
          <p:nvPr/>
        </p:nvSpPr>
        <p:spPr>
          <a:xfrm>
            <a:off x="3298874" y="3706837"/>
            <a:ext cx="3756074" cy="6049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E99952B-10FA-EC23-3A2D-B594A9B86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052" y="3706837"/>
            <a:ext cx="1217984" cy="62184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63EA007-BB1A-3007-A455-8F9DB704E100}"/>
              </a:ext>
            </a:extLst>
          </p:cNvPr>
          <p:cNvSpPr txBox="1"/>
          <p:nvPr/>
        </p:nvSpPr>
        <p:spPr>
          <a:xfrm>
            <a:off x="4318782" y="3896751"/>
            <a:ext cx="7455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/>
              <a:t>RIO TURIA</a:t>
            </a:r>
          </a:p>
        </p:txBody>
      </p:sp>
    </p:spTree>
    <p:extLst>
      <p:ext uri="{BB962C8B-B14F-4D97-AF65-F5344CB8AC3E}">
        <p14:creationId xmlns:p14="http://schemas.microsoft.com/office/powerpoint/2010/main" val="263477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669994" y="796528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0: </a:t>
            </a:r>
            <a:r>
              <a:rPr lang="es-ES" sz="1400" dirty="0"/>
              <a:t>Ejecutar </a:t>
            </a:r>
            <a:r>
              <a:rPr lang="es-ES" sz="1400" dirty="0" err="1"/>
              <a:t>PdM</a:t>
            </a:r>
            <a:r>
              <a:rPr lang="es-ES" sz="1400" dirty="0"/>
              <a:t> del PHJ 2022-2027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30148BE-151E-6425-9940-9380C97BCCF9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2F9D5079-EFD6-8E91-6EAD-508C884EF2BF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pic>
        <p:nvPicPr>
          <p:cNvPr id="9" name="Imagen 8" descr="Mapa&#10;&#10;El contenido generado por IA puede ser incorrecto.">
            <a:extLst>
              <a:ext uri="{FF2B5EF4-FFF2-40B4-BE49-F238E27FC236}">
                <a16:creationId xmlns:a16="http://schemas.microsoft.com/office/drawing/2014/main" id="{D31155BC-0499-838A-80B2-A36B23FE2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64" y="761999"/>
            <a:ext cx="4146340" cy="4269141"/>
          </a:xfrm>
          <a:prstGeom prst="rect">
            <a:avLst/>
          </a:prstGeom>
        </p:spPr>
      </p:pic>
      <p:pic>
        <p:nvPicPr>
          <p:cNvPr id="12" name="Imagen 11" descr="Texto&#10;&#10;El contenido generado por IA puede ser incorrecto.">
            <a:extLst>
              <a:ext uri="{FF2B5EF4-FFF2-40B4-BE49-F238E27FC236}">
                <a16:creationId xmlns:a16="http://schemas.microsoft.com/office/drawing/2014/main" id="{32C41A5E-F8B6-E931-A2CD-AD2C558C3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489" y="1569720"/>
            <a:ext cx="4886551" cy="231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94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79754-9C89-CD58-6539-B58127314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C5B2F293-BE30-801E-0308-6C879EB125F7}"/>
              </a:ext>
            </a:extLst>
          </p:cNvPr>
          <p:cNvSpPr txBox="1"/>
          <p:nvPr/>
        </p:nvSpPr>
        <p:spPr>
          <a:xfrm>
            <a:off x="4499688" y="259556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1: </a:t>
            </a:r>
            <a:r>
              <a:rPr lang="es-ES" dirty="0"/>
              <a:t>Alternativa 0 + </a:t>
            </a:r>
            <a:endParaRPr lang="es-ES" sz="1400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22B2D9B-B982-9C7A-3877-F126F71F8899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7E391904-2194-FBA4-E4C2-7E50CDB5C367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24986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pic>
        <p:nvPicPr>
          <p:cNvPr id="9" name="Imagen 8" descr="Mapa&#10;&#10;El contenido generado por IA puede ser incorrecto.">
            <a:extLst>
              <a:ext uri="{FF2B5EF4-FFF2-40B4-BE49-F238E27FC236}">
                <a16:creationId xmlns:a16="http://schemas.microsoft.com/office/drawing/2014/main" id="{4C098733-9788-7B60-48F4-8873CB506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" y="1036320"/>
            <a:ext cx="3789216" cy="390144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6200577-E29E-C5CF-8C68-AA691B0461A7}"/>
              </a:ext>
            </a:extLst>
          </p:cNvPr>
          <p:cNvSpPr txBox="1"/>
          <p:nvPr/>
        </p:nvSpPr>
        <p:spPr>
          <a:xfrm>
            <a:off x="3916680" y="680898"/>
            <a:ext cx="51055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u="sng" dirty="0"/>
              <a:t>Disminución de la vulnerabilidad del Canal Júcar-Turia</a:t>
            </a:r>
            <a:r>
              <a:rPr lang="es-ES" sz="1400" dirty="0"/>
              <a:t>:</a:t>
            </a:r>
          </a:p>
          <a:p>
            <a:pPr algn="just"/>
            <a:endParaRPr lang="es-E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MEDIDA-8</a:t>
            </a:r>
            <a:r>
              <a:rPr lang="es-ES" sz="1200" dirty="0"/>
              <a:t>: Nueva conducción reversible entre las plantas de “El </a:t>
            </a:r>
            <a:r>
              <a:rPr lang="es-ES" sz="1200" dirty="0" err="1"/>
              <a:t>Realón</a:t>
            </a:r>
            <a:r>
              <a:rPr lang="es-ES" sz="1200" dirty="0"/>
              <a:t>” y “La Presa” con una capacidad de 2 m</a:t>
            </a:r>
            <a:r>
              <a:rPr lang="es-ES" sz="1200" baseline="30000" dirty="0"/>
              <a:t>3</a:t>
            </a:r>
            <a:r>
              <a:rPr lang="es-ES" sz="1200" dirty="0"/>
              <a:t>/s.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u="sng" dirty="0"/>
              <a:t>Disminución de la vulnerabilidad de la toma del río Turia frente a la contaminación</a:t>
            </a:r>
            <a:r>
              <a:rPr lang="es-ES" sz="1400" dirty="0"/>
              <a:t>:</a:t>
            </a:r>
          </a:p>
          <a:p>
            <a:pPr algn="just"/>
            <a:endParaRPr lang="es-ES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MEDIDA-1</a:t>
            </a:r>
            <a:r>
              <a:rPr lang="es-ES" sz="1200" dirty="0"/>
              <a:t>: Captación y tubería de DN1500 de transporte de agua gruta en la zona de “La Pea” (</a:t>
            </a:r>
            <a:r>
              <a:rPr lang="es-ES" sz="1200" dirty="0" err="1"/>
              <a:t>Villamarchante</a:t>
            </a:r>
            <a:r>
              <a:rPr lang="es-ES" sz="1200" dirty="0"/>
              <a:t>) para un caudal de 3,5 m</a:t>
            </a:r>
            <a:r>
              <a:rPr lang="es-ES" sz="1200" baseline="30000" dirty="0"/>
              <a:t>3</a:t>
            </a:r>
            <a:r>
              <a:rPr lang="es-ES" sz="1200" dirty="0"/>
              <a:t>/s.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MEDIDA-2</a:t>
            </a:r>
            <a:r>
              <a:rPr lang="es-ES" sz="1200" dirty="0"/>
              <a:t>: Balsa de regulación para almacenamiento de aguas bruta con una capacidad de 0,2 hm</a:t>
            </a:r>
            <a:r>
              <a:rPr lang="es-ES" sz="1200" baseline="30000" dirty="0"/>
              <a:t>3.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MEDIDA-3</a:t>
            </a:r>
            <a:r>
              <a:rPr lang="es-ES" sz="1200" dirty="0"/>
              <a:t>: Adecuación de la derivación y sustitución parcial del actual colector del Barranco del </a:t>
            </a:r>
            <a:r>
              <a:rPr lang="es-ES" sz="1200" dirty="0" err="1"/>
              <a:t>Mandor</a:t>
            </a:r>
            <a:r>
              <a:rPr lang="es-ES" sz="1200" dirty="0"/>
              <a:t>.</a:t>
            </a:r>
          </a:p>
          <a:p>
            <a:pPr algn="just"/>
            <a:endParaRPr lang="es-ES" sz="1400" u="sng" dirty="0"/>
          </a:p>
          <a:p>
            <a:pPr algn="just"/>
            <a:r>
              <a:rPr lang="es-ES" sz="1400" u="sng" dirty="0"/>
              <a:t>Inclusión de las medidas de reutilización y mejora de la eficiencia contempladas en el “Plan de Infraestructuras Críticas de Abastecimiento de Agua. Ciudad de Valencia 2026-2031”, para mejorar la red de suministro en baja.</a:t>
            </a:r>
          </a:p>
        </p:txBody>
      </p:sp>
    </p:spTree>
    <p:extLst>
      <p:ext uri="{BB962C8B-B14F-4D97-AF65-F5344CB8AC3E}">
        <p14:creationId xmlns:p14="http://schemas.microsoft.com/office/powerpoint/2010/main" val="968549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AE160-6F6F-2875-CD8C-F0FD7F1AD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DC4B16B4-6CD5-64A6-6A32-A2ED63CF280C}"/>
              </a:ext>
            </a:extLst>
          </p:cNvPr>
          <p:cNvSpPr txBox="1"/>
          <p:nvPr/>
        </p:nvSpPr>
        <p:spPr>
          <a:xfrm>
            <a:off x="4370148" y="786855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2: </a:t>
            </a:r>
            <a:r>
              <a:rPr lang="es-ES" dirty="0"/>
              <a:t>Otras medidas posibles</a:t>
            </a:r>
            <a:endParaRPr lang="es-ES" sz="1400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A99B199-647E-C28E-FBCF-0998206076F7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11369DBA-4459-4CBB-4A1C-4168B608BC5C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24986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pic>
        <p:nvPicPr>
          <p:cNvPr id="9" name="Imagen 8" descr="Mapa&#10;&#10;El contenido generado por IA puede ser incorrecto.">
            <a:extLst>
              <a:ext uri="{FF2B5EF4-FFF2-40B4-BE49-F238E27FC236}">
                <a16:creationId xmlns:a16="http://schemas.microsoft.com/office/drawing/2014/main" id="{6D832102-8367-98E0-5B87-E096DE247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" y="1036320"/>
            <a:ext cx="3789216" cy="390144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6E7C4A9-F023-C2EE-6843-BA4E4DD2D84C}"/>
              </a:ext>
            </a:extLst>
          </p:cNvPr>
          <p:cNvSpPr txBox="1"/>
          <p:nvPr/>
        </p:nvSpPr>
        <p:spPr>
          <a:xfrm>
            <a:off x="3916680" y="1617434"/>
            <a:ext cx="510555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u="sng" dirty="0"/>
              <a:t>Disminución de la vulnerabilidad del Canal Júcar-Turia</a:t>
            </a:r>
            <a:r>
              <a:rPr lang="es-ES" sz="1400" dirty="0"/>
              <a:t>:</a:t>
            </a:r>
          </a:p>
          <a:p>
            <a:pPr algn="just"/>
            <a:endParaRPr lang="es-E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MEDIDA-6</a:t>
            </a:r>
            <a:r>
              <a:rPr lang="es-ES" sz="1200" dirty="0"/>
              <a:t>: Nueva conducción desde el túnel de “La Escala” hasta el </a:t>
            </a:r>
            <a:r>
              <a:rPr lang="es-ES" sz="1200" dirty="0" err="1"/>
              <a:t>pk</a:t>
            </a:r>
            <a:r>
              <a:rPr lang="es-ES" sz="1200" dirty="0"/>
              <a:t> 31 del Canal Júcar-Turia, con una capacidad de 4 m</a:t>
            </a:r>
            <a:r>
              <a:rPr lang="es-ES" sz="1200" baseline="30000" dirty="0"/>
              <a:t>3</a:t>
            </a:r>
            <a:r>
              <a:rPr lang="es-ES" sz="1200" dirty="0"/>
              <a:t>/s.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1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200" b="1" dirty="0"/>
              <a:t>MEDIDA-7</a:t>
            </a:r>
            <a:r>
              <a:rPr lang="es-ES" sz="1200" dirty="0"/>
              <a:t>: Nuevo túnel de “La Escala” para garantizar la salida del agua de la presa de Tous, con una capacidad de unos 18 m</a:t>
            </a:r>
            <a:r>
              <a:rPr lang="es-ES" sz="1200" baseline="30000" dirty="0"/>
              <a:t>3</a:t>
            </a:r>
            <a:r>
              <a:rPr lang="es-ES" sz="1200" dirty="0"/>
              <a:t>/s.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42551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B472B-EF95-ED43-BC34-3CBC9A966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C3DB41C1-ED54-4126-E331-C6DF994EC49E}"/>
              </a:ext>
            </a:extLst>
          </p:cNvPr>
          <p:cNvSpPr txBox="1">
            <a:spLocks/>
          </p:cNvSpPr>
          <p:nvPr/>
        </p:nvSpPr>
        <p:spPr>
          <a:xfrm>
            <a:off x="1533378" y="1813306"/>
            <a:ext cx="7610623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ES" sz="3200" dirty="0">
                <a:latin typeface="Lato Black"/>
                <a:ea typeface="Lato Black"/>
                <a:cs typeface="Lato Black"/>
              </a:rPr>
              <a:t>Marina Alta</a:t>
            </a:r>
          </a:p>
        </p:txBody>
      </p:sp>
      <p:sp>
        <p:nvSpPr>
          <p:cNvPr id="4" name="Google Shape;64;p14">
            <a:extLst>
              <a:ext uri="{FF2B5EF4-FFF2-40B4-BE49-F238E27FC236}">
                <a16:creationId xmlns:a16="http://schemas.microsoft.com/office/drawing/2014/main" id="{AFEA0620-7791-A911-AACF-FD5F27381315}"/>
              </a:ext>
            </a:extLst>
          </p:cNvPr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648147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32E24-EDE7-C7FD-BFF3-790CFD4CA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3C2C28D-19DD-8C96-42FE-97BAC295640F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1529052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A4652F1F-F086-0323-1846-330D7AF7B0FA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La Marina Alta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 descr="Tabla">
            <a:extLst>
              <a:ext uri="{FF2B5EF4-FFF2-40B4-BE49-F238E27FC236}">
                <a16:creationId xmlns:a16="http://schemas.microsoft.com/office/drawing/2014/main" id="{0446D261-A97A-41FE-D818-14C401CFB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615" y="497038"/>
            <a:ext cx="4593834" cy="83524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D4265F7-A04A-4440-EA3A-46D99A0C4F0E}"/>
              </a:ext>
            </a:extLst>
          </p:cNvPr>
          <p:cNvSpPr txBox="1"/>
          <p:nvPr/>
        </p:nvSpPr>
        <p:spPr>
          <a:xfrm>
            <a:off x="1416867" y="4384852"/>
            <a:ext cx="6629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35 municipios </a:t>
            </a:r>
          </a:p>
          <a:p>
            <a:pPr algn="ctr"/>
            <a:r>
              <a:rPr lang="es-ES" sz="1400" dirty="0"/>
              <a:t>(18 pertenecientes al CASAMA, con el 78% población permanente)</a:t>
            </a:r>
          </a:p>
        </p:txBody>
      </p:sp>
      <p:pic>
        <p:nvPicPr>
          <p:cNvPr id="14" name="Imagen 13" descr="Mapa">
            <a:extLst>
              <a:ext uri="{FF2B5EF4-FFF2-40B4-BE49-F238E27FC236}">
                <a16:creationId xmlns:a16="http://schemas.microsoft.com/office/drawing/2014/main" id="{FB3D30DA-4603-99AC-9921-55AB403D7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42" y="952390"/>
            <a:ext cx="3025199" cy="3094670"/>
          </a:xfrm>
          <a:prstGeom prst="rect">
            <a:avLst/>
          </a:prstGeom>
        </p:spPr>
      </p:pic>
      <p:pic>
        <p:nvPicPr>
          <p:cNvPr id="16" name="Imagen 15" descr="Mapa&#10;&#10;El contenido generado por IA puede ser incorrecto.">
            <a:extLst>
              <a:ext uri="{FF2B5EF4-FFF2-40B4-BE49-F238E27FC236}">
                <a16:creationId xmlns:a16="http://schemas.microsoft.com/office/drawing/2014/main" id="{75510ECB-CDC5-22F1-40BA-16EE17DEA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806" y="1502018"/>
            <a:ext cx="4779452" cy="248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08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9F315-5AA8-7BCC-41D7-0490E9F32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9A2FA33-282F-6C01-D3A3-DD9376214866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5372023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5DAF7803-BAC8-E58B-F39A-2FC3545C45AD}"/>
              </a:ext>
            </a:extLst>
          </p:cNvPr>
          <p:cNvSpPr txBox="1">
            <a:spLocks/>
          </p:cNvSpPr>
          <p:nvPr/>
        </p:nvSpPr>
        <p:spPr bwMode="auto">
          <a:xfrm>
            <a:off x="747422" y="320299"/>
            <a:ext cx="554787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 La Marina Alta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28CE8EC-6375-7E46-9145-D401591B57C4}"/>
              </a:ext>
            </a:extLst>
          </p:cNvPr>
          <p:cNvSpPr txBox="1"/>
          <p:nvPr/>
        </p:nvSpPr>
        <p:spPr>
          <a:xfrm>
            <a:off x="145952" y="700635"/>
            <a:ext cx="476367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Elevada dependencia de las aguas subterráneas.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Carencia de infraestructuras relevantes de almacenamiento.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En zonas de interior: uso de pozos propios.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En zonas costeras: uso de infraestructuras supramunicipales para trasegar recursos de zonas de interior.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Problemas de garantía de suministro debido a las importantes extracciones en zonas de interior.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Períodos repetitivos de sequías (1982/1983 a 1985/1986 y 2013/2014 a 2018/2019).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Problemas de conductividad en algunos pozos que ha obligado a su abandono.</a:t>
            </a:r>
          </a:p>
        </p:txBody>
      </p:sp>
      <p:sp>
        <p:nvSpPr>
          <p:cNvPr id="3" name="Flecha: hacia abajo 2">
            <a:extLst>
              <a:ext uri="{FF2B5EF4-FFF2-40B4-BE49-F238E27FC236}">
                <a16:creationId xmlns:a16="http://schemas.microsoft.com/office/drawing/2014/main" id="{A4F0F425-7A73-7435-86C6-C52D499CFB8F}"/>
              </a:ext>
            </a:extLst>
          </p:cNvPr>
          <p:cNvSpPr/>
          <p:nvPr/>
        </p:nvSpPr>
        <p:spPr>
          <a:xfrm>
            <a:off x="4462740" y="3733435"/>
            <a:ext cx="654147" cy="80298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CF84E6C-7D64-3D26-2085-6504DA4998DD}"/>
              </a:ext>
            </a:extLst>
          </p:cNvPr>
          <p:cNvSpPr txBox="1"/>
          <p:nvPr/>
        </p:nvSpPr>
        <p:spPr>
          <a:xfrm>
            <a:off x="1793961" y="4462602"/>
            <a:ext cx="5099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Mejora de la gestión de los recursos existentes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Posibilidad de incrementar la disponibilidad del recurso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F54061-9D85-B77E-6DAB-A7AE11D5D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571" y="811299"/>
            <a:ext cx="3215268" cy="328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58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B69E2-FAF9-E887-6BC5-DCF7A8AF0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417EC867-0772-B696-661C-ADD7E55AFAFE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1777728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1E7993E-6AED-A23C-1EFB-89499FD67A4D}"/>
              </a:ext>
            </a:extLst>
          </p:cNvPr>
          <p:cNvSpPr txBox="1">
            <a:spLocks/>
          </p:cNvSpPr>
          <p:nvPr/>
        </p:nvSpPr>
        <p:spPr bwMode="auto">
          <a:xfrm>
            <a:off x="747423" y="329907"/>
            <a:ext cx="185510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Situación actual</a:t>
            </a:r>
          </a:p>
        </p:txBody>
      </p:sp>
      <p:pic>
        <p:nvPicPr>
          <p:cNvPr id="6" name="Imagen 5" descr="Gráfico, Gráfico de barras&#10;&#10;El contenido generado por IA puede ser incorrecto.">
            <a:extLst>
              <a:ext uri="{FF2B5EF4-FFF2-40B4-BE49-F238E27FC236}">
                <a16:creationId xmlns:a16="http://schemas.microsoft.com/office/drawing/2014/main" id="{96CB8261-F1DA-742E-FB06-0215EA216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332" y="853395"/>
            <a:ext cx="3350416" cy="189883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D704F33-98C8-51FB-00F6-2A95DEBBEA7C}"/>
              </a:ext>
            </a:extLst>
          </p:cNvPr>
          <p:cNvSpPr txBox="1"/>
          <p:nvPr/>
        </p:nvSpPr>
        <p:spPr>
          <a:xfrm>
            <a:off x="5621831" y="2725239"/>
            <a:ext cx="317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u="sng" dirty="0"/>
              <a:t>DESALINIZADORA DE JÁVEA</a:t>
            </a:r>
          </a:p>
          <a:p>
            <a:pPr algn="ctr"/>
            <a:r>
              <a:rPr lang="es-ES" sz="1200" dirty="0"/>
              <a:t>Capacidad: 10,2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pPr algn="ctr"/>
            <a:r>
              <a:rPr lang="es-ES" sz="1200" dirty="0"/>
              <a:t>Uso medio: 3hm</a:t>
            </a:r>
            <a:r>
              <a:rPr lang="es-ES" sz="1200" baseline="30000" dirty="0"/>
              <a:t>3</a:t>
            </a:r>
            <a:r>
              <a:rPr lang="es-ES" sz="1200" dirty="0"/>
              <a:t>/año con picos en verano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0EE573E-8FBD-01A7-C1FD-B4E234A2C873}"/>
              </a:ext>
            </a:extLst>
          </p:cNvPr>
          <p:cNvSpPr txBox="1"/>
          <p:nvPr/>
        </p:nvSpPr>
        <p:spPr>
          <a:xfrm>
            <a:off x="368186" y="3663494"/>
            <a:ext cx="8775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u="sng" dirty="0"/>
              <a:t>Abastecimiento a </a:t>
            </a:r>
            <a:r>
              <a:rPr lang="es-ES" sz="1400" u="sng" dirty="0" err="1"/>
              <a:t>Dénia</a:t>
            </a:r>
            <a:endParaRPr lang="es-ES" sz="1400" u="sng" dirty="0"/>
          </a:p>
          <a:p>
            <a:pPr algn="ctr"/>
            <a:r>
              <a:rPr lang="es-ES" sz="1400" dirty="0"/>
              <a:t> Demanda de 8,5 hm</a:t>
            </a:r>
            <a:r>
              <a:rPr lang="es-ES" sz="1400" baseline="30000" dirty="0"/>
              <a:t>3</a:t>
            </a:r>
            <a:r>
              <a:rPr lang="es-ES" sz="1400" dirty="0"/>
              <a:t>/año fuertemente estacional. Origen superficial (río </a:t>
            </a:r>
            <a:r>
              <a:rPr lang="es-ES" sz="1400" dirty="0" err="1"/>
              <a:t>Racons</a:t>
            </a:r>
            <a:r>
              <a:rPr lang="es-ES" sz="1400" dirty="0"/>
              <a:t>) y subterránea (15 captaciones) con alta conductividad que precisa desalobradoras.</a:t>
            </a:r>
          </a:p>
          <a:p>
            <a:pPr algn="ctr"/>
            <a:r>
              <a:rPr lang="es-ES" sz="1400" dirty="0"/>
              <a:t>Problemas de garantía por disminución de caudales del río </a:t>
            </a:r>
            <a:r>
              <a:rPr lang="es-ES" sz="1400" dirty="0" err="1"/>
              <a:t>Racons</a:t>
            </a:r>
            <a:r>
              <a:rPr lang="es-ES" sz="1400" dirty="0"/>
              <a:t> y por descensos piezométricos en la masa subterránea 080-164 Ondara-Denia (en mal estado cuantitativo y químico)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1A94E305-B156-A387-38D3-52609F4876E1}"/>
              </a:ext>
            </a:extLst>
          </p:cNvPr>
          <p:cNvSpPr/>
          <p:nvPr/>
        </p:nvSpPr>
        <p:spPr>
          <a:xfrm>
            <a:off x="260252" y="766690"/>
            <a:ext cx="8747679" cy="26190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648F5DA-378F-6CD1-B380-86224EA792CD}"/>
              </a:ext>
            </a:extLst>
          </p:cNvPr>
          <p:cNvSpPr/>
          <p:nvPr/>
        </p:nvSpPr>
        <p:spPr>
          <a:xfrm>
            <a:off x="260251" y="3485664"/>
            <a:ext cx="8747679" cy="15617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125ADA2-D542-D134-CD3B-0748E2109B1B}"/>
              </a:ext>
            </a:extLst>
          </p:cNvPr>
          <p:cNvSpPr txBox="1"/>
          <p:nvPr/>
        </p:nvSpPr>
        <p:spPr>
          <a:xfrm>
            <a:off x="315053" y="771710"/>
            <a:ext cx="5037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u="sng" dirty="0"/>
              <a:t>Abastecimiento a Jávea</a:t>
            </a:r>
          </a:p>
          <a:p>
            <a:pPr algn="ctr"/>
            <a:r>
              <a:rPr lang="es-ES" sz="1400" dirty="0"/>
              <a:t> IDAM de Jávea + </a:t>
            </a:r>
            <a:r>
              <a:rPr lang="es-ES" sz="1400" dirty="0" err="1"/>
              <a:t>Rompudetes</a:t>
            </a:r>
            <a:r>
              <a:rPr lang="es-ES" sz="1400" dirty="0"/>
              <a:t> (depósito de </a:t>
            </a:r>
            <a:r>
              <a:rPr lang="es-ES" sz="1400" dirty="0" err="1"/>
              <a:t>Rompudetes</a:t>
            </a:r>
            <a:r>
              <a:rPr lang="es-ES" sz="1400" dirty="0"/>
              <a:t> alimentado por 5 pozos ubicados en la masa 080-166A-Pedreguer))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1461525-7C7C-786A-F41F-186CFC8BA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688" y="1476220"/>
            <a:ext cx="3161670" cy="174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2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533378" y="1813306"/>
            <a:ext cx="7610623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defTabSz="914378">
              <a:buClr>
                <a:prstClr val="black"/>
              </a:buClr>
            </a:pPr>
            <a:r>
              <a:rPr lang="es-ES" sz="3200" dirty="0">
                <a:solidFill>
                  <a:prstClr val="black"/>
                </a:solidFill>
                <a:latin typeface="Lato Black"/>
                <a:ea typeface="Lato Black"/>
                <a:cs typeface="Lato Black"/>
              </a:rPr>
              <a:t>Introducción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01448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763F3-BC92-F513-E7A5-4876FAF47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D61F336A-4EA5-3B4C-7648-BAC186B35878}"/>
              </a:ext>
            </a:extLst>
          </p:cNvPr>
          <p:cNvSpPr txBox="1"/>
          <p:nvPr/>
        </p:nvSpPr>
        <p:spPr>
          <a:xfrm>
            <a:off x="140197" y="880934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0: </a:t>
            </a:r>
            <a:r>
              <a:rPr lang="es-ES" sz="1400" dirty="0"/>
              <a:t>Ejecutar </a:t>
            </a:r>
            <a:r>
              <a:rPr lang="es-ES" sz="1400" dirty="0" err="1"/>
              <a:t>PdM</a:t>
            </a:r>
            <a:r>
              <a:rPr lang="es-ES" sz="1400" dirty="0"/>
              <a:t> del PHJ 2022-2027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39D9F28-364E-75E5-C706-0BE6BC37BC50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AF343EBD-07DB-56BF-1CDB-47056BA2AC02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pic>
        <p:nvPicPr>
          <p:cNvPr id="6" name="Imagen 5" descr="Tabla&#10;&#10;El contenido generado por IA puede ser incorrecto.">
            <a:extLst>
              <a:ext uri="{FF2B5EF4-FFF2-40B4-BE49-F238E27FC236}">
                <a16:creationId xmlns:a16="http://schemas.microsoft.com/office/drawing/2014/main" id="{BCEC60A3-461C-6899-3C60-909F979F7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98" y="1398123"/>
            <a:ext cx="4917138" cy="1554522"/>
          </a:xfrm>
          <a:prstGeom prst="rect">
            <a:avLst/>
          </a:prstGeom>
        </p:spPr>
      </p:pic>
      <p:pic>
        <p:nvPicPr>
          <p:cNvPr id="10" name="Imagen 9" descr="Tabla&#10;&#10;El contenido generado por IA puede ser incorrecto.">
            <a:extLst>
              <a:ext uri="{FF2B5EF4-FFF2-40B4-BE49-F238E27FC236}">
                <a16:creationId xmlns:a16="http://schemas.microsoft.com/office/drawing/2014/main" id="{696AFAFB-599D-52DB-F013-7B7C9E149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378" y="3172541"/>
            <a:ext cx="5111635" cy="165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16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42468-944E-D882-DA41-BD9AE311D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CEBD0EA6-E731-956B-7EE3-99FE42944C9A}"/>
              </a:ext>
            </a:extLst>
          </p:cNvPr>
          <p:cNvSpPr txBox="1"/>
          <p:nvPr/>
        </p:nvSpPr>
        <p:spPr>
          <a:xfrm>
            <a:off x="5017848" y="783135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2: </a:t>
            </a:r>
            <a:r>
              <a:rPr lang="es-ES" dirty="0"/>
              <a:t>Alternativa 1 + </a:t>
            </a:r>
            <a:endParaRPr lang="es-ES" sz="1400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0663A85A-4E38-D90B-CE49-FA35476E0969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0756CBE1-26FF-0B09-3F4F-A2A536AD350A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24986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9F84616-CFB9-DAA3-53A4-B231F56A7F21}"/>
              </a:ext>
            </a:extLst>
          </p:cNvPr>
          <p:cNvSpPr txBox="1"/>
          <p:nvPr/>
        </p:nvSpPr>
        <p:spPr>
          <a:xfrm>
            <a:off x="285018" y="786855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1: </a:t>
            </a:r>
            <a:r>
              <a:rPr lang="es-ES" dirty="0"/>
              <a:t>Incremento de la garantía</a:t>
            </a:r>
            <a:endParaRPr lang="es-ES" sz="14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C2BBFB-3950-27BE-D333-7B8C76F10F52}"/>
              </a:ext>
            </a:extLst>
          </p:cNvPr>
          <p:cNvSpPr txBox="1"/>
          <p:nvPr/>
        </p:nvSpPr>
        <p:spPr>
          <a:xfrm>
            <a:off x="186612" y="1294182"/>
            <a:ext cx="40379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Tubería de conexión Jávea-Poble Nou de </a:t>
            </a:r>
            <a:r>
              <a:rPr lang="es-ES" sz="1400" u="sng" dirty="0" err="1"/>
              <a:t>Benitatxell</a:t>
            </a:r>
            <a:r>
              <a:rPr lang="es-ES" sz="1400" u="sng" dirty="0"/>
              <a:t> </a:t>
            </a:r>
            <a:r>
              <a:rPr lang="es-ES" sz="1400" dirty="0"/>
              <a:t>(</a:t>
            </a:r>
            <a:r>
              <a:rPr lang="es-ES" sz="1200" dirty="0"/>
              <a:t>para llevar recursos desalinizados de la IDAM de Jávea a las redes en alta del Consorcio de Aguas Teulada-</a:t>
            </a:r>
            <a:r>
              <a:rPr lang="es-ES" sz="1200" dirty="0" err="1"/>
              <a:t>Benitatxell</a:t>
            </a:r>
            <a:r>
              <a:rPr lang="es-ES" sz="1200" dirty="0"/>
              <a:t>)</a:t>
            </a:r>
          </a:p>
          <a:p>
            <a:pPr algn="just"/>
            <a:endParaRPr lang="es-ES" sz="1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Mejora de la infraestructura actual de suministro desde los pozos de Pedreguer al sistema de abastecimiento de Jávea</a:t>
            </a:r>
            <a:r>
              <a:rPr lang="es-ES" sz="1400" dirty="0"/>
              <a:t> </a:t>
            </a:r>
            <a:r>
              <a:rPr lang="es-ES" sz="1200" dirty="0"/>
              <a:t>(para aumentar la garantía de su propio suministro si la IDAM de Jávea abastece también a otros municipios)</a:t>
            </a:r>
            <a:endParaRPr lang="es-ES" sz="1400" dirty="0"/>
          </a:p>
          <a:p>
            <a:pPr algn="just"/>
            <a:endParaRPr lang="es-E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Ejecución de una nueva desalinizadora en </a:t>
            </a:r>
            <a:r>
              <a:rPr lang="es-ES" sz="1400" u="sng" dirty="0" err="1"/>
              <a:t>Dénia</a:t>
            </a:r>
            <a:r>
              <a:rPr lang="es-ES" sz="1400" u="sng" dirty="0"/>
              <a:t> </a:t>
            </a:r>
            <a:r>
              <a:rPr lang="es-ES" sz="1200" dirty="0"/>
              <a:t>con una capacidad de 30.000 m³/d (10,95 hm³/año), ampliable hasta 40.400 m³/d (14,75 hm³/año).</a:t>
            </a:r>
          </a:p>
          <a:p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2529E72-710C-F0FD-B333-85E440386C20}"/>
              </a:ext>
            </a:extLst>
          </p:cNvPr>
          <p:cNvSpPr txBox="1"/>
          <p:nvPr/>
        </p:nvSpPr>
        <p:spPr>
          <a:xfrm>
            <a:off x="4919444" y="1294182"/>
            <a:ext cx="4037944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Análisis de viabilidad técnica y económica de interconexión de municipios de la zona sur de Marina Alta </a:t>
            </a:r>
            <a:r>
              <a:rPr lang="es-ES" sz="1400" dirty="0"/>
              <a:t>(</a:t>
            </a:r>
            <a:r>
              <a:rPr lang="es-ES" sz="1200" dirty="0"/>
              <a:t>continuación de la tubería de conexión con Poble Nou de </a:t>
            </a:r>
            <a:r>
              <a:rPr lang="es-ES" sz="1200" dirty="0" err="1"/>
              <a:t>Benitatxell</a:t>
            </a:r>
            <a:r>
              <a:rPr lang="es-ES" sz="1200" dirty="0"/>
              <a:t> con el fin de vertebrar hidráulicamente dicha zona</a:t>
            </a:r>
            <a:r>
              <a:rPr lang="es-ES" sz="1400" dirty="0"/>
              <a:t>).</a:t>
            </a:r>
          </a:p>
          <a:p>
            <a:pPr algn="just"/>
            <a:endParaRPr lang="es-E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Aumento de la capacidad de la desalinizadora de Jávea </a:t>
            </a:r>
            <a:r>
              <a:rPr lang="es-ES" sz="1200" dirty="0"/>
              <a:t>hasta 42.000 m</a:t>
            </a:r>
            <a:r>
              <a:rPr lang="es-ES" sz="1200" baseline="30000" dirty="0"/>
              <a:t>3</a:t>
            </a:r>
            <a:r>
              <a:rPr lang="es-ES" sz="1200" dirty="0"/>
              <a:t>/d (15,33 hm³/año).</a:t>
            </a:r>
          </a:p>
        </p:txBody>
      </p:sp>
    </p:spTree>
    <p:extLst>
      <p:ext uri="{BB962C8B-B14F-4D97-AF65-F5344CB8AC3E}">
        <p14:creationId xmlns:p14="http://schemas.microsoft.com/office/powerpoint/2010/main" val="4208090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0F4C2-E67D-8F57-C6D1-F6F16D21B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FFF9A0D8-E368-716D-D476-B430E03181FC}"/>
              </a:ext>
            </a:extLst>
          </p:cNvPr>
          <p:cNvSpPr txBox="1">
            <a:spLocks/>
          </p:cNvSpPr>
          <p:nvPr/>
        </p:nvSpPr>
        <p:spPr>
          <a:xfrm>
            <a:off x="1533378" y="1813306"/>
            <a:ext cx="7610623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ES" sz="3200" dirty="0">
                <a:latin typeface="Lato Black"/>
                <a:ea typeface="Lato Black"/>
                <a:cs typeface="Lato Black"/>
              </a:rPr>
              <a:t>Marina Baja</a:t>
            </a:r>
          </a:p>
        </p:txBody>
      </p:sp>
      <p:sp>
        <p:nvSpPr>
          <p:cNvPr id="4" name="Google Shape;64;p14">
            <a:extLst>
              <a:ext uri="{FF2B5EF4-FFF2-40B4-BE49-F238E27FC236}">
                <a16:creationId xmlns:a16="http://schemas.microsoft.com/office/drawing/2014/main" id="{C20439DB-EEA7-3A7E-0D7A-185203379EBA}"/>
              </a:ext>
            </a:extLst>
          </p:cNvPr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4246996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25B09-EAA1-1A9D-1578-0914FF7E4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FAA0B75-28FB-035E-7EB3-D949CDD89616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1529052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51433A9-0411-4086-F51D-2966271CAFF0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La Marina Baja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 descr="Mapa&#10;&#10;El contenido generado por IA puede ser incorrecto.">
            <a:extLst>
              <a:ext uri="{FF2B5EF4-FFF2-40B4-BE49-F238E27FC236}">
                <a16:creationId xmlns:a16="http://schemas.microsoft.com/office/drawing/2014/main" id="{CB6B8A45-0853-DDD1-7FFC-E47945CBD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17" y="795924"/>
            <a:ext cx="4299149" cy="218642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70DCE3C-DCB8-1063-B6BD-BB7050F495D8}"/>
              </a:ext>
            </a:extLst>
          </p:cNvPr>
          <p:cNvSpPr txBox="1"/>
          <p:nvPr/>
        </p:nvSpPr>
        <p:spPr>
          <a:xfrm>
            <a:off x="232117" y="3097374"/>
            <a:ext cx="4339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err="1"/>
              <a:t>Alfaz</a:t>
            </a:r>
            <a:r>
              <a:rPr lang="es-ES" sz="1400" dirty="0"/>
              <a:t> del Pi, Altea, Benidorm, Finestrat, La Nucía, Polop y Villajoyosa  (+Callosa </a:t>
            </a:r>
            <a:r>
              <a:rPr lang="es-ES" sz="1400" dirty="0" err="1"/>
              <a:t>d’en</a:t>
            </a:r>
            <a:r>
              <a:rPr lang="es-ES" sz="1400" dirty="0"/>
              <a:t> Sarriá) integrados en el CAMB.</a:t>
            </a:r>
          </a:p>
          <a:p>
            <a:pPr algn="ctr"/>
            <a:r>
              <a:rPr lang="es-ES" sz="1400" dirty="0"/>
              <a:t>+</a:t>
            </a:r>
          </a:p>
          <a:p>
            <a:pPr algn="ctr"/>
            <a:r>
              <a:rPr lang="es-ES" sz="1400" dirty="0"/>
              <a:t>11 pequeños municipios integrados en la UDU 8005</a:t>
            </a:r>
          </a:p>
        </p:txBody>
      </p:sp>
      <p:pic>
        <p:nvPicPr>
          <p:cNvPr id="6" name="Imagen 5" descr="Tabla&#10;&#10;El contenido generado por IA puede ser incorrecto.">
            <a:extLst>
              <a:ext uri="{FF2B5EF4-FFF2-40B4-BE49-F238E27FC236}">
                <a16:creationId xmlns:a16="http://schemas.microsoft.com/office/drawing/2014/main" id="{169C1F87-0029-C4AA-4FB0-2B602AC71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95924"/>
            <a:ext cx="4452425" cy="910362"/>
          </a:xfrm>
          <a:prstGeom prst="rect">
            <a:avLst/>
          </a:prstGeom>
        </p:spPr>
      </p:pic>
      <p:pic>
        <p:nvPicPr>
          <p:cNvPr id="10" name="Imagen 9" descr="Mapa&#10;&#10;El contenido generado por IA puede ser incorrecto.">
            <a:extLst>
              <a:ext uri="{FF2B5EF4-FFF2-40B4-BE49-F238E27FC236}">
                <a16:creationId xmlns:a16="http://schemas.microsoft.com/office/drawing/2014/main" id="{39475340-FE6E-C13F-A25F-C69260228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2736" y="2020830"/>
            <a:ext cx="4411689" cy="28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296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BD25-E6B2-419E-A26C-FE1217018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97439987-D0C2-98EC-DD2A-0FA4DE018EEB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7C7E5F1-1E61-FD1B-A9B1-A46D706AE3ED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 La Marina Baja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BBFB830-62B7-00E5-1381-24907B91CC0F}"/>
              </a:ext>
            </a:extLst>
          </p:cNvPr>
          <p:cNvSpPr txBox="1"/>
          <p:nvPr/>
        </p:nvSpPr>
        <p:spPr>
          <a:xfrm>
            <a:off x="251460" y="883920"/>
            <a:ext cx="81610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Problemas de garantía en períodos de escasez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Aumento de la población a abastecer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Reducción de los recursos por efecto del CC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600" dirty="0"/>
              <a:t>Demanda fuertemente estacional</a:t>
            </a:r>
          </a:p>
        </p:txBody>
      </p:sp>
      <p:sp>
        <p:nvSpPr>
          <p:cNvPr id="3" name="Flecha: hacia abajo 2">
            <a:extLst>
              <a:ext uri="{FF2B5EF4-FFF2-40B4-BE49-F238E27FC236}">
                <a16:creationId xmlns:a16="http://schemas.microsoft.com/office/drawing/2014/main" id="{E544E61E-9776-02A5-088E-94E89380B006}"/>
              </a:ext>
            </a:extLst>
          </p:cNvPr>
          <p:cNvSpPr/>
          <p:nvPr/>
        </p:nvSpPr>
        <p:spPr>
          <a:xfrm rot="18542288">
            <a:off x="4256101" y="3130851"/>
            <a:ext cx="654147" cy="80298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41000BB-D5BA-F334-B0AE-3661246EFB90}"/>
              </a:ext>
            </a:extLst>
          </p:cNvPr>
          <p:cNvSpPr txBox="1"/>
          <p:nvPr/>
        </p:nvSpPr>
        <p:spPr>
          <a:xfrm>
            <a:off x="4879128" y="3597860"/>
            <a:ext cx="4264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Soluciones: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Ampliación de la desalinizadora de Mutxamel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Nueva desalinizadora</a:t>
            </a:r>
          </a:p>
        </p:txBody>
      </p:sp>
      <p:pic>
        <p:nvPicPr>
          <p:cNvPr id="6" name="Imagen 5" descr="Tabla&#10;&#10;El contenido generado por IA puede ser incorrecto.">
            <a:extLst>
              <a:ext uri="{FF2B5EF4-FFF2-40B4-BE49-F238E27FC236}">
                <a16:creationId xmlns:a16="http://schemas.microsoft.com/office/drawing/2014/main" id="{000DF3CE-C35E-2B8C-DD0F-3A4D7EE55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662" y="1306350"/>
            <a:ext cx="4473525" cy="85780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751BA12-3548-5560-3E1B-1A3138A0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" t="1629"/>
          <a:stretch>
            <a:fillRect/>
          </a:stretch>
        </p:blipFill>
        <p:spPr>
          <a:xfrm>
            <a:off x="3376246" y="2214157"/>
            <a:ext cx="5598941" cy="66367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C506BE0-AD57-84F1-A6E5-0F6C17DE6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23" y="2927829"/>
            <a:ext cx="3541768" cy="205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733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4BE1A-7530-E306-C34C-28054AA83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7636657C-099A-FC41-E256-486A80DAC779}"/>
              </a:ext>
            </a:extLst>
          </p:cNvPr>
          <p:cNvSpPr txBox="1"/>
          <p:nvPr/>
        </p:nvSpPr>
        <p:spPr>
          <a:xfrm>
            <a:off x="351213" y="1238202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0: </a:t>
            </a:r>
            <a:r>
              <a:rPr lang="es-ES" sz="1400" dirty="0"/>
              <a:t>Ejecutar </a:t>
            </a:r>
            <a:r>
              <a:rPr lang="es-ES" sz="1400" dirty="0" err="1"/>
              <a:t>PdM</a:t>
            </a:r>
            <a:r>
              <a:rPr lang="es-ES" sz="1400" dirty="0"/>
              <a:t> del PHJ 2022-2027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9983673C-0B55-736F-7717-54DD53372E06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CADA558A-1A4C-F34D-BE71-D70056F8C1FB}"/>
              </a:ext>
            </a:extLst>
          </p:cNvPr>
          <p:cNvSpPr txBox="1">
            <a:spLocks/>
          </p:cNvSpPr>
          <p:nvPr/>
        </p:nvSpPr>
        <p:spPr bwMode="auto">
          <a:xfrm>
            <a:off x="691151" y="379312"/>
            <a:ext cx="2853906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E4E3F79-5579-9B7F-C7A2-9A21FE03D82A}"/>
              </a:ext>
            </a:extLst>
          </p:cNvPr>
          <p:cNvSpPr txBox="1"/>
          <p:nvPr/>
        </p:nvSpPr>
        <p:spPr>
          <a:xfrm>
            <a:off x="4691576" y="1238202"/>
            <a:ext cx="3939540" cy="33855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600" b="1" dirty="0"/>
              <a:t>Alternativa 1: </a:t>
            </a:r>
            <a:r>
              <a:rPr lang="es-ES" sz="1600" dirty="0"/>
              <a:t>Alternativa 0 +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BA573F9-D299-63E0-B42B-66EB154E5651}"/>
              </a:ext>
            </a:extLst>
          </p:cNvPr>
          <p:cNvSpPr txBox="1"/>
          <p:nvPr/>
        </p:nvSpPr>
        <p:spPr>
          <a:xfrm>
            <a:off x="4565553" y="1693626"/>
            <a:ext cx="400225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u="sng" dirty="0"/>
              <a:t>Ampliación de la IDAM de Mutxamel</a:t>
            </a:r>
            <a:r>
              <a:rPr lang="es-ES" sz="1400" dirty="0"/>
              <a:t> </a:t>
            </a:r>
            <a:r>
              <a:rPr lang="es-ES" sz="1200" dirty="0"/>
              <a:t>con modificación de los convenios existentes actualmente, ajustándolos a las necesidades reales de cada municipio.</a:t>
            </a:r>
          </a:p>
          <a:p>
            <a:pPr algn="just"/>
            <a:endParaRPr lang="es-E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u="sng" dirty="0"/>
              <a:t>Nueva instalación de desalinización dentro del SE Marina Baja</a:t>
            </a:r>
            <a:r>
              <a:rPr lang="es-ES" sz="1400" dirty="0"/>
              <a:t>. </a:t>
            </a:r>
            <a:r>
              <a:rPr lang="es-ES" sz="1200" dirty="0"/>
              <a:t>Su capacidad se ajustará en base a la estimación de las futuras demandas.</a:t>
            </a:r>
          </a:p>
        </p:txBody>
      </p:sp>
      <p:pic>
        <p:nvPicPr>
          <p:cNvPr id="8" name="Imagen 7" descr="Tabla&#10;&#10;El contenido generado por IA puede ser incorrecto.">
            <a:extLst>
              <a:ext uri="{FF2B5EF4-FFF2-40B4-BE49-F238E27FC236}">
                <a16:creationId xmlns:a16="http://schemas.microsoft.com/office/drawing/2014/main" id="{D8861791-6809-6845-9A11-D6A3B4AE1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4" y="1693626"/>
            <a:ext cx="4335616" cy="221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66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5FE05-C9B2-7C42-912B-C9BE34CBD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101D9ADD-BA07-334C-E87B-3C0F826517ED}"/>
              </a:ext>
            </a:extLst>
          </p:cNvPr>
          <p:cNvSpPr txBox="1">
            <a:spLocks/>
          </p:cNvSpPr>
          <p:nvPr/>
        </p:nvSpPr>
        <p:spPr>
          <a:xfrm>
            <a:off x="1533378" y="1813306"/>
            <a:ext cx="7610623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ES" sz="3200" dirty="0">
                <a:latin typeface="Lato Black"/>
                <a:ea typeface="Lato Black"/>
                <a:cs typeface="Lato Black"/>
              </a:rPr>
              <a:t>Provincia de Castellón</a:t>
            </a:r>
          </a:p>
        </p:txBody>
      </p:sp>
      <p:sp>
        <p:nvSpPr>
          <p:cNvPr id="4" name="Google Shape;64;p14">
            <a:extLst>
              <a:ext uri="{FF2B5EF4-FFF2-40B4-BE49-F238E27FC236}">
                <a16:creationId xmlns:a16="http://schemas.microsoft.com/office/drawing/2014/main" id="{6C0E255A-2292-D160-5F92-7F0008334661}"/>
              </a:ext>
            </a:extLst>
          </p:cNvPr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05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7034922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30758-E770-9603-DE0E-50BD4AEC6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BB23223-600E-32D1-DE9C-04A6D66D5F66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386302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E8A26487-4146-E1CF-7CBC-3B9E2AB15E78}"/>
              </a:ext>
            </a:extLst>
          </p:cNvPr>
          <p:cNvSpPr txBox="1">
            <a:spLocks/>
          </p:cNvSpPr>
          <p:nvPr/>
        </p:nvSpPr>
        <p:spPr bwMode="auto">
          <a:xfrm>
            <a:off x="747423" y="364356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>
                <a:latin typeface="Calibri" panose="020F0502020204030204" pitchFamily="34" charset="0"/>
                <a:cs typeface="Calibri" panose="020F0502020204030204" pitchFamily="34" charset="0"/>
              </a:rPr>
              <a:t>Provincia de Castellón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09FA81-CC36-270E-48AC-FB5A741D62CE}"/>
              </a:ext>
            </a:extLst>
          </p:cNvPr>
          <p:cNvSpPr txBox="1"/>
          <p:nvPr/>
        </p:nvSpPr>
        <p:spPr>
          <a:xfrm>
            <a:off x="85786" y="3662383"/>
            <a:ext cx="32812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135 municipios (122 en la DHJ)</a:t>
            </a:r>
          </a:p>
          <a:p>
            <a:pPr algn="ctr"/>
            <a:r>
              <a:rPr lang="es-ES" sz="1400" dirty="0"/>
              <a:t>Agrupados en consorcios o comunidades de usuarios (Consorcio de Aguas de la Plana, Consorcio de Aguas del</a:t>
            </a:r>
          </a:p>
          <a:p>
            <a:pPr algn="ctr"/>
            <a:r>
              <a:rPr lang="es-ES" sz="1400" dirty="0" err="1"/>
              <a:t>Plà</a:t>
            </a:r>
            <a:r>
              <a:rPr lang="es-ES" sz="1400" dirty="0"/>
              <a:t> de </a:t>
            </a:r>
            <a:r>
              <a:rPr lang="es-ES" sz="1400" dirty="0" err="1"/>
              <a:t>l'Arc</a:t>
            </a:r>
            <a:r>
              <a:rPr lang="es-ES" sz="1400" dirty="0"/>
              <a:t>, </a:t>
            </a:r>
            <a:r>
              <a:rPr lang="es-ES" sz="1400" dirty="0" err="1"/>
              <a:t>etc</a:t>
            </a:r>
            <a:r>
              <a:rPr lang="es-ES" sz="1400" dirty="0"/>
              <a:t>)</a:t>
            </a:r>
          </a:p>
        </p:txBody>
      </p:sp>
      <p:pic>
        <p:nvPicPr>
          <p:cNvPr id="6" name="Imagen 5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5174C2A4-D35A-40D3-F5C5-29C52333D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320" y="448034"/>
            <a:ext cx="3943105" cy="606296"/>
          </a:xfrm>
          <a:prstGeom prst="rect">
            <a:avLst/>
          </a:prstGeom>
        </p:spPr>
      </p:pic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FAE6B82B-1085-E0C4-3CCB-282831E13ED0}"/>
              </a:ext>
            </a:extLst>
          </p:cNvPr>
          <p:cNvSpPr/>
          <p:nvPr/>
        </p:nvSpPr>
        <p:spPr>
          <a:xfrm>
            <a:off x="3505510" y="4046746"/>
            <a:ext cx="995340" cy="239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919E5B6-DEFD-F114-80F6-749A3C48B710}"/>
              </a:ext>
            </a:extLst>
          </p:cNvPr>
          <p:cNvSpPr txBox="1"/>
          <p:nvPr/>
        </p:nvSpPr>
        <p:spPr>
          <a:xfrm>
            <a:off x="4639336" y="3796989"/>
            <a:ext cx="4350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u="sng" dirty="0"/>
              <a:t>Consorcio Provincial de Aguas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1400" dirty="0"/>
              <a:t>Gestión integral de los recursos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1400" dirty="0"/>
              <a:t>Infraestructuras hidráulicas mancomunadas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AB5886F-5547-F0BF-4780-D6E24E916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6" y="1195311"/>
            <a:ext cx="8838758" cy="222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356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FF7AB-6ABD-AD7D-5B89-4270297EF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87C1DFED-16AA-4027-5788-1ECDF37E0C9F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B21AF477-4B22-633E-BFBF-ACE8B3F8EC2E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 la Provincia de Castellón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E2A3C3D-BC05-2B8D-DC3F-9A97BF0097D3}"/>
              </a:ext>
            </a:extLst>
          </p:cNvPr>
          <p:cNvSpPr txBox="1"/>
          <p:nvPr/>
        </p:nvSpPr>
        <p:spPr>
          <a:xfrm>
            <a:off x="117818" y="1138615"/>
            <a:ext cx="39547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ES" sz="1400" dirty="0"/>
              <a:t>Régimen de precipitaciones irregular, con escasos cursos de agua superficial y con caudales muy variables (ríos temporales y/o efímeros).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400" dirty="0"/>
              <a:t>Empleo de reservas de agua subterránea frente a la falta de agua superficial con el consiguiente deterioro por efecto de las importantes extracciones (intrusión salina).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400" dirty="0"/>
              <a:t>Fuerte componente turística en la franja costera.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400" dirty="0"/>
              <a:t>Carencia de infraestructuras en las zonas interiores.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1400" dirty="0"/>
              <a:t>La ausencia generalizada de una planificación en la ejecución de actuaciones como respuesta municipal de emergencia ante situaciones de escasez.</a:t>
            </a:r>
          </a:p>
        </p:txBody>
      </p: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402B3AA6-5BB3-FCF9-20AA-80FC41B2B8E6}"/>
              </a:ext>
            </a:extLst>
          </p:cNvPr>
          <p:cNvSpPr/>
          <p:nvPr/>
        </p:nvSpPr>
        <p:spPr>
          <a:xfrm>
            <a:off x="4482292" y="1564563"/>
            <a:ext cx="995340" cy="239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4CF5CB7-89F7-041C-D8A5-C44922853196}"/>
              </a:ext>
            </a:extLst>
          </p:cNvPr>
          <p:cNvSpPr txBox="1"/>
          <p:nvPr/>
        </p:nvSpPr>
        <p:spPr>
          <a:xfrm>
            <a:off x="5477632" y="766689"/>
            <a:ext cx="34807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 Director de Abastecimientos de Agua Potable en la provincia de Castellón (Diputación de Castellón, septiembre 2020)</a:t>
            </a:r>
          </a:p>
          <a:p>
            <a:pPr algn="ctr"/>
            <a:endParaRPr lang="es-ES" sz="1400" dirty="0"/>
          </a:p>
          <a:p>
            <a:pPr algn="ctr"/>
            <a:r>
              <a:rPr lang="es-ES" sz="1400" dirty="0"/>
              <a:t>Red Estratégica de Abastecimiento de Agua Potable: aunar infraestructuras ya existentes y de nueva construcción para realizar un abastecimiento mancomunado</a:t>
            </a:r>
          </a:p>
        </p:txBody>
      </p:sp>
      <p:pic>
        <p:nvPicPr>
          <p:cNvPr id="9" name="Imagen 8" descr="Mapa&#10;&#10;El contenido generado por IA puede ser incorrecto.">
            <a:extLst>
              <a:ext uri="{FF2B5EF4-FFF2-40B4-BE49-F238E27FC236}">
                <a16:creationId xmlns:a16="http://schemas.microsoft.com/office/drawing/2014/main" id="{90396DAF-48CC-7B65-AA9F-52F35E16C7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25"/>
          <a:stretch>
            <a:fillRect/>
          </a:stretch>
        </p:blipFill>
        <p:spPr>
          <a:xfrm>
            <a:off x="5901516" y="2508413"/>
            <a:ext cx="2517998" cy="257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44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2B55F-EFB8-C6C5-7E82-6DC58D396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B9A65E1-F40D-EBA3-6FC7-75079CCCD74B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1777728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368E4D27-C26F-18E5-F132-0EB4AD553E94}"/>
              </a:ext>
            </a:extLst>
          </p:cNvPr>
          <p:cNvSpPr txBox="1">
            <a:spLocks/>
          </p:cNvSpPr>
          <p:nvPr/>
        </p:nvSpPr>
        <p:spPr bwMode="auto">
          <a:xfrm>
            <a:off x="747424" y="279950"/>
            <a:ext cx="185510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Mejoras posibles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0AED4FF-B7E4-3991-013E-000524426833}"/>
              </a:ext>
            </a:extLst>
          </p:cNvPr>
          <p:cNvSpPr txBox="1"/>
          <p:nvPr/>
        </p:nvSpPr>
        <p:spPr>
          <a:xfrm>
            <a:off x="112541" y="785436"/>
            <a:ext cx="6829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u="sng" dirty="0"/>
              <a:t>Sistema Integral de gestión con máximo aprovechamiento de  IDAM de </a:t>
            </a:r>
            <a:r>
              <a:rPr lang="es-ES" sz="1400" u="sng" dirty="0" err="1"/>
              <a:t>Moncofa</a:t>
            </a:r>
            <a:r>
              <a:rPr lang="es-ES" sz="1400" u="sng" dirty="0"/>
              <a:t> y </a:t>
            </a:r>
            <a:r>
              <a:rPr lang="es-ES" sz="1400" u="sng" dirty="0" err="1"/>
              <a:t>Orpesa</a:t>
            </a:r>
            <a:endParaRPr lang="es-ES" sz="1400" u="sng" dirty="0"/>
          </a:p>
        </p:txBody>
      </p:sp>
      <p:pic>
        <p:nvPicPr>
          <p:cNvPr id="4" name="Imagen 3" descr="Tabla&#10;&#10;El contenido generado por IA puede ser incorrecto.">
            <a:extLst>
              <a:ext uri="{FF2B5EF4-FFF2-40B4-BE49-F238E27FC236}">
                <a16:creationId xmlns:a16="http://schemas.microsoft.com/office/drawing/2014/main" id="{DAC4F073-B126-9F6C-C70D-745BA3EF2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683" y="1725675"/>
            <a:ext cx="5509260" cy="1955047"/>
          </a:xfrm>
          <a:prstGeom prst="rect">
            <a:avLst/>
          </a:prstGeom>
        </p:spPr>
      </p:pic>
      <p:pic>
        <p:nvPicPr>
          <p:cNvPr id="12" name="Imagen 11" descr="Gráfico&#10;&#10;El contenido generado por IA puede ser incorrecto.">
            <a:extLst>
              <a:ext uri="{FF2B5EF4-FFF2-40B4-BE49-F238E27FC236}">
                <a16:creationId xmlns:a16="http://schemas.microsoft.com/office/drawing/2014/main" id="{D0CF19DD-FD79-436F-9CFA-4708414FF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9" y="1093213"/>
            <a:ext cx="3012830" cy="208294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60D974F-9B66-F6E2-D12F-840EB26D1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81" y="3237163"/>
            <a:ext cx="2982408" cy="175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0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E80E073-8B5D-7499-8AD5-CF0756E291C2}"/>
              </a:ext>
            </a:extLst>
          </p:cNvPr>
          <p:cNvSpPr/>
          <p:nvPr/>
        </p:nvSpPr>
        <p:spPr>
          <a:xfrm>
            <a:off x="275446" y="2468880"/>
            <a:ext cx="3628339" cy="646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B56FB65-F6BD-BB9C-D180-3BC1721329A0}"/>
              </a:ext>
            </a:extLst>
          </p:cNvPr>
          <p:cNvSpPr txBox="1"/>
          <p:nvPr/>
        </p:nvSpPr>
        <p:spPr>
          <a:xfrm>
            <a:off x="275446" y="2468880"/>
            <a:ext cx="3713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ETI del Plan Hidrológico del Júcar 2022-2027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B159F7A-D7BD-CB89-A0B6-58E12F2AE844}"/>
              </a:ext>
            </a:extLst>
          </p:cNvPr>
          <p:cNvSpPr/>
          <p:nvPr/>
        </p:nvSpPr>
        <p:spPr>
          <a:xfrm>
            <a:off x="275446" y="3697459"/>
            <a:ext cx="3628339" cy="646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A28287F-7C41-7A1A-027B-BA8EC0F7843A}"/>
              </a:ext>
            </a:extLst>
          </p:cNvPr>
          <p:cNvSpPr txBox="1"/>
          <p:nvPr/>
        </p:nvSpPr>
        <p:spPr>
          <a:xfrm>
            <a:off x="275446" y="3697459"/>
            <a:ext cx="3713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ETI del Plan Hidrológico del Júcar 2028-2033</a:t>
            </a:r>
          </a:p>
        </p:txBody>
      </p:sp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47423" y="393324"/>
            <a:ext cx="47472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>
                <a:latin typeface="Calibri" panose="020F0502020204030204" pitchFamily="34" charset="0"/>
                <a:cs typeface="Calibri" panose="020F0502020204030204" pitchFamily="34" charset="0"/>
              </a:rPr>
              <a:t>Introducción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75446" y="769609"/>
            <a:ext cx="8511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Esta ficha analiza la necesidad y las estrategias a seguir para garantizar la calidad y disponibilidad del agua para consumo humano en la DHJ, enfocándose en tres pilares:</a:t>
            </a:r>
          </a:p>
          <a:p>
            <a:pPr marL="285750" indent="255588">
              <a:buFont typeface="Arial" panose="020B0604020202020204" pitchFamily="34" charset="0"/>
              <a:buChar char="•"/>
            </a:pPr>
            <a:r>
              <a:rPr lang="es-ES" dirty="0"/>
              <a:t>Gestión de los recursos disponibles</a:t>
            </a:r>
          </a:p>
          <a:p>
            <a:pPr marL="285750" indent="255588">
              <a:buFont typeface="Arial" panose="020B0604020202020204" pitchFamily="34" charset="0"/>
              <a:buChar char="•"/>
            </a:pPr>
            <a:r>
              <a:rPr lang="es-ES" dirty="0"/>
              <a:t>Infraestructuras a acometer</a:t>
            </a:r>
          </a:p>
          <a:p>
            <a:pPr marL="285750" indent="255588">
              <a:buFont typeface="Arial" panose="020B0604020202020204" pitchFamily="34" charset="0"/>
              <a:buChar char="•"/>
            </a:pPr>
            <a:r>
              <a:rPr lang="es-ES" dirty="0"/>
              <a:t>Análisis de la vulnerabilidad frente al CC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948CC0A-545F-273E-981D-C282E04A1E62}"/>
              </a:ext>
            </a:extLst>
          </p:cNvPr>
          <p:cNvSpPr txBox="1"/>
          <p:nvPr/>
        </p:nvSpPr>
        <p:spPr>
          <a:xfrm>
            <a:off x="4881488" y="2391936"/>
            <a:ext cx="3845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Análisis más general de los grandes núcleos de población (Valencia, Alicante, Castellón, Teruel y Cuenca)</a:t>
            </a:r>
          </a:p>
        </p:txBody>
      </p:sp>
      <p:sp>
        <p:nvSpPr>
          <p:cNvPr id="9" name="Flecha: a la derecha 8">
            <a:extLst>
              <a:ext uri="{FF2B5EF4-FFF2-40B4-BE49-F238E27FC236}">
                <a16:creationId xmlns:a16="http://schemas.microsoft.com/office/drawing/2014/main" id="{FEA613D7-2C12-17A7-B684-F5D7DBA6EECE}"/>
              </a:ext>
            </a:extLst>
          </p:cNvPr>
          <p:cNvSpPr/>
          <p:nvPr/>
        </p:nvSpPr>
        <p:spPr>
          <a:xfrm>
            <a:off x="3989316" y="2571750"/>
            <a:ext cx="892172" cy="1784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CBA219B7-C42E-1C94-B3A3-B0C0A60DCB6B}"/>
              </a:ext>
            </a:extLst>
          </p:cNvPr>
          <p:cNvSpPr/>
          <p:nvPr/>
        </p:nvSpPr>
        <p:spPr>
          <a:xfrm>
            <a:off x="3989316" y="3792883"/>
            <a:ext cx="892172" cy="1784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A69D5CD-F74C-F536-17AC-706C8E48ADB2}"/>
              </a:ext>
            </a:extLst>
          </p:cNvPr>
          <p:cNvSpPr txBox="1"/>
          <p:nvPr/>
        </p:nvSpPr>
        <p:spPr>
          <a:xfrm>
            <a:off x="4881487" y="3332302"/>
            <a:ext cx="38450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Centrar análisis en áreas con dificultad en el cumplimiento de las garantías a futuro, acrecentadas por el CC: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ES" sz="1400" dirty="0"/>
              <a:t>Área Metropolitana de Valencia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ES" sz="1400" dirty="0"/>
              <a:t>Marina Alta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ES" sz="1400" dirty="0"/>
              <a:t>Marina Baja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ES" sz="1400" dirty="0"/>
              <a:t>Provincia de Castellón </a:t>
            </a:r>
          </a:p>
        </p:txBody>
      </p:sp>
    </p:spTree>
    <p:extLst>
      <p:ext uri="{BB962C8B-B14F-4D97-AF65-F5344CB8AC3E}">
        <p14:creationId xmlns:p14="http://schemas.microsoft.com/office/powerpoint/2010/main" val="376174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8A4EB-99E8-9494-A8B6-59FCD006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73B4F80-0B41-0C4C-2228-DAFB81F83536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1777728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EBBF6F78-0E8F-0160-B742-D883A9D4ABFB}"/>
              </a:ext>
            </a:extLst>
          </p:cNvPr>
          <p:cNvSpPr txBox="1">
            <a:spLocks/>
          </p:cNvSpPr>
          <p:nvPr/>
        </p:nvSpPr>
        <p:spPr bwMode="auto">
          <a:xfrm>
            <a:off x="747424" y="279950"/>
            <a:ext cx="1855100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Mejoras posibles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842D2B8-DB77-7A71-C57C-643A76354750}"/>
              </a:ext>
            </a:extLst>
          </p:cNvPr>
          <p:cNvSpPr txBox="1"/>
          <p:nvPr/>
        </p:nvSpPr>
        <p:spPr>
          <a:xfrm>
            <a:off x="-76200" y="730856"/>
            <a:ext cx="3794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u="sng" dirty="0"/>
              <a:t>Adecuar sondeos existentes y construir nuevos</a:t>
            </a:r>
          </a:p>
        </p:txBody>
      </p:sp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4C2454F5-B9A3-217E-4355-8CC739497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501" y="547570"/>
            <a:ext cx="4838700" cy="1734100"/>
          </a:xfrm>
          <a:prstGeom prst="rect">
            <a:avLst/>
          </a:prstGeom>
        </p:spPr>
      </p:pic>
      <p:pic>
        <p:nvPicPr>
          <p:cNvPr id="6" name="Imagen 5" descr="Mapa&#10;&#10;El contenido generado por IA puede ser incorrecto.">
            <a:extLst>
              <a:ext uri="{FF2B5EF4-FFF2-40B4-BE49-F238E27FC236}">
                <a16:creationId xmlns:a16="http://schemas.microsoft.com/office/drawing/2014/main" id="{C5437FF1-ECE0-BBDD-66B4-422DD2362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93" y="1036811"/>
            <a:ext cx="2986331" cy="3084990"/>
          </a:xfrm>
          <a:prstGeom prst="rect">
            <a:avLst/>
          </a:prstGeom>
        </p:spPr>
      </p:pic>
      <p:pic>
        <p:nvPicPr>
          <p:cNvPr id="11" name="Imagen 10" descr="Texto&#10;&#10;El contenido generado por IA puede ser incorrecto.">
            <a:extLst>
              <a:ext uri="{FF2B5EF4-FFF2-40B4-BE49-F238E27FC236}">
                <a16:creationId xmlns:a16="http://schemas.microsoft.com/office/drawing/2014/main" id="{28605C17-6A21-5E02-D501-F7E3FE5D8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081" y="4220678"/>
            <a:ext cx="4936579" cy="815033"/>
          </a:xfrm>
          <a:prstGeom prst="rect">
            <a:avLst/>
          </a:prstGeom>
        </p:spPr>
      </p:pic>
      <p:pic>
        <p:nvPicPr>
          <p:cNvPr id="14" name="Imagen 13" descr="Mapa&#10;&#10;El contenido generado por IA puede ser incorrecto.">
            <a:extLst>
              <a:ext uri="{FF2B5EF4-FFF2-40B4-BE49-F238E27FC236}">
                <a16:creationId xmlns:a16="http://schemas.microsoft.com/office/drawing/2014/main" id="{368F21CA-8F6B-C9A0-BBBC-FB313EAE06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958" y="2416966"/>
            <a:ext cx="2575549" cy="261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1949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C79DF-3799-875C-BFC1-BE2AA28F9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214271B3-B8DB-9808-B98C-DCA0B0AB1599}"/>
              </a:ext>
            </a:extLst>
          </p:cNvPr>
          <p:cNvSpPr txBox="1"/>
          <p:nvPr/>
        </p:nvSpPr>
        <p:spPr>
          <a:xfrm>
            <a:off x="245704" y="902036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0: </a:t>
            </a:r>
            <a:r>
              <a:rPr lang="es-ES" sz="1400" dirty="0"/>
              <a:t>Ejecutar </a:t>
            </a:r>
            <a:r>
              <a:rPr lang="es-ES" sz="1400" dirty="0" err="1"/>
              <a:t>PdM</a:t>
            </a:r>
            <a:r>
              <a:rPr lang="es-ES" sz="1400" dirty="0"/>
              <a:t> del PHJ 2022-2027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74660B23-8E13-C3D1-F062-565DAD42AEC1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48EC20CE-085C-D629-5AF9-CDA898F34A02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0882C053-4E70-7258-095E-304663EB84FF}"/>
              </a:ext>
            </a:extLst>
          </p:cNvPr>
          <p:cNvGrpSpPr/>
          <p:nvPr/>
        </p:nvGrpSpPr>
        <p:grpSpPr>
          <a:xfrm>
            <a:off x="4653145" y="91440"/>
            <a:ext cx="4301235" cy="4960620"/>
            <a:chOff x="4653145" y="91440"/>
            <a:chExt cx="4301235" cy="4960620"/>
          </a:xfrm>
        </p:grpSpPr>
        <p:pic>
          <p:nvPicPr>
            <p:cNvPr id="5" name="Imagen 4" descr="Tabla&#10;&#10;El contenido generado por IA puede ser incorrecto.">
              <a:extLst>
                <a:ext uri="{FF2B5EF4-FFF2-40B4-BE49-F238E27FC236}">
                  <a16:creationId xmlns:a16="http://schemas.microsoft.com/office/drawing/2014/main" id="{A7905043-14BE-5175-64E8-4E5AE25C6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53145" y="91440"/>
              <a:ext cx="4301235" cy="4531555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C5D55018-BB32-232F-1E88-0680DE4E8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3145" y="4606112"/>
              <a:ext cx="4301235" cy="445948"/>
            </a:xfrm>
            <a:prstGeom prst="rect">
              <a:avLst/>
            </a:prstGeom>
          </p:spPr>
        </p:pic>
      </p:grpSp>
      <p:pic>
        <p:nvPicPr>
          <p:cNvPr id="6" name="Imagen 5" descr="Mapa&#10;&#10;El contenido generado por IA puede ser incorrecto.">
            <a:extLst>
              <a:ext uri="{FF2B5EF4-FFF2-40B4-BE49-F238E27FC236}">
                <a16:creationId xmlns:a16="http://schemas.microsoft.com/office/drawing/2014/main" id="{B091D0A2-F68B-1478-BA9D-3DD3203652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80" y="1328518"/>
            <a:ext cx="3668005" cy="378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234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6845F-8501-D2EA-BBD7-5D3DE1E4E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292EEFC4-BAB7-5ECC-6A94-099D987AA055}"/>
              </a:ext>
            </a:extLst>
          </p:cNvPr>
          <p:cNvSpPr txBox="1"/>
          <p:nvPr/>
        </p:nvSpPr>
        <p:spPr>
          <a:xfrm>
            <a:off x="196949" y="762077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1: </a:t>
            </a:r>
            <a:r>
              <a:rPr lang="es-ES" dirty="0"/>
              <a:t>Alternativa 0 + </a:t>
            </a:r>
            <a:endParaRPr lang="es-ES" sz="1400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387D7017-78EE-7346-ABEA-F60B545F108D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24301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 Título">
            <a:extLst>
              <a:ext uri="{FF2B5EF4-FFF2-40B4-BE49-F238E27FC236}">
                <a16:creationId xmlns:a16="http://schemas.microsoft.com/office/drawing/2014/main" id="{1105E934-C764-7CA2-8E3A-4B6429686EB5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24986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Alternativas planteadas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FF6838E-2DEB-79CF-F30C-0E863344B726}"/>
              </a:ext>
            </a:extLst>
          </p:cNvPr>
          <p:cNvSpPr txBox="1"/>
          <p:nvPr/>
        </p:nvSpPr>
        <p:spPr>
          <a:xfrm>
            <a:off x="4903980" y="762077"/>
            <a:ext cx="393954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2: </a:t>
            </a:r>
            <a:r>
              <a:rPr lang="es-ES" dirty="0"/>
              <a:t>Alternativa 1 + </a:t>
            </a:r>
            <a:endParaRPr lang="es-ES" sz="14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882CA26-CB52-438A-D7FD-F3F09F6FCF8A}"/>
              </a:ext>
            </a:extLst>
          </p:cNvPr>
          <p:cNvSpPr txBox="1"/>
          <p:nvPr/>
        </p:nvSpPr>
        <p:spPr>
          <a:xfrm>
            <a:off x="-20807" y="1208429"/>
            <a:ext cx="437505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Poner en servicio el pozo Alcalà-2, en </a:t>
            </a:r>
            <a:r>
              <a:rPr lang="es-ES" sz="1400" i="0" u="sng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Alcalà</a:t>
            </a:r>
            <a:r>
              <a:rPr lang="es-ES" sz="140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 de </a:t>
            </a:r>
            <a:r>
              <a:rPr lang="es-ES" sz="1400" i="0" u="sng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Xivert</a:t>
            </a:r>
            <a:r>
              <a:rPr lang="es-ES" sz="1400" dirty="0">
                <a:solidFill>
                  <a:srgbClr val="000000"/>
                </a:solidFill>
                <a:cs typeface="Arial" panose="020B0604020202020204" pitchFamily="34" charset="0"/>
              </a:rPr>
              <a:t>: 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reforzar el abastecimiento de los municipios costeros 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Alcalà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 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Xivert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Santa Magdalena 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Pulpís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Peñíscola, Benicarló y Vinaròs.</a:t>
            </a:r>
          </a:p>
          <a:p>
            <a:pPr algn="just"/>
            <a:endParaRPr lang="es-ES" sz="1200" b="0" i="0" u="none" strike="noStrike" baseline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Ejecutar y poner en servicio el pozo de Culla </a:t>
            </a:r>
            <a:r>
              <a:rPr lang="es-ES" sz="14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(Sant Pau): 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reforzar el sistema de abastecimiento del Consorcio del Pla 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Maenes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 y la integración de este Consorcio con los sistemas de abastecimiento de Les Coves 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Vinromà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Tírig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Albocàsser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Sierra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Engarcerán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 y los municipios del Consorcio de Aguas del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Plà</a:t>
            </a:r>
            <a:r>
              <a:rPr lang="es-ES" sz="12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de </a:t>
            </a:r>
            <a:r>
              <a:rPr lang="es-ES" sz="1200" b="0" i="0" u="none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l’Arc</a:t>
            </a:r>
            <a:r>
              <a:rPr lang="es-ES" sz="1200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algn="just"/>
            <a:endParaRPr lang="es-ES" sz="1200" b="0" i="0" u="none" strike="noStrike" baseline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Integrar estas infraestructuras en los convenios entre </a:t>
            </a:r>
            <a:r>
              <a:rPr lang="es-ES" sz="1400" b="0" i="0" u="sng" strike="noStrike" baseline="0" dirty="0" err="1">
                <a:solidFill>
                  <a:srgbClr val="000000"/>
                </a:solidFill>
                <a:cs typeface="Arial" panose="020B0604020202020204" pitchFamily="34" charset="0"/>
              </a:rPr>
              <a:t>Acuamed</a:t>
            </a:r>
            <a:r>
              <a:rPr lang="es-ES" sz="1400" b="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, la Diputación </a:t>
            </a:r>
            <a:r>
              <a:rPr lang="es-ES" sz="1400" u="sng" dirty="0">
                <a:solidFill>
                  <a:srgbClr val="000000"/>
                </a:solidFill>
                <a:cs typeface="Arial" panose="020B0604020202020204" pitchFamily="34" charset="0"/>
              </a:rPr>
              <a:t>y </a:t>
            </a:r>
            <a:r>
              <a:rPr lang="es-ES" sz="1400" b="0" i="0" u="sng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el Consorcio Provincial de Aguas de Castellón</a:t>
            </a:r>
            <a:r>
              <a:rPr lang="es-ES" sz="14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s-ES" sz="1200" b="0" i="0" u="none" strike="noStrike" baseline="0" dirty="0">
                <a:solidFill>
                  <a:srgbClr val="000000"/>
                </a:solidFill>
                <a:cs typeface="Arial" panose="020B0604020202020204" pitchFamily="34" charset="0"/>
              </a:rPr>
              <a:t>para la incorporación de los nuevos recursos generados al sistema de abastecimiento de agua de la provincia de Castellón.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A72BA3-F72C-9909-14CB-D6B67A1AFA35}"/>
              </a:ext>
            </a:extLst>
          </p:cNvPr>
          <p:cNvSpPr txBox="1"/>
          <p:nvPr/>
        </p:nvSpPr>
        <p:spPr>
          <a:xfrm>
            <a:off x="4789757" y="1208429"/>
            <a:ext cx="405376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0" i="0" u="sng" strike="noStrike" baseline="0" dirty="0">
                <a:solidFill>
                  <a:srgbClr val="000000"/>
                </a:solidFill>
              </a:rPr>
              <a:t>Integración en el Consorcio Provincial de Aguas</a:t>
            </a:r>
            <a:r>
              <a:rPr lang="es-ES" sz="1400" dirty="0">
                <a:solidFill>
                  <a:srgbClr val="000000"/>
                </a:solidFill>
              </a:rPr>
              <a:t>: </a:t>
            </a:r>
            <a:r>
              <a:rPr lang="es-ES" sz="1200" dirty="0">
                <a:solidFill>
                  <a:srgbClr val="000000"/>
                </a:solidFill>
              </a:rPr>
              <a:t>para realizar una</a:t>
            </a:r>
            <a:r>
              <a:rPr lang="es-ES" sz="1200" b="0" i="0" u="none" strike="noStrike" baseline="0" dirty="0">
                <a:solidFill>
                  <a:srgbClr val="000000"/>
                </a:solidFill>
              </a:rPr>
              <a:t> gestión integral de todas las infraestructuras hidráulicas colectivas que desarrolla el Plan Director. </a:t>
            </a:r>
          </a:p>
          <a:p>
            <a:pPr algn="just"/>
            <a:endParaRPr lang="es-ES" sz="1200" b="0" i="0" u="none" strike="noStrike" baseline="0" dirty="0">
              <a:solidFill>
                <a:srgbClr val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0" i="0" u="sng" strike="noStrike" baseline="0" dirty="0">
                <a:solidFill>
                  <a:srgbClr val="000000"/>
                </a:solidFill>
              </a:rPr>
              <a:t>Ejecución completa de la red estratégica prevista en el Plan Director</a:t>
            </a:r>
            <a:r>
              <a:rPr lang="es-ES" sz="1400" dirty="0">
                <a:solidFill>
                  <a:srgbClr val="000000"/>
                </a:solidFill>
              </a:rPr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1200" b="0" i="0" u="none" strike="noStrike" baseline="0" dirty="0">
                <a:solidFill>
                  <a:srgbClr val="000000"/>
                </a:solidFill>
              </a:rPr>
              <a:t>resto de la red primaria de interés general que permitiría llevar recursos a los municipios del interior norte de la provincia de Castellón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</a:rPr>
              <a:t>nuevos sondeos estratégicos de captación de aguas subterráneas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1200" b="0" i="0" u="none" strike="noStrike" baseline="0" dirty="0">
                <a:solidFill>
                  <a:srgbClr val="000000"/>
                </a:solidFill>
              </a:rPr>
              <a:t>resto de la red primaria provincial</a:t>
            </a:r>
            <a:endParaRPr lang="es-ES" sz="1200" dirty="0">
              <a:solidFill>
                <a:srgbClr val="000000"/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1200" b="0" i="0" u="none" strike="noStrike" baseline="0" dirty="0">
                <a:solidFill>
                  <a:srgbClr val="000000"/>
                </a:solidFill>
              </a:rPr>
              <a:t>red secundaria que permita conectar a todos los municipios de la provincia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</a:rPr>
              <a:t>d</a:t>
            </a:r>
            <a:r>
              <a:rPr lang="es-ES" sz="1200" b="0" i="0" u="none" strike="noStrike" baseline="0" dirty="0">
                <a:solidFill>
                  <a:srgbClr val="000000"/>
                </a:solidFill>
              </a:rPr>
              <a:t>epósitos, obras auxiliares, etc.</a:t>
            </a:r>
          </a:p>
        </p:txBody>
      </p:sp>
    </p:spTree>
    <p:extLst>
      <p:ext uri="{BB962C8B-B14F-4D97-AF65-F5344CB8AC3E}">
        <p14:creationId xmlns:p14="http://schemas.microsoft.com/office/powerpoint/2010/main" val="33388559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40C8B-68B9-5311-97EF-F767E7A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9461E704-F5CD-455E-5344-537D730CB74E}"/>
              </a:ext>
            </a:extLst>
          </p:cNvPr>
          <p:cNvSpPr/>
          <p:nvPr/>
        </p:nvSpPr>
        <p:spPr>
          <a:xfrm>
            <a:off x="4961870" y="1057220"/>
            <a:ext cx="3965964" cy="169821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C0AAE1F-06B6-1CF1-18F0-9A9518226C6D}"/>
              </a:ext>
            </a:extLst>
          </p:cNvPr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555FCA6D-DBE6-7579-2A93-CA8F88FB34DD}"/>
              </a:ext>
            </a:extLst>
          </p:cNvPr>
          <p:cNvSpPr txBox="1"/>
          <p:nvPr/>
        </p:nvSpPr>
        <p:spPr>
          <a:xfrm>
            <a:off x="4961870" y="1185777"/>
            <a:ext cx="38534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Presiones Antrópicas y Naturales</a:t>
            </a:r>
          </a:p>
          <a:p>
            <a:pPr algn="just"/>
            <a:r>
              <a:rPr lang="es-ES" sz="1200" dirty="0"/>
              <a:t>Los sistemas de abastecimiento urbano enfrentan fuertes presiones tanto antrópicas, como la actividad agrícola y el crecimiento urbano, como naturales, entre las que se incluyen los fenómenos climáticos extremos. Estas presiones afectan la disponibilidad y calidad del agua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9243E75-2701-1165-CC6E-D255B745084B}"/>
              </a:ext>
            </a:extLst>
          </p:cNvPr>
          <p:cNvSpPr/>
          <p:nvPr/>
        </p:nvSpPr>
        <p:spPr>
          <a:xfrm>
            <a:off x="103623" y="1057220"/>
            <a:ext cx="3965964" cy="169821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6BE44D7-9BE5-F148-2D5F-147A4E62F507}"/>
              </a:ext>
            </a:extLst>
          </p:cNvPr>
          <p:cNvSpPr txBox="1"/>
          <p:nvPr/>
        </p:nvSpPr>
        <p:spPr>
          <a:xfrm>
            <a:off x="172835" y="1185777"/>
            <a:ext cx="3784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Dependencia de Recursos Subterráneos</a:t>
            </a:r>
          </a:p>
          <a:p>
            <a:pPr algn="just"/>
            <a:r>
              <a:rPr lang="es-ES" sz="1200" dirty="0"/>
              <a:t>La dependencia de recursos subterráneos es significativa, especialmente en áreas vulnerables donde las masas de agua presentan descensos piezométricos y déficit de recarga, lo que limita la disponibilidad de agua en cantidad y de calidad (intrusión salina)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DA1A6AB3-1C10-185E-004D-8FF1DF20905C}"/>
              </a:ext>
            </a:extLst>
          </p:cNvPr>
          <p:cNvSpPr/>
          <p:nvPr/>
        </p:nvSpPr>
        <p:spPr>
          <a:xfrm>
            <a:off x="4961870" y="3379312"/>
            <a:ext cx="3965964" cy="15002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AA26F1A-0044-115A-1B43-B3CEA889B479}"/>
              </a:ext>
            </a:extLst>
          </p:cNvPr>
          <p:cNvSpPr txBox="1"/>
          <p:nvPr/>
        </p:nvSpPr>
        <p:spPr>
          <a:xfrm>
            <a:off x="5021869" y="3507868"/>
            <a:ext cx="377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Infraestructuras existentes</a:t>
            </a:r>
          </a:p>
          <a:p>
            <a:pPr algn="just"/>
            <a:r>
              <a:rPr lang="es-ES" sz="1200" dirty="0"/>
              <a:t>Existencia de infraestructuras críticas que limitan la capacidad de respuesta: redes de distribución antiguas o con escasa redundancia; falta de interconexión entre sistemas y sistemas de transporte vulnerables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7D45D095-B785-1E6C-0E90-0B7BCE20394E}"/>
              </a:ext>
            </a:extLst>
          </p:cNvPr>
          <p:cNvSpPr/>
          <p:nvPr/>
        </p:nvSpPr>
        <p:spPr>
          <a:xfrm>
            <a:off x="103624" y="3379312"/>
            <a:ext cx="3957174" cy="15002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DECC68-CC5B-FC1E-F862-ED4F600BBEB4}"/>
              </a:ext>
            </a:extLst>
          </p:cNvPr>
          <p:cNvSpPr txBox="1"/>
          <p:nvPr/>
        </p:nvSpPr>
        <p:spPr>
          <a:xfrm>
            <a:off x="178313" y="3507868"/>
            <a:ext cx="3769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Fuerte Estacionalidad</a:t>
            </a:r>
          </a:p>
          <a:p>
            <a:pPr algn="just"/>
            <a:r>
              <a:rPr lang="es-ES" sz="1200" dirty="0"/>
              <a:t>Los cuatro sistemas analizados presentan fuerte estacionalidad asociada a la actividad turística, donde la población estacional puede duplicar a la permanente</a:t>
            </a:r>
          </a:p>
        </p:txBody>
      </p:sp>
      <p:sp>
        <p:nvSpPr>
          <p:cNvPr id="26" name="Diagrama de flujo: conector 25">
            <a:extLst>
              <a:ext uri="{FF2B5EF4-FFF2-40B4-BE49-F238E27FC236}">
                <a16:creationId xmlns:a16="http://schemas.microsoft.com/office/drawing/2014/main" id="{0ECD0808-DCF2-1193-44DA-24FB910CF11F}"/>
              </a:ext>
            </a:extLst>
          </p:cNvPr>
          <p:cNvSpPr/>
          <p:nvPr/>
        </p:nvSpPr>
        <p:spPr>
          <a:xfrm>
            <a:off x="3643532" y="2263757"/>
            <a:ext cx="1744394" cy="1448972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C9D3619-1952-8EE3-CB92-5C1FE59BCE40}"/>
              </a:ext>
            </a:extLst>
          </p:cNvPr>
          <p:cNvSpPr txBox="1"/>
          <p:nvPr/>
        </p:nvSpPr>
        <p:spPr>
          <a:xfrm>
            <a:off x="3872132" y="2694061"/>
            <a:ext cx="1287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CAMBIO CLIMÁTICO</a:t>
            </a:r>
          </a:p>
        </p:txBody>
      </p:sp>
      <p:sp>
        <p:nvSpPr>
          <p:cNvPr id="2" name="1 Título">
            <a:extLst>
              <a:ext uri="{FF2B5EF4-FFF2-40B4-BE49-F238E27FC236}">
                <a16:creationId xmlns:a16="http://schemas.microsoft.com/office/drawing/2014/main" id="{DF1296F7-BC39-7381-F401-FBF6363C419D}"/>
              </a:ext>
            </a:extLst>
          </p:cNvPr>
          <p:cNvSpPr txBox="1">
            <a:spLocks/>
          </p:cNvSpPr>
          <p:nvPr/>
        </p:nvSpPr>
        <p:spPr bwMode="auto">
          <a:xfrm>
            <a:off x="747423" y="393324"/>
            <a:ext cx="47472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>
                <a:latin typeface="Calibri" panose="020F0502020204030204" pitchFamily="34" charset="0"/>
                <a:cs typeface="Calibri" panose="020F0502020204030204" pitchFamily="34" charset="0"/>
              </a:rPr>
              <a:t>Introducción</a:t>
            </a:r>
          </a:p>
        </p:txBody>
      </p:sp>
    </p:spTree>
    <p:extLst>
      <p:ext uri="{BB962C8B-B14F-4D97-AF65-F5344CB8AC3E}">
        <p14:creationId xmlns:p14="http://schemas.microsoft.com/office/powerpoint/2010/main" val="506243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B2AA0-C79E-A9A8-CF33-CA9D1A302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E05E48AC-CCB5-B74C-08EB-B74AFFE23AC4}"/>
              </a:ext>
            </a:extLst>
          </p:cNvPr>
          <p:cNvSpPr txBox="1">
            <a:spLocks/>
          </p:cNvSpPr>
          <p:nvPr/>
        </p:nvSpPr>
        <p:spPr>
          <a:xfrm>
            <a:off x="1533378" y="1813306"/>
            <a:ext cx="7610623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ES" sz="3200" dirty="0">
                <a:latin typeface="Lato Black"/>
                <a:ea typeface="Lato Black"/>
                <a:cs typeface="Lato Black"/>
              </a:rPr>
              <a:t>Área Metropolitana de Valencia</a:t>
            </a:r>
          </a:p>
        </p:txBody>
      </p:sp>
      <p:sp>
        <p:nvSpPr>
          <p:cNvPr id="4" name="Google Shape;64;p14">
            <a:extLst>
              <a:ext uri="{FF2B5EF4-FFF2-40B4-BE49-F238E27FC236}">
                <a16:creationId xmlns:a16="http://schemas.microsoft.com/office/drawing/2014/main" id="{9E34C730-8391-E838-C7F6-B1688BF714EC}"/>
              </a:ext>
            </a:extLst>
          </p:cNvPr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591370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>
            <a:cxnSpLocks/>
          </p:cNvCxnSpPr>
          <p:nvPr/>
        </p:nvCxnSpPr>
        <p:spPr>
          <a:xfrm>
            <a:off x="747423" y="680898"/>
            <a:ext cx="316246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747423" y="357938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Área Metropolitana de Valencia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3676330" y="1027386"/>
            <a:ext cx="53551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TURIA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</a:p>
          <a:p>
            <a:endParaRPr lang="es-ES" sz="1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s-ES" sz="1400" dirty="0"/>
              <a:t>Asignación:  31,5 hm</a:t>
            </a:r>
            <a:r>
              <a:rPr lang="es-ES" sz="1400" baseline="30000" dirty="0"/>
              <a:t>3</a:t>
            </a:r>
            <a:r>
              <a:rPr lang="es-ES" sz="1400" dirty="0"/>
              <a:t>/año (superficiales del río y de aguas subálveas). </a:t>
            </a:r>
          </a:p>
          <a:p>
            <a:pPr algn="just"/>
            <a:r>
              <a:rPr lang="es-ES" sz="1400" dirty="0"/>
              <a:t>	Adicionalmente, 22,3 hm</a:t>
            </a:r>
            <a:r>
              <a:rPr lang="es-ES" sz="1400" baseline="30000" dirty="0"/>
              <a:t>3</a:t>
            </a:r>
            <a:r>
              <a:rPr lang="es-ES" sz="1400" dirty="0"/>
              <a:t> de recursos subterráneos y 	regenerados. </a:t>
            </a:r>
          </a:p>
          <a:p>
            <a:pPr algn="just"/>
            <a:r>
              <a:rPr lang="es-ES" sz="1400" dirty="0"/>
              <a:t>Reserva: 	31,5 hm</a:t>
            </a:r>
            <a:r>
              <a:rPr lang="es-ES" sz="1400" baseline="30000" dirty="0"/>
              <a:t>3</a:t>
            </a:r>
            <a:r>
              <a:rPr lang="es-ES" sz="1400" dirty="0"/>
              <a:t>/año adicional a superficiales y subálveos del 	Turia, condicionado a la modernización de regadíos 	tradicionales del Turia.</a:t>
            </a:r>
          </a:p>
        </p:txBody>
      </p:sp>
      <p:pic>
        <p:nvPicPr>
          <p:cNvPr id="12" name="Imagen 11" descr="Mapa&#10;&#10;El contenido generado por IA puede ser incorrecto.">
            <a:extLst>
              <a:ext uri="{FF2B5EF4-FFF2-40B4-BE49-F238E27FC236}">
                <a16:creationId xmlns:a16="http://schemas.microsoft.com/office/drawing/2014/main" id="{63CFF89D-212C-7CF3-B49D-5DCC5B8A07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99"/>
          <a:stretch>
            <a:fillRect/>
          </a:stretch>
        </p:blipFill>
        <p:spPr>
          <a:xfrm>
            <a:off x="47767" y="844506"/>
            <a:ext cx="3555101" cy="4191726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94087175-00D4-963E-80E5-EE604488866F}"/>
              </a:ext>
            </a:extLst>
          </p:cNvPr>
          <p:cNvSpPr/>
          <p:nvPr/>
        </p:nvSpPr>
        <p:spPr>
          <a:xfrm>
            <a:off x="3676330" y="3341298"/>
            <a:ext cx="53551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JÚCAR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</a:p>
          <a:p>
            <a:endParaRPr lang="es-ES" sz="1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s-ES" sz="1400" dirty="0"/>
              <a:t>Asignación: 94,6 hm</a:t>
            </a:r>
            <a:r>
              <a:rPr lang="es-ES" sz="1400" baseline="30000" dirty="0"/>
              <a:t>3</a:t>
            </a:r>
            <a:r>
              <a:rPr lang="es-ES" sz="1400" dirty="0"/>
              <a:t>/año de recursos superficiales</a:t>
            </a:r>
          </a:p>
        </p:txBody>
      </p:sp>
    </p:spTree>
    <p:extLst>
      <p:ext uri="{BB962C8B-B14F-4D97-AF65-F5344CB8AC3E}">
        <p14:creationId xmlns:p14="http://schemas.microsoft.com/office/powerpoint/2010/main" val="3273732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3E434-C34D-5106-55AA-E2582A8E2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29B60D4-5532-9C71-8FB5-4352D3DB6201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316246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F5714296-3311-FE9A-3598-05D566CF90A3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Área Metropolitana de Valencia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 descr="Mapa&#10;&#10;El contenido generado por IA puede ser incorrecto.">
            <a:extLst>
              <a:ext uri="{FF2B5EF4-FFF2-40B4-BE49-F238E27FC236}">
                <a16:creationId xmlns:a16="http://schemas.microsoft.com/office/drawing/2014/main" id="{F00A7C5A-FE95-F8DC-62A5-D317DCFC4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273" y="999239"/>
            <a:ext cx="3659694" cy="380019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4C02043-F589-695D-3E92-6F551DF5E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33" y="999239"/>
            <a:ext cx="5305829" cy="365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00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33EC1-8495-50F4-67F8-57D30EDBF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132E636-D231-583C-66F2-CC46BC23A391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316246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290ACF8C-CF89-6C36-AC49-9A99F3A99EB6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Área Metropolitana de Valencia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 descr="Mapa">
            <a:extLst>
              <a:ext uri="{FF2B5EF4-FFF2-40B4-BE49-F238E27FC236}">
                <a16:creationId xmlns:a16="http://schemas.microsoft.com/office/drawing/2014/main" id="{B81314A0-62BC-3156-8D8C-162E161CF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2" y="1045659"/>
            <a:ext cx="4804618" cy="2937256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29E673B-EC4F-443A-522C-6005B04FF2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35680"/>
              </p:ext>
            </p:extLst>
          </p:nvPr>
        </p:nvGraphicFramePr>
        <p:xfrm>
          <a:off x="5041901" y="2571750"/>
          <a:ext cx="3967762" cy="2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8342C506-5CE4-C163-84F4-06C30C06C4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4285520"/>
              </p:ext>
            </p:extLst>
          </p:nvPr>
        </p:nvGraphicFramePr>
        <p:xfrm>
          <a:off x="5041901" y="368300"/>
          <a:ext cx="3967762" cy="2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56810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57384-DB5B-6993-16D2-4A70FF16D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181E067-2CEB-98D1-4322-C7692593EFF1}"/>
              </a:ext>
            </a:extLst>
          </p:cNvPr>
          <p:cNvCxnSpPr>
            <a:cxnSpLocks/>
          </p:cNvCxnSpPr>
          <p:nvPr/>
        </p:nvCxnSpPr>
        <p:spPr>
          <a:xfrm>
            <a:off x="747423" y="680898"/>
            <a:ext cx="701735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3D4ABF28-C98A-4BB8-BB91-57559E42BBFE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719261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s-ES" b="1" dirty="0"/>
              <a:t>Vulnerabilidades del abastecimiento del área metropolitana de Valencia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A32EA5B-0A70-A88D-A5C7-6D7303FDCAB8}"/>
              </a:ext>
            </a:extLst>
          </p:cNvPr>
          <p:cNvSpPr txBox="1"/>
          <p:nvPr/>
        </p:nvSpPr>
        <p:spPr>
          <a:xfrm>
            <a:off x="251460" y="883920"/>
            <a:ext cx="8161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ES" sz="1600" dirty="0"/>
              <a:t>Imposibilidad de llevar agua del Turia a la ETAP de El </a:t>
            </a:r>
            <a:r>
              <a:rPr lang="es-ES" sz="1600" dirty="0" err="1"/>
              <a:t>Realón</a:t>
            </a:r>
            <a:r>
              <a:rPr lang="es-ES" sz="1600" dirty="0"/>
              <a:t>, ya que no existe una tubería que conecte ambas estaciones potabilizadoras, produciéndose así una pérdida de flexibilidad en el sistema de abastecimiento;</a:t>
            </a:r>
          </a:p>
        </p:txBody>
      </p:sp>
      <p:pic>
        <p:nvPicPr>
          <p:cNvPr id="5" name="Imagen 4" descr="Mapa&#10;&#10;El contenido generado por IA puede ser incorrecto.">
            <a:extLst>
              <a:ext uri="{FF2B5EF4-FFF2-40B4-BE49-F238E27FC236}">
                <a16:creationId xmlns:a16="http://schemas.microsoft.com/office/drawing/2014/main" id="{9DE48C9D-C164-9724-BBFD-03B170376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021" y="1782534"/>
            <a:ext cx="3236129" cy="3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246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0EE4B3-C5B6-4F32-8787-CAA21B64215C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a59c1f3-7cfe-4866-877d-3ef18be60a0b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10596</TotalTime>
  <Words>2049</Words>
  <Application>Microsoft Office PowerPoint</Application>
  <PresentationFormat>Presentación en pantalla (16:9)</PresentationFormat>
  <Paragraphs>185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Calibri Light</vt:lpstr>
      <vt:lpstr>Lato</vt:lpstr>
      <vt:lpstr>Aptos</vt:lpstr>
      <vt:lpstr>Lato Black</vt:lpstr>
      <vt:lpstr>Calibri</vt:lpstr>
      <vt:lpstr>Arial</vt:lpstr>
      <vt:lpstr>Tema de Office</vt:lpstr>
      <vt:lpstr>ESQUEMA DE TEMAS IMPORTANTES DEL PHJ 2028-2033  FICHA 6. ABASTECIMIENTO URBANO: VULNERABILIDAD DE ALGUNOS SISTEMAS DE ABASTECIMIENTO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Devesa Peiro, Francesc</cp:lastModifiedBy>
  <cp:revision>758</cp:revision>
  <cp:lastPrinted>2026-02-13T13:15:37Z</cp:lastPrinted>
  <dcterms:modified xsi:type="dcterms:W3CDTF">2026-03-02T09:52:04Z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