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5"/>
  </p:sldMasterIdLst>
  <p:notesMasterIdLst>
    <p:notesMasterId r:id="rId38"/>
  </p:notesMasterIdLst>
  <p:sldIdLst>
    <p:sldId id="468" r:id="rId6"/>
    <p:sldId id="469" r:id="rId7"/>
    <p:sldId id="470" r:id="rId8"/>
    <p:sldId id="424" r:id="rId9"/>
    <p:sldId id="471" r:id="rId10"/>
    <p:sldId id="475" r:id="rId11"/>
    <p:sldId id="476" r:id="rId12"/>
    <p:sldId id="481" r:id="rId13"/>
    <p:sldId id="482" r:id="rId14"/>
    <p:sldId id="493" r:id="rId15"/>
    <p:sldId id="472" r:id="rId16"/>
    <p:sldId id="477" r:id="rId17"/>
    <p:sldId id="474" r:id="rId18"/>
    <p:sldId id="467" r:id="rId19"/>
    <p:sldId id="479" r:id="rId20"/>
    <p:sldId id="484" r:id="rId21"/>
    <p:sldId id="485" r:id="rId22"/>
    <p:sldId id="480" r:id="rId23"/>
    <p:sldId id="486" r:id="rId24"/>
    <p:sldId id="498" r:id="rId25"/>
    <p:sldId id="487" r:id="rId26"/>
    <p:sldId id="488" r:id="rId27"/>
    <p:sldId id="489" r:id="rId28"/>
    <p:sldId id="490" r:id="rId29"/>
    <p:sldId id="491" r:id="rId30"/>
    <p:sldId id="492" r:id="rId31"/>
    <p:sldId id="321" r:id="rId32"/>
    <p:sldId id="494" r:id="rId33"/>
    <p:sldId id="495" r:id="rId34"/>
    <p:sldId id="496" r:id="rId35"/>
    <p:sldId id="497" r:id="rId36"/>
    <p:sldId id="499" r:id="rId37"/>
  </p:sldIdLst>
  <p:sldSz cx="9144000" cy="5143500" type="screen16x9"/>
  <p:notesSz cx="6797675" cy="9926638"/>
  <p:embeddedFontLst>
    <p:embeddedFont>
      <p:font typeface="Lato Black" panose="020F0A02020204030203" pitchFamily="34" charset="0"/>
      <p:bold r:id="rId39"/>
      <p:boldItalic r:id="rId40"/>
    </p:embeddedFont>
    <p:embeddedFont>
      <p:font typeface="Lato" panose="020F0502020204030203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5B9BD5"/>
    <a:srgbClr val="4BB3FD"/>
    <a:srgbClr val="FF3399"/>
    <a:srgbClr val="9966FF"/>
    <a:srgbClr val="CC3399"/>
    <a:srgbClr val="FF8F8F"/>
    <a:srgbClr val="586F9E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6395" autoAdjust="0"/>
  </p:normalViewPr>
  <p:slideViewPr>
    <p:cSldViewPr snapToGrid="0">
      <p:cViewPr>
        <p:scale>
          <a:sx n="130" d="100"/>
          <a:sy n="130" d="100"/>
        </p:scale>
        <p:origin x="1168" y="3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font" Target="fonts/font3.fntdata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11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6.fntdata"/><Relationship Id="rId52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3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image" Target="../media/image18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image" Target="../media/image1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A2ACCD-979D-41F2-9D89-DE16B750EFC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4A298B0-2EA9-4688-906C-6AC3E84A1901}">
      <dgm:prSet phldrT="[Texto]"/>
      <dgm:spPr/>
      <dgm:t>
        <a:bodyPr/>
        <a:lstStyle/>
        <a:p>
          <a:r>
            <a:rPr lang="es-ES" dirty="0" smtClean="0"/>
            <a:t>PRESIONES</a:t>
          </a:r>
          <a:endParaRPr lang="es-ES" dirty="0"/>
        </a:p>
      </dgm:t>
    </dgm:pt>
    <dgm:pt modelId="{9F4A4768-1525-437A-A514-BEB2C174CBDD}" type="parTrans" cxnId="{937F3763-6522-4B28-9F72-47A505106517}">
      <dgm:prSet/>
      <dgm:spPr/>
      <dgm:t>
        <a:bodyPr/>
        <a:lstStyle/>
        <a:p>
          <a:endParaRPr lang="es-ES"/>
        </a:p>
      </dgm:t>
    </dgm:pt>
    <dgm:pt modelId="{846606CB-D92E-4D03-A7C1-0A967AA6A684}" type="sibTrans" cxnId="{937F3763-6522-4B28-9F72-47A505106517}">
      <dgm:prSet/>
      <dgm:spPr/>
      <dgm:t>
        <a:bodyPr/>
        <a:lstStyle/>
        <a:p>
          <a:endParaRPr lang="es-ES"/>
        </a:p>
      </dgm:t>
    </dgm:pt>
    <dgm:pt modelId="{415054CC-6A32-4047-82BE-233EC4C2469F}">
      <dgm:prSet phldrT="[Texto]"/>
      <dgm:spPr/>
      <dgm:t>
        <a:bodyPr/>
        <a:lstStyle/>
        <a:p>
          <a:r>
            <a:rPr lang="es-ES" dirty="0" smtClean="0"/>
            <a:t>Uso intensivo de fertilizantes y productos fitosanitarios en la agricultura y gestión inadecuada de los purines en las explotaciones ganaderas</a:t>
          </a:r>
          <a:endParaRPr lang="es-ES" dirty="0"/>
        </a:p>
      </dgm:t>
    </dgm:pt>
    <dgm:pt modelId="{251F56DB-CD75-4E9E-A6A1-5743101DC084}" type="parTrans" cxnId="{D89BC72B-E59D-4B9E-974E-29D9DCA5B7B6}">
      <dgm:prSet/>
      <dgm:spPr/>
      <dgm:t>
        <a:bodyPr/>
        <a:lstStyle/>
        <a:p>
          <a:endParaRPr lang="es-ES"/>
        </a:p>
      </dgm:t>
    </dgm:pt>
    <dgm:pt modelId="{C8590C2A-77C2-4D49-8FC0-40E2BA09843B}" type="sibTrans" cxnId="{D89BC72B-E59D-4B9E-974E-29D9DCA5B7B6}">
      <dgm:prSet/>
      <dgm:spPr/>
      <dgm:t>
        <a:bodyPr/>
        <a:lstStyle/>
        <a:p>
          <a:endParaRPr lang="es-ES"/>
        </a:p>
      </dgm:t>
    </dgm:pt>
    <dgm:pt modelId="{D626B3BF-055C-4AD0-B118-C04C2AE369ED}">
      <dgm:prSet phldrT="[Texto]"/>
      <dgm:spPr/>
      <dgm:t>
        <a:bodyPr/>
        <a:lstStyle/>
        <a:p>
          <a:r>
            <a:rPr lang="es-ES" dirty="0" smtClean="0"/>
            <a:t>Vertidos urbanos e industriales</a:t>
          </a:r>
          <a:endParaRPr lang="es-ES" dirty="0"/>
        </a:p>
      </dgm:t>
    </dgm:pt>
    <dgm:pt modelId="{EE4A6257-CA9C-463A-B3FA-97AE5E2E2919}" type="parTrans" cxnId="{03CE5296-39EC-4669-A767-319786D3F59B}">
      <dgm:prSet/>
      <dgm:spPr/>
      <dgm:t>
        <a:bodyPr/>
        <a:lstStyle/>
        <a:p>
          <a:endParaRPr lang="es-ES"/>
        </a:p>
      </dgm:t>
    </dgm:pt>
    <dgm:pt modelId="{D3A487A6-A30F-4005-ABA8-F00F349CCB76}" type="sibTrans" cxnId="{03CE5296-39EC-4669-A767-319786D3F59B}">
      <dgm:prSet/>
      <dgm:spPr/>
      <dgm:t>
        <a:bodyPr/>
        <a:lstStyle/>
        <a:p>
          <a:endParaRPr lang="es-ES"/>
        </a:p>
      </dgm:t>
    </dgm:pt>
    <dgm:pt modelId="{E97DE400-564D-47AE-8DC2-155642B39F18}">
      <dgm:prSet phldrT="[Texto]"/>
      <dgm:spPr/>
      <dgm:t>
        <a:bodyPr/>
        <a:lstStyle/>
        <a:p>
          <a:r>
            <a:rPr lang="es-ES" dirty="0" smtClean="0"/>
            <a:t>Gestión no sostenible de las masas de agua subterráneas: reducción del recurso con disminución del N.F. y aumento de la intrusión salina</a:t>
          </a:r>
          <a:endParaRPr lang="es-ES" dirty="0"/>
        </a:p>
      </dgm:t>
    </dgm:pt>
    <dgm:pt modelId="{A9F8CD31-8FF3-4357-AFBF-32AF506AD356}" type="parTrans" cxnId="{438B1791-0A55-45E1-A1C4-C1C0853346AE}">
      <dgm:prSet/>
      <dgm:spPr/>
      <dgm:t>
        <a:bodyPr/>
        <a:lstStyle/>
        <a:p>
          <a:endParaRPr lang="es-ES"/>
        </a:p>
      </dgm:t>
    </dgm:pt>
    <dgm:pt modelId="{3493AA6E-B370-4220-894A-08274FAA1CDA}" type="sibTrans" cxnId="{438B1791-0A55-45E1-A1C4-C1C0853346AE}">
      <dgm:prSet/>
      <dgm:spPr/>
      <dgm:t>
        <a:bodyPr/>
        <a:lstStyle/>
        <a:p>
          <a:endParaRPr lang="es-ES"/>
        </a:p>
      </dgm:t>
    </dgm:pt>
    <dgm:pt modelId="{587E6B8D-7A1A-4E18-BC7E-9505BBF6CD46}">
      <dgm:prSet phldrT="[Texto]"/>
      <dgm:spPr/>
      <dgm:t>
        <a:bodyPr/>
        <a:lstStyle/>
        <a:p>
          <a:r>
            <a:rPr lang="es-ES" dirty="0" smtClean="0"/>
            <a:t>Cambio climático : disminución del recurso, variabilidad de los aportes, impacto en la calidad, …</a:t>
          </a:r>
          <a:endParaRPr lang="es-ES" dirty="0"/>
        </a:p>
      </dgm:t>
    </dgm:pt>
    <dgm:pt modelId="{BAB53CE9-B1B4-4A7D-B0A0-9767615A2A16}" type="parTrans" cxnId="{7E45FA31-2D09-43E2-AD55-D105697C72DF}">
      <dgm:prSet/>
      <dgm:spPr/>
      <dgm:t>
        <a:bodyPr/>
        <a:lstStyle/>
        <a:p>
          <a:endParaRPr lang="es-ES"/>
        </a:p>
      </dgm:t>
    </dgm:pt>
    <dgm:pt modelId="{23F5B7DB-3E21-439A-BBAB-24009AADD4B2}" type="sibTrans" cxnId="{7E45FA31-2D09-43E2-AD55-D105697C72DF}">
      <dgm:prSet/>
      <dgm:spPr/>
      <dgm:t>
        <a:bodyPr/>
        <a:lstStyle/>
        <a:p>
          <a:endParaRPr lang="es-ES"/>
        </a:p>
      </dgm:t>
    </dgm:pt>
    <dgm:pt modelId="{B09C2FAB-70EF-415E-8B25-70BCF346EE43}">
      <dgm:prSet phldrT="[Texto]"/>
      <dgm:spPr/>
      <dgm:t>
        <a:bodyPr/>
        <a:lstStyle/>
        <a:p>
          <a:r>
            <a:rPr lang="es-ES" dirty="0" smtClean="0"/>
            <a:t>Deficiencias en la delimitación de los p.p.</a:t>
          </a:r>
          <a:endParaRPr lang="es-ES" dirty="0"/>
        </a:p>
      </dgm:t>
    </dgm:pt>
    <dgm:pt modelId="{268A20B4-1534-484A-860F-1441A2B436C5}" type="parTrans" cxnId="{B5CF6786-724E-4ED2-A614-0491FF074987}">
      <dgm:prSet/>
      <dgm:spPr/>
      <dgm:t>
        <a:bodyPr/>
        <a:lstStyle/>
        <a:p>
          <a:endParaRPr lang="es-ES"/>
        </a:p>
      </dgm:t>
    </dgm:pt>
    <dgm:pt modelId="{8A2B1BA5-89CC-4448-BECD-7DE4C2C1D77C}" type="sibTrans" cxnId="{B5CF6786-724E-4ED2-A614-0491FF074987}">
      <dgm:prSet/>
      <dgm:spPr/>
      <dgm:t>
        <a:bodyPr/>
        <a:lstStyle/>
        <a:p>
          <a:endParaRPr lang="es-ES"/>
        </a:p>
      </dgm:t>
    </dgm:pt>
    <dgm:pt modelId="{51083563-F0D0-43BC-AB2B-4E763788C787}" type="pres">
      <dgm:prSet presAssocID="{F7A2ACCD-979D-41F2-9D89-DE16B750EFC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14E9C17-79F6-4AA4-A432-C5153993EE6A}" type="pres">
      <dgm:prSet presAssocID="{E4A298B0-2EA9-4688-906C-6AC3E84A1901}" presName="root1" presStyleCnt="0"/>
      <dgm:spPr/>
    </dgm:pt>
    <dgm:pt modelId="{864A27FD-8049-440D-99EE-986E11CCB398}" type="pres">
      <dgm:prSet presAssocID="{E4A298B0-2EA9-4688-906C-6AC3E84A190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DE21EC2-271E-4157-A4A6-73A252CF8532}" type="pres">
      <dgm:prSet presAssocID="{E4A298B0-2EA9-4688-906C-6AC3E84A1901}" presName="level2hierChild" presStyleCnt="0"/>
      <dgm:spPr/>
    </dgm:pt>
    <dgm:pt modelId="{7CF8924D-D657-46BF-AB2E-D0C310C58D65}" type="pres">
      <dgm:prSet presAssocID="{251F56DB-CD75-4E9E-A6A1-5743101DC084}" presName="conn2-1" presStyleLbl="parChTrans1D2" presStyleIdx="0" presStyleCnt="5"/>
      <dgm:spPr/>
      <dgm:t>
        <a:bodyPr/>
        <a:lstStyle/>
        <a:p>
          <a:endParaRPr lang="es-ES"/>
        </a:p>
      </dgm:t>
    </dgm:pt>
    <dgm:pt modelId="{C8EFB510-C1F0-457D-BEE4-0D27B83003C9}" type="pres">
      <dgm:prSet presAssocID="{251F56DB-CD75-4E9E-A6A1-5743101DC084}" presName="connTx" presStyleLbl="parChTrans1D2" presStyleIdx="0" presStyleCnt="5"/>
      <dgm:spPr/>
      <dgm:t>
        <a:bodyPr/>
        <a:lstStyle/>
        <a:p>
          <a:endParaRPr lang="es-ES"/>
        </a:p>
      </dgm:t>
    </dgm:pt>
    <dgm:pt modelId="{AC7F7435-DF6B-4DE9-BA4B-395516C492CF}" type="pres">
      <dgm:prSet presAssocID="{415054CC-6A32-4047-82BE-233EC4C2469F}" presName="root2" presStyleCnt="0"/>
      <dgm:spPr/>
    </dgm:pt>
    <dgm:pt modelId="{C376DB74-265D-46E2-8A6E-C588B924F6D9}" type="pres">
      <dgm:prSet presAssocID="{415054CC-6A32-4047-82BE-233EC4C2469F}" presName="LevelTwoTextNode" presStyleLbl="node2" presStyleIdx="0" presStyleCnt="5" custScaleX="15771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C4CA5CE-05D1-4A6D-80BC-67D7D5D00AD7}" type="pres">
      <dgm:prSet presAssocID="{415054CC-6A32-4047-82BE-233EC4C2469F}" presName="level3hierChild" presStyleCnt="0"/>
      <dgm:spPr/>
    </dgm:pt>
    <dgm:pt modelId="{26F27C33-34E1-438D-8862-F6C1F38119AF}" type="pres">
      <dgm:prSet presAssocID="{EE4A6257-CA9C-463A-B3FA-97AE5E2E2919}" presName="conn2-1" presStyleLbl="parChTrans1D2" presStyleIdx="1" presStyleCnt="5"/>
      <dgm:spPr/>
      <dgm:t>
        <a:bodyPr/>
        <a:lstStyle/>
        <a:p>
          <a:endParaRPr lang="es-ES"/>
        </a:p>
      </dgm:t>
    </dgm:pt>
    <dgm:pt modelId="{46029B57-7793-4C2F-96D6-EC36CA635AC5}" type="pres">
      <dgm:prSet presAssocID="{EE4A6257-CA9C-463A-B3FA-97AE5E2E2919}" presName="connTx" presStyleLbl="parChTrans1D2" presStyleIdx="1" presStyleCnt="5"/>
      <dgm:spPr/>
      <dgm:t>
        <a:bodyPr/>
        <a:lstStyle/>
        <a:p>
          <a:endParaRPr lang="es-ES"/>
        </a:p>
      </dgm:t>
    </dgm:pt>
    <dgm:pt modelId="{ED1BFC6F-412C-4980-A399-A133157A9DA6}" type="pres">
      <dgm:prSet presAssocID="{D626B3BF-055C-4AD0-B118-C04C2AE369ED}" presName="root2" presStyleCnt="0"/>
      <dgm:spPr/>
    </dgm:pt>
    <dgm:pt modelId="{0B163953-FDB5-4DBE-93C6-60232697200E}" type="pres">
      <dgm:prSet presAssocID="{D626B3BF-055C-4AD0-B118-C04C2AE369ED}" presName="LevelTwoTextNode" presStyleLbl="node2" presStyleIdx="1" presStyleCnt="5" custScaleX="15781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B068BF6-F258-48BF-AA07-7926B472A047}" type="pres">
      <dgm:prSet presAssocID="{D626B3BF-055C-4AD0-B118-C04C2AE369ED}" presName="level3hierChild" presStyleCnt="0"/>
      <dgm:spPr/>
    </dgm:pt>
    <dgm:pt modelId="{BB3F6240-D0E6-4845-BA52-D92141751B89}" type="pres">
      <dgm:prSet presAssocID="{A9F8CD31-8FF3-4357-AFBF-32AF506AD356}" presName="conn2-1" presStyleLbl="parChTrans1D2" presStyleIdx="2" presStyleCnt="5"/>
      <dgm:spPr/>
      <dgm:t>
        <a:bodyPr/>
        <a:lstStyle/>
        <a:p>
          <a:endParaRPr lang="es-ES"/>
        </a:p>
      </dgm:t>
    </dgm:pt>
    <dgm:pt modelId="{5E8BEC2F-783A-4243-B923-CB17DA78DA78}" type="pres">
      <dgm:prSet presAssocID="{A9F8CD31-8FF3-4357-AFBF-32AF506AD356}" presName="connTx" presStyleLbl="parChTrans1D2" presStyleIdx="2" presStyleCnt="5"/>
      <dgm:spPr/>
      <dgm:t>
        <a:bodyPr/>
        <a:lstStyle/>
        <a:p>
          <a:endParaRPr lang="es-ES"/>
        </a:p>
      </dgm:t>
    </dgm:pt>
    <dgm:pt modelId="{0E51A667-A0E1-4758-A496-08BB45D5719D}" type="pres">
      <dgm:prSet presAssocID="{E97DE400-564D-47AE-8DC2-155642B39F18}" presName="root2" presStyleCnt="0"/>
      <dgm:spPr/>
    </dgm:pt>
    <dgm:pt modelId="{9B7CC9EB-F8E4-4856-A951-D1716E64CF5E}" type="pres">
      <dgm:prSet presAssocID="{E97DE400-564D-47AE-8DC2-155642B39F18}" presName="LevelTwoTextNode" presStyleLbl="node2" presStyleIdx="2" presStyleCnt="5" custScaleX="15857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AC9DCF5-8EE9-4D2A-B591-C7BCABE9F893}" type="pres">
      <dgm:prSet presAssocID="{E97DE400-564D-47AE-8DC2-155642B39F18}" presName="level3hierChild" presStyleCnt="0"/>
      <dgm:spPr/>
    </dgm:pt>
    <dgm:pt modelId="{2EB77ED4-93A5-48DA-BB78-BD477E16CB6E}" type="pres">
      <dgm:prSet presAssocID="{BAB53CE9-B1B4-4A7D-B0A0-9767615A2A16}" presName="conn2-1" presStyleLbl="parChTrans1D2" presStyleIdx="3" presStyleCnt="5"/>
      <dgm:spPr/>
      <dgm:t>
        <a:bodyPr/>
        <a:lstStyle/>
        <a:p>
          <a:endParaRPr lang="es-ES"/>
        </a:p>
      </dgm:t>
    </dgm:pt>
    <dgm:pt modelId="{EBF264A2-A8BD-460E-992C-F2C15C46F71A}" type="pres">
      <dgm:prSet presAssocID="{BAB53CE9-B1B4-4A7D-B0A0-9767615A2A16}" presName="connTx" presStyleLbl="parChTrans1D2" presStyleIdx="3" presStyleCnt="5"/>
      <dgm:spPr/>
      <dgm:t>
        <a:bodyPr/>
        <a:lstStyle/>
        <a:p>
          <a:endParaRPr lang="es-ES"/>
        </a:p>
      </dgm:t>
    </dgm:pt>
    <dgm:pt modelId="{BCF22B2C-E759-4229-B56D-CF7A2A1C8B92}" type="pres">
      <dgm:prSet presAssocID="{587E6B8D-7A1A-4E18-BC7E-9505BBF6CD46}" presName="root2" presStyleCnt="0"/>
      <dgm:spPr/>
    </dgm:pt>
    <dgm:pt modelId="{13BE7CF4-9AB0-41B1-A802-30E6F6165D1F}" type="pres">
      <dgm:prSet presAssocID="{587E6B8D-7A1A-4E18-BC7E-9505BBF6CD46}" presName="LevelTwoTextNode" presStyleLbl="node2" presStyleIdx="3" presStyleCnt="5" custScaleX="160114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D4AD7A9-4FDC-4864-8AEE-3372701A8D06}" type="pres">
      <dgm:prSet presAssocID="{587E6B8D-7A1A-4E18-BC7E-9505BBF6CD46}" presName="level3hierChild" presStyleCnt="0"/>
      <dgm:spPr/>
    </dgm:pt>
    <dgm:pt modelId="{DCD15300-79BE-4137-9A86-681AFE345C97}" type="pres">
      <dgm:prSet presAssocID="{268A20B4-1534-484A-860F-1441A2B436C5}" presName="conn2-1" presStyleLbl="parChTrans1D2" presStyleIdx="4" presStyleCnt="5"/>
      <dgm:spPr/>
      <dgm:t>
        <a:bodyPr/>
        <a:lstStyle/>
        <a:p>
          <a:endParaRPr lang="es-ES"/>
        </a:p>
      </dgm:t>
    </dgm:pt>
    <dgm:pt modelId="{F12ABBCE-7764-49C8-AE85-8D389FE15587}" type="pres">
      <dgm:prSet presAssocID="{268A20B4-1534-484A-860F-1441A2B436C5}" presName="connTx" presStyleLbl="parChTrans1D2" presStyleIdx="4" presStyleCnt="5"/>
      <dgm:spPr/>
      <dgm:t>
        <a:bodyPr/>
        <a:lstStyle/>
        <a:p>
          <a:endParaRPr lang="es-ES"/>
        </a:p>
      </dgm:t>
    </dgm:pt>
    <dgm:pt modelId="{823A6715-7C41-4794-A318-ED63F6FFAD3F}" type="pres">
      <dgm:prSet presAssocID="{B09C2FAB-70EF-415E-8B25-70BCF346EE43}" presName="root2" presStyleCnt="0"/>
      <dgm:spPr/>
    </dgm:pt>
    <dgm:pt modelId="{6D72EC2F-2AD2-4406-98D2-62B6EDFEF949}" type="pres">
      <dgm:prSet presAssocID="{B09C2FAB-70EF-415E-8B25-70BCF346EE43}" presName="LevelTwoTextNode" presStyleLbl="node2" presStyleIdx="4" presStyleCnt="5" custScaleX="16078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633C8A3-B982-470F-9EA6-402E96D2639C}" type="pres">
      <dgm:prSet presAssocID="{B09C2FAB-70EF-415E-8B25-70BCF346EE43}" presName="level3hierChild" presStyleCnt="0"/>
      <dgm:spPr/>
    </dgm:pt>
  </dgm:ptLst>
  <dgm:cxnLst>
    <dgm:cxn modelId="{1E0C459E-7770-436A-B872-055F30626C55}" type="presOf" srcId="{B09C2FAB-70EF-415E-8B25-70BCF346EE43}" destId="{6D72EC2F-2AD2-4406-98D2-62B6EDFEF949}" srcOrd="0" destOrd="0" presId="urn:microsoft.com/office/officeart/2008/layout/HorizontalMultiLevelHierarchy"/>
    <dgm:cxn modelId="{B567100B-936D-4F9C-8730-ACCF449FFF32}" type="presOf" srcId="{251F56DB-CD75-4E9E-A6A1-5743101DC084}" destId="{7CF8924D-D657-46BF-AB2E-D0C310C58D65}" srcOrd="0" destOrd="0" presId="urn:microsoft.com/office/officeart/2008/layout/HorizontalMultiLevelHierarchy"/>
    <dgm:cxn modelId="{D89BC72B-E59D-4B9E-974E-29D9DCA5B7B6}" srcId="{E4A298B0-2EA9-4688-906C-6AC3E84A1901}" destId="{415054CC-6A32-4047-82BE-233EC4C2469F}" srcOrd="0" destOrd="0" parTransId="{251F56DB-CD75-4E9E-A6A1-5743101DC084}" sibTransId="{C8590C2A-77C2-4D49-8FC0-40E2BA09843B}"/>
    <dgm:cxn modelId="{937F3763-6522-4B28-9F72-47A505106517}" srcId="{F7A2ACCD-979D-41F2-9D89-DE16B750EFCB}" destId="{E4A298B0-2EA9-4688-906C-6AC3E84A1901}" srcOrd="0" destOrd="0" parTransId="{9F4A4768-1525-437A-A514-BEB2C174CBDD}" sibTransId="{846606CB-D92E-4D03-A7C1-0A967AA6A684}"/>
    <dgm:cxn modelId="{AA19258B-F0DC-4CA1-BB25-798898DF5075}" type="presOf" srcId="{268A20B4-1534-484A-860F-1441A2B436C5}" destId="{DCD15300-79BE-4137-9A86-681AFE345C97}" srcOrd="0" destOrd="0" presId="urn:microsoft.com/office/officeart/2008/layout/HorizontalMultiLevelHierarchy"/>
    <dgm:cxn modelId="{3DD47B02-4BF0-4D76-A04C-A5706540E818}" type="presOf" srcId="{EE4A6257-CA9C-463A-B3FA-97AE5E2E2919}" destId="{26F27C33-34E1-438D-8862-F6C1F38119AF}" srcOrd="0" destOrd="0" presId="urn:microsoft.com/office/officeart/2008/layout/HorizontalMultiLevelHierarchy"/>
    <dgm:cxn modelId="{BB57ABA6-D5AE-4C0D-A60B-8CF7BD2CA329}" type="presOf" srcId="{D626B3BF-055C-4AD0-B118-C04C2AE369ED}" destId="{0B163953-FDB5-4DBE-93C6-60232697200E}" srcOrd="0" destOrd="0" presId="urn:microsoft.com/office/officeart/2008/layout/HorizontalMultiLevelHierarchy"/>
    <dgm:cxn modelId="{B25460A6-51A6-4D99-838F-870D7CE22E23}" type="presOf" srcId="{268A20B4-1534-484A-860F-1441A2B436C5}" destId="{F12ABBCE-7764-49C8-AE85-8D389FE15587}" srcOrd="1" destOrd="0" presId="urn:microsoft.com/office/officeart/2008/layout/HorizontalMultiLevelHierarchy"/>
    <dgm:cxn modelId="{3E59D42D-5979-472E-9313-40024B9430AA}" type="presOf" srcId="{251F56DB-CD75-4E9E-A6A1-5743101DC084}" destId="{C8EFB510-C1F0-457D-BEE4-0D27B83003C9}" srcOrd="1" destOrd="0" presId="urn:microsoft.com/office/officeart/2008/layout/HorizontalMultiLevelHierarchy"/>
    <dgm:cxn modelId="{CFC6E17E-7CBE-4867-9A95-3A47B6E3EABD}" type="presOf" srcId="{EE4A6257-CA9C-463A-B3FA-97AE5E2E2919}" destId="{46029B57-7793-4C2F-96D6-EC36CA635AC5}" srcOrd="1" destOrd="0" presId="urn:microsoft.com/office/officeart/2008/layout/HorizontalMultiLevelHierarchy"/>
    <dgm:cxn modelId="{489F1A58-16DA-4A80-856C-83AB2D68B0E8}" type="presOf" srcId="{587E6B8D-7A1A-4E18-BC7E-9505BBF6CD46}" destId="{13BE7CF4-9AB0-41B1-A802-30E6F6165D1F}" srcOrd="0" destOrd="0" presId="urn:microsoft.com/office/officeart/2008/layout/HorizontalMultiLevelHierarchy"/>
    <dgm:cxn modelId="{58076BB7-9C38-415F-AB10-95B4647CB8B4}" type="presOf" srcId="{415054CC-6A32-4047-82BE-233EC4C2469F}" destId="{C376DB74-265D-46E2-8A6E-C588B924F6D9}" srcOrd="0" destOrd="0" presId="urn:microsoft.com/office/officeart/2008/layout/HorizontalMultiLevelHierarchy"/>
    <dgm:cxn modelId="{62CBE0A2-B8E1-4320-B336-F4D356A6115B}" type="presOf" srcId="{BAB53CE9-B1B4-4A7D-B0A0-9767615A2A16}" destId="{EBF264A2-A8BD-460E-992C-F2C15C46F71A}" srcOrd="1" destOrd="0" presId="urn:microsoft.com/office/officeart/2008/layout/HorizontalMultiLevelHierarchy"/>
    <dgm:cxn modelId="{1CF3F783-D90D-4126-AA51-D1777AD04B7E}" type="presOf" srcId="{E4A298B0-2EA9-4688-906C-6AC3E84A1901}" destId="{864A27FD-8049-440D-99EE-986E11CCB398}" srcOrd="0" destOrd="0" presId="urn:microsoft.com/office/officeart/2008/layout/HorizontalMultiLevelHierarchy"/>
    <dgm:cxn modelId="{438B1791-0A55-45E1-A1C4-C1C0853346AE}" srcId="{E4A298B0-2EA9-4688-906C-6AC3E84A1901}" destId="{E97DE400-564D-47AE-8DC2-155642B39F18}" srcOrd="2" destOrd="0" parTransId="{A9F8CD31-8FF3-4357-AFBF-32AF506AD356}" sibTransId="{3493AA6E-B370-4220-894A-08274FAA1CDA}"/>
    <dgm:cxn modelId="{69111F62-A9E8-44D8-BC1B-B0BF2A525A3E}" type="presOf" srcId="{A9F8CD31-8FF3-4357-AFBF-32AF506AD356}" destId="{BB3F6240-D0E6-4845-BA52-D92141751B89}" srcOrd="0" destOrd="0" presId="urn:microsoft.com/office/officeart/2008/layout/HorizontalMultiLevelHierarchy"/>
    <dgm:cxn modelId="{86105D60-994E-4021-A94E-7A04C417D7BD}" type="presOf" srcId="{A9F8CD31-8FF3-4357-AFBF-32AF506AD356}" destId="{5E8BEC2F-783A-4243-B923-CB17DA78DA78}" srcOrd="1" destOrd="0" presId="urn:microsoft.com/office/officeart/2008/layout/HorizontalMultiLevelHierarchy"/>
    <dgm:cxn modelId="{B4684CAA-81AE-41F1-B59A-1E63589D386C}" type="presOf" srcId="{F7A2ACCD-979D-41F2-9D89-DE16B750EFCB}" destId="{51083563-F0D0-43BC-AB2B-4E763788C787}" srcOrd="0" destOrd="0" presId="urn:microsoft.com/office/officeart/2008/layout/HorizontalMultiLevelHierarchy"/>
    <dgm:cxn modelId="{B5CF6786-724E-4ED2-A614-0491FF074987}" srcId="{E4A298B0-2EA9-4688-906C-6AC3E84A1901}" destId="{B09C2FAB-70EF-415E-8B25-70BCF346EE43}" srcOrd="4" destOrd="0" parTransId="{268A20B4-1534-484A-860F-1441A2B436C5}" sibTransId="{8A2B1BA5-89CC-4448-BECD-7DE4C2C1D77C}"/>
    <dgm:cxn modelId="{03CE5296-39EC-4669-A767-319786D3F59B}" srcId="{E4A298B0-2EA9-4688-906C-6AC3E84A1901}" destId="{D626B3BF-055C-4AD0-B118-C04C2AE369ED}" srcOrd="1" destOrd="0" parTransId="{EE4A6257-CA9C-463A-B3FA-97AE5E2E2919}" sibTransId="{D3A487A6-A30F-4005-ABA8-F00F349CCB76}"/>
    <dgm:cxn modelId="{34D9B5BE-913C-455F-A07A-733E41AB8208}" type="presOf" srcId="{E97DE400-564D-47AE-8DC2-155642B39F18}" destId="{9B7CC9EB-F8E4-4856-A951-D1716E64CF5E}" srcOrd="0" destOrd="0" presId="urn:microsoft.com/office/officeart/2008/layout/HorizontalMultiLevelHierarchy"/>
    <dgm:cxn modelId="{7E45FA31-2D09-43E2-AD55-D105697C72DF}" srcId="{E4A298B0-2EA9-4688-906C-6AC3E84A1901}" destId="{587E6B8D-7A1A-4E18-BC7E-9505BBF6CD46}" srcOrd="3" destOrd="0" parTransId="{BAB53CE9-B1B4-4A7D-B0A0-9767615A2A16}" sibTransId="{23F5B7DB-3E21-439A-BBAB-24009AADD4B2}"/>
    <dgm:cxn modelId="{558F2F91-EDB0-42F2-A44D-C40FA1064897}" type="presOf" srcId="{BAB53CE9-B1B4-4A7D-B0A0-9767615A2A16}" destId="{2EB77ED4-93A5-48DA-BB78-BD477E16CB6E}" srcOrd="0" destOrd="0" presId="urn:microsoft.com/office/officeart/2008/layout/HorizontalMultiLevelHierarchy"/>
    <dgm:cxn modelId="{3E69F212-6BB9-49B8-87AD-369BC17A00F4}" type="presParOf" srcId="{51083563-F0D0-43BC-AB2B-4E763788C787}" destId="{714E9C17-79F6-4AA4-A432-C5153993EE6A}" srcOrd="0" destOrd="0" presId="urn:microsoft.com/office/officeart/2008/layout/HorizontalMultiLevelHierarchy"/>
    <dgm:cxn modelId="{36CD7DAF-D1EC-429A-A15A-D1FC0487B037}" type="presParOf" srcId="{714E9C17-79F6-4AA4-A432-C5153993EE6A}" destId="{864A27FD-8049-440D-99EE-986E11CCB398}" srcOrd="0" destOrd="0" presId="urn:microsoft.com/office/officeart/2008/layout/HorizontalMultiLevelHierarchy"/>
    <dgm:cxn modelId="{D31FD221-FD55-4D91-8D0D-22EEBADEDAB6}" type="presParOf" srcId="{714E9C17-79F6-4AA4-A432-C5153993EE6A}" destId="{BDE21EC2-271E-4157-A4A6-73A252CF8532}" srcOrd="1" destOrd="0" presId="urn:microsoft.com/office/officeart/2008/layout/HorizontalMultiLevelHierarchy"/>
    <dgm:cxn modelId="{3EFA0802-B313-4A49-B826-80BFC9D91924}" type="presParOf" srcId="{BDE21EC2-271E-4157-A4A6-73A252CF8532}" destId="{7CF8924D-D657-46BF-AB2E-D0C310C58D65}" srcOrd="0" destOrd="0" presId="urn:microsoft.com/office/officeart/2008/layout/HorizontalMultiLevelHierarchy"/>
    <dgm:cxn modelId="{0DCCCE4B-AF4C-47A0-911D-84AFE24D1C0C}" type="presParOf" srcId="{7CF8924D-D657-46BF-AB2E-D0C310C58D65}" destId="{C8EFB510-C1F0-457D-BEE4-0D27B83003C9}" srcOrd="0" destOrd="0" presId="urn:microsoft.com/office/officeart/2008/layout/HorizontalMultiLevelHierarchy"/>
    <dgm:cxn modelId="{A4BD1C8A-4F8F-4BFA-A7B2-BAA3E1C9AF32}" type="presParOf" srcId="{BDE21EC2-271E-4157-A4A6-73A252CF8532}" destId="{AC7F7435-DF6B-4DE9-BA4B-395516C492CF}" srcOrd="1" destOrd="0" presId="urn:microsoft.com/office/officeart/2008/layout/HorizontalMultiLevelHierarchy"/>
    <dgm:cxn modelId="{45BE5482-1A17-492A-83B6-F76A5AD6C3D4}" type="presParOf" srcId="{AC7F7435-DF6B-4DE9-BA4B-395516C492CF}" destId="{C376DB74-265D-46E2-8A6E-C588B924F6D9}" srcOrd="0" destOrd="0" presId="urn:microsoft.com/office/officeart/2008/layout/HorizontalMultiLevelHierarchy"/>
    <dgm:cxn modelId="{0C2FBF0B-51EC-4196-84A1-73314D7B5E28}" type="presParOf" srcId="{AC7F7435-DF6B-4DE9-BA4B-395516C492CF}" destId="{DC4CA5CE-05D1-4A6D-80BC-67D7D5D00AD7}" srcOrd="1" destOrd="0" presId="urn:microsoft.com/office/officeart/2008/layout/HorizontalMultiLevelHierarchy"/>
    <dgm:cxn modelId="{FE95D106-2381-4B2D-9B15-BD993B4A6F28}" type="presParOf" srcId="{BDE21EC2-271E-4157-A4A6-73A252CF8532}" destId="{26F27C33-34E1-438D-8862-F6C1F38119AF}" srcOrd="2" destOrd="0" presId="urn:microsoft.com/office/officeart/2008/layout/HorizontalMultiLevelHierarchy"/>
    <dgm:cxn modelId="{BC8F9296-A01E-4DD4-A2D7-865CCC96E7B5}" type="presParOf" srcId="{26F27C33-34E1-438D-8862-F6C1F38119AF}" destId="{46029B57-7793-4C2F-96D6-EC36CA635AC5}" srcOrd="0" destOrd="0" presId="urn:microsoft.com/office/officeart/2008/layout/HorizontalMultiLevelHierarchy"/>
    <dgm:cxn modelId="{13C249E6-FD87-450D-983A-1C3D69E58E2F}" type="presParOf" srcId="{BDE21EC2-271E-4157-A4A6-73A252CF8532}" destId="{ED1BFC6F-412C-4980-A399-A133157A9DA6}" srcOrd="3" destOrd="0" presId="urn:microsoft.com/office/officeart/2008/layout/HorizontalMultiLevelHierarchy"/>
    <dgm:cxn modelId="{A41F4738-CE9D-417B-8AF7-D4A85AAB46D8}" type="presParOf" srcId="{ED1BFC6F-412C-4980-A399-A133157A9DA6}" destId="{0B163953-FDB5-4DBE-93C6-60232697200E}" srcOrd="0" destOrd="0" presId="urn:microsoft.com/office/officeart/2008/layout/HorizontalMultiLevelHierarchy"/>
    <dgm:cxn modelId="{CE4B7C2D-6AB0-4D69-A7E3-F56F62261B39}" type="presParOf" srcId="{ED1BFC6F-412C-4980-A399-A133157A9DA6}" destId="{BB068BF6-F258-48BF-AA07-7926B472A047}" srcOrd="1" destOrd="0" presId="urn:microsoft.com/office/officeart/2008/layout/HorizontalMultiLevelHierarchy"/>
    <dgm:cxn modelId="{0FDE7766-02A1-40DE-9328-6E20BCA7C75C}" type="presParOf" srcId="{BDE21EC2-271E-4157-A4A6-73A252CF8532}" destId="{BB3F6240-D0E6-4845-BA52-D92141751B89}" srcOrd="4" destOrd="0" presId="urn:microsoft.com/office/officeart/2008/layout/HorizontalMultiLevelHierarchy"/>
    <dgm:cxn modelId="{D8BA802E-4B17-4FAB-93BC-40008C2B530E}" type="presParOf" srcId="{BB3F6240-D0E6-4845-BA52-D92141751B89}" destId="{5E8BEC2F-783A-4243-B923-CB17DA78DA78}" srcOrd="0" destOrd="0" presId="urn:microsoft.com/office/officeart/2008/layout/HorizontalMultiLevelHierarchy"/>
    <dgm:cxn modelId="{FAD1E14D-DE48-4E19-859F-EAECED499B37}" type="presParOf" srcId="{BDE21EC2-271E-4157-A4A6-73A252CF8532}" destId="{0E51A667-A0E1-4758-A496-08BB45D5719D}" srcOrd="5" destOrd="0" presId="urn:microsoft.com/office/officeart/2008/layout/HorizontalMultiLevelHierarchy"/>
    <dgm:cxn modelId="{98A6D9B8-420D-4360-BB06-C181B8A46508}" type="presParOf" srcId="{0E51A667-A0E1-4758-A496-08BB45D5719D}" destId="{9B7CC9EB-F8E4-4856-A951-D1716E64CF5E}" srcOrd="0" destOrd="0" presId="urn:microsoft.com/office/officeart/2008/layout/HorizontalMultiLevelHierarchy"/>
    <dgm:cxn modelId="{6125F95F-C698-41C3-A790-8A626B800FFF}" type="presParOf" srcId="{0E51A667-A0E1-4758-A496-08BB45D5719D}" destId="{BAC9DCF5-8EE9-4D2A-B591-C7BCABE9F893}" srcOrd="1" destOrd="0" presId="urn:microsoft.com/office/officeart/2008/layout/HorizontalMultiLevelHierarchy"/>
    <dgm:cxn modelId="{5DA04D5A-D3DC-43C7-9F61-952BE15FD3CB}" type="presParOf" srcId="{BDE21EC2-271E-4157-A4A6-73A252CF8532}" destId="{2EB77ED4-93A5-48DA-BB78-BD477E16CB6E}" srcOrd="6" destOrd="0" presId="urn:microsoft.com/office/officeart/2008/layout/HorizontalMultiLevelHierarchy"/>
    <dgm:cxn modelId="{9ABED38C-26A8-4E7F-841A-4D6602624A73}" type="presParOf" srcId="{2EB77ED4-93A5-48DA-BB78-BD477E16CB6E}" destId="{EBF264A2-A8BD-460E-992C-F2C15C46F71A}" srcOrd="0" destOrd="0" presId="urn:microsoft.com/office/officeart/2008/layout/HorizontalMultiLevelHierarchy"/>
    <dgm:cxn modelId="{02A1D44E-269C-4AE8-8531-F941A87BEE47}" type="presParOf" srcId="{BDE21EC2-271E-4157-A4A6-73A252CF8532}" destId="{BCF22B2C-E759-4229-B56D-CF7A2A1C8B92}" srcOrd="7" destOrd="0" presId="urn:microsoft.com/office/officeart/2008/layout/HorizontalMultiLevelHierarchy"/>
    <dgm:cxn modelId="{FEE83137-F756-4E15-B021-84AF1B8E5F87}" type="presParOf" srcId="{BCF22B2C-E759-4229-B56D-CF7A2A1C8B92}" destId="{13BE7CF4-9AB0-41B1-A802-30E6F6165D1F}" srcOrd="0" destOrd="0" presId="urn:microsoft.com/office/officeart/2008/layout/HorizontalMultiLevelHierarchy"/>
    <dgm:cxn modelId="{329A5752-016C-4D88-8086-7163D93B12D6}" type="presParOf" srcId="{BCF22B2C-E759-4229-B56D-CF7A2A1C8B92}" destId="{FD4AD7A9-4FDC-4864-8AEE-3372701A8D06}" srcOrd="1" destOrd="0" presId="urn:microsoft.com/office/officeart/2008/layout/HorizontalMultiLevelHierarchy"/>
    <dgm:cxn modelId="{DE4EEE53-2A03-442B-9075-946D57FA2132}" type="presParOf" srcId="{BDE21EC2-271E-4157-A4A6-73A252CF8532}" destId="{DCD15300-79BE-4137-9A86-681AFE345C97}" srcOrd="8" destOrd="0" presId="urn:microsoft.com/office/officeart/2008/layout/HorizontalMultiLevelHierarchy"/>
    <dgm:cxn modelId="{F48B891E-FF6F-464F-A026-97416626AC56}" type="presParOf" srcId="{DCD15300-79BE-4137-9A86-681AFE345C97}" destId="{F12ABBCE-7764-49C8-AE85-8D389FE15587}" srcOrd="0" destOrd="0" presId="urn:microsoft.com/office/officeart/2008/layout/HorizontalMultiLevelHierarchy"/>
    <dgm:cxn modelId="{CB795293-8C7E-4C68-9BC4-2C5DAB9F9132}" type="presParOf" srcId="{BDE21EC2-271E-4157-A4A6-73A252CF8532}" destId="{823A6715-7C41-4794-A318-ED63F6FFAD3F}" srcOrd="9" destOrd="0" presId="urn:microsoft.com/office/officeart/2008/layout/HorizontalMultiLevelHierarchy"/>
    <dgm:cxn modelId="{1D3BC64C-5B24-4096-80C5-85F3FE96C9FB}" type="presParOf" srcId="{823A6715-7C41-4794-A318-ED63F6FFAD3F}" destId="{6D72EC2F-2AD2-4406-98D2-62B6EDFEF949}" srcOrd="0" destOrd="0" presId="urn:microsoft.com/office/officeart/2008/layout/HorizontalMultiLevelHierarchy"/>
    <dgm:cxn modelId="{DD8B0EF8-8670-48B4-AB01-A4AA12DEBA4F}" type="presParOf" srcId="{823A6715-7C41-4794-A318-ED63F6FFAD3F}" destId="{2633C8A3-B982-470F-9EA6-402E96D2639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5B21D8-DBCE-4B4E-9B3E-85B43D4041DB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31AF67-9143-4BC9-8D6A-C2CB797E0144}">
      <dgm:prSet phldrT="[Texto]"/>
      <dgm:spPr/>
      <dgm:t>
        <a:bodyPr/>
        <a:lstStyle/>
        <a:p>
          <a:pPr algn="ctr"/>
          <a:r>
            <a:rPr lang="es-ES" dirty="0" smtClean="0"/>
            <a:t>ZONA DE CAPTACIÓN</a:t>
          </a:r>
        </a:p>
        <a:p>
          <a:pPr algn="ctr"/>
          <a:r>
            <a:rPr lang="es-ES" dirty="0" smtClean="0"/>
            <a:t>Administración Hidráulica</a:t>
          </a:r>
          <a:endParaRPr lang="es-ES" dirty="0"/>
        </a:p>
      </dgm:t>
    </dgm:pt>
    <dgm:pt modelId="{85A02E92-6B24-4C3D-8649-55CEBD88C9CF}" type="parTrans" cxnId="{4EF77C4E-EE51-4039-A09F-A7EB0AF28969}">
      <dgm:prSet/>
      <dgm:spPr/>
      <dgm:t>
        <a:bodyPr/>
        <a:lstStyle/>
        <a:p>
          <a:endParaRPr lang="es-ES"/>
        </a:p>
      </dgm:t>
    </dgm:pt>
    <dgm:pt modelId="{D040309A-A0AC-4CCC-910D-E9A97936BCDC}" type="sibTrans" cxnId="{4EF77C4E-EE51-4039-A09F-A7EB0AF28969}">
      <dgm:prSet/>
      <dgm:spPr/>
      <dgm:t>
        <a:bodyPr/>
        <a:lstStyle/>
        <a:p>
          <a:endParaRPr lang="es-ES"/>
        </a:p>
      </dgm:t>
    </dgm:pt>
    <dgm:pt modelId="{7F21E3C4-C924-43EB-AF7E-1199479FCE7E}">
      <dgm:prSet phldrT="[Texto]"/>
      <dgm:spPr/>
      <dgm:t>
        <a:bodyPr/>
        <a:lstStyle/>
        <a:p>
          <a:pPr algn="ctr"/>
          <a:r>
            <a:rPr lang="es-ES" dirty="0" smtClean="0"/>
            <a:t>SISTEMA DE ABASTECIMIENTO</a:t>
          </a:r>
        </a:p>
        <a:p>
          <a:pPr algn="ctr"/>
          <a:r>
            <a:rPr lang="es-ES" dirty="0" smtClean="0"/>
            <a:t>Operador</a:t>
          </a:r>
          <a:endParaRPr lang="es-ES" dirty="0"/>
        </a:p>
      </dgm:t>
    </dgm:pt>
    <dgm:pt modelId="{FE12A0D6-DA34-40CC-8215-8E5E101802D2}" type="parTrans" cxnId="{E6922744-708B-4CCD-AF50-334EF3F9AF02}">
      <dgm:prSet/>
      <dgm:spPr/>
      <dgm:t>
        <a:bodyPr/>
        <a:lstStyle/>
        <a:p>
          <a:endParaRPr lang="es-ES"/>
        </a:p>
      </dgm:t>
    </dgm:pt>
    <dgm:pt modelId="{15B38E0B-9646-4857-8695-090AD8E106C8}" type="sibTrans" cxnId="{E6922744-708B-4CCD-AF50-334EF3F9AF02}">
      <dgm:prSet/>
      <dgm:spPr/>
      <dgm:t>
        <a:bodyPr/>
        <a:lstStyle/>
        <a:p>
          <a:endParaRPr lang="es-ES"/>
        </a:p>
      </dgm:t>
    </dgm:pt>
    <dgm:pt modelId="{FE51B9DC-4905-4197-9F02-FF0FED2E4DA7}">
      <dgm:prSet phldrT="[Texto]"/>
      <dgm:spPr/>
      <dgm:t>
        <a:bodyPr/>
        <a:lstStyle/>
        <a:p>
          <a:pPr algn="ctr"/>
          <a:r>
            <a:rPr lang="es-ES" dirty="0" smtClean="0"/>
            <a:t>EDIFICIOS PRIORITARIOS</a:t>
          </a:r>
        </a:p>
        <a:p>
          <a:pPr algn="ctr"/>
          <a:r>
            <a:rPr lang="es-ES" dirty="0" smtClean="0"/>
            <a:t>Titular del edificio</a:t>
          </a:r>
          <a:endParaRPr lang="es-ES" dirty="0"/>
        </a:p>
      </dgm:t>
    </dgm:pt>
    <dgm:pt modelId="{2110C912-7481-42A1-84C0-04A5ECBD1E50}" type="parTrans" cxnId="{C1947FC0-F70F-42F5-8BF0-986117284983}">
      <dgm:prSet/>
      <dgm:spPr/>
      <dgm:t>
        <a:bodyPr/>
        <a:lstStyle/>
        <a:p>
          <a:endParaRPr lang="es-ES"/>
        </a:p>
      </dgm:t>
    </dgm:pt>
    <dgm:pt modelId="{200D8174-D1D5-43B7-A16F-EFD53EAEDA6E}" type="sibTrans" cxnId="{C1947FC0-F70F-42F5-8BF0-986117284983}">
      <dgm:prSet/>
      <dgm:spPr/>
      <dgm:t>
        <a:bodyPr/>
        <a:lstStyle/>
        <a:p>
          <a:endParaRPr lang="es-ES"/>
        </a:p>
      </dgm:t>
    </dgm:pt>
    <dgm:pt modelId="{A028A3D6-B967-4AD8-991D-358A781F1A6D}" type="pres">
      <dgm:prSet presAssocID="{3A5B21D8-DBCE-4B4E-9B3E-85B43D4041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87B1B89-CA4C-4F9B-B478-FA1F2F608735}" type="pres">
      <dgm:prSet presAssocID="{DA31AF67-9143-4BC9-8D6A-C2CB797E0144}" presName="composite" presStyleCnt="0"/>
      <dgm:spPr/>
    </dgm:pt>
    <dgm:pt modelId="{F4E34C3A-892F-41D2-85C4-FBE35C7C63B4}" type="pres">
      <dgm:prSet presAssocID="{DA31AF67-9143-4BC9-8D6A-C2CB797E0144}" presName="imagSh" presStyleLbl="bgImgPlace1" presStyleIdx="0" presStyleCnt="3" custLinFactNeighborX="3822" custLinFactNeighborY="-4012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AE0E92E-74CA-474C-BD2C-9806E2DE912A}" type="pres">
      <dgm:prSet presAssocID="{DA31AF67-9143-4BC9-8D6A-C2CB797E0144}" presName="txNode" presStyleLbl="node1" presStyleIdx="0" presStyleCnt="3" custScaleY="62720" custLinFactNeighborX="-11112" custLinFactNeighborY="-833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65417BA-C476-48E3-B826-9C70472A34C9}" type="pres">
      <dgm:prSet presAssocID="{D040309A-A0AC-4CCC-910D-E9A97936BCDC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1B850F-38F7-46F7-9594-9D862AFD531E}" type="pres">
      <dgm:prSet presAssocID="{D040309A-A0AC-4CCC-910D-E9A97936BCDC}" presName="connTx" presStyleLbl="sibTrans2D1" presStyleIdx="0" presStyleCnt="2"/>
      <dgm:spPr/>
      <dgm:t>
        <a:bodyPr/>
        <a:lstStyle/>
        <a:p>
          <a:endParaRPr lang="es-ES"/>
        </a:p>
      </dgm:t>
    </dgm:pt>
    <dgm:pt modelId="{CA531150-667B-4655-9481-4FE1115CDC05}" type="pres">
      <dgm:prSet presAssocID="{7F21E3C4-C924-43EB-AF7E-1199479FCE7E}" presName="composite" presStyleCnt="0"/>
      <dgm:spPr/>
    </dgm:pt>
    <dgm:pt modelId="{E08C5633-C7F7-4897-AFC8-D1F3FC32BA7F}" type="pres">
      <dgm:prSet presAssocID="{7F21E3C4-C924-43EB-AF7E-1199479FCE7E}" presName="imagSh" presStyleLbl="bgImgPlace1" presStyleIdx="1" presStyleCnt="3" custLinFactNeighborX="2480" custLinFactNeighborY="-4156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64704DB5-16BA-45D0-9FBC-2C3757E1BAD8}" type="pres">
      <dgm:prSet presAssocID="{7F21E3C4-C924-43EB-AF7E-1199479FCE7E}" presName="txNode" presStyleLbl="node1" presStyleIdx="1" presStyleCnt="3" custScaleY="60902" custLinFactNeighborX="-7640" custLinFactNeighborY="-937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74FD69D-842B-4FE4-85DB-4BF7C23C71E7}" type="pres">
      <dgm:prSet presAssocID="{15B38E0B-9646-4857-8695-090AD8E106C8}" presName="sibTrans" presStyleLbl="sibTrans2D1" presStyleIdx="1" presStyleCnt="2"/>
      <dgm:spPr/>
      <dgm:t>
        <a:bodyPr/>
        <a:lstStyle/>
        <a:p>
          <a:endParaRPr lang="es-ES"/>
        </a:p>
      </dgm:t>
    </dgm:pt>
    <dgm:pt modelId="{08501562-BBCD-4E99-8394-6E1E247D6D9B}" type="pres">
      <dgm:prSet presAssocID="{15B38E0B-9646-4857-8695-090AD8E106C8}" presName="connTx" presStyleLbl="sibTrans2D1" presStyleIdx="1" presStyleCnt="2"/>
      <dgm:spPr/>
      <dgm:t>
        <a:bodyPr/>
        <a:lstStyle/>
        <a:p>
          <a:endParaRPr lang="es-ES"/>
        </a:p>
      </dgm:t>
    </dgm:pt>
    <dgm:pt modelId="{27C5DC22-E975-4F72-A96D-5B98DE15E19A}" type="pres">
      <dgm:prSet presAssocID="{FE51B9DC-4905-4197-9F02-FF0FED2E4DA7}" presName="composite" presStyleCnt="0"/>
      <dgm:spPr/>
    </dgm:pt>
    <dgm:pt modelId="{9BC79ECB-139D-4EFD-BD4E-F595C185B565}" type="pres">
      <dgm:prSet presAssocID="{FE51B9DC-4905-4197-9F02-FF0FED2E4DA7}" presName="imagSh" presStyleLbl="bgImgPlace1" presStyleIdx="2" presStyleCnt="3" custLinFactNeighborX="955" custLinFactNeighborY="-4251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4609DB7-6077-4FFB-AA71-29E87F7B1C82}" type="pres">
      <dgm:prSet presAssocID="{FE51B9DC-4905-4197-9F02-FF0FED2E4DA7}" presName="txNode" presStyleLbl="node1" presStyleIdx="2" presStyleCnt="3" custScaleY="55346" custLinFactNeighborX="-11112" custLinFactNeighborY="-1250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FB6DE55-76EC-4ECB-9F46-13719549618D}" type="presOf" srcId="{FE51B9DC-4905-4197-9F02-FF0FED2E4DA7}" destId="{14609DB7-6077-4FFB-AA71-29E87F7B1C82}" srcOrd="0" destOrd="0" presId="urn:microsoft.com/office/officeart/2005/8/layout/hProcess10"/>
    <dgm:cxn modelId="{8398AEE8-C02A-48AF-AAD8-45260D2598B2}" type="presOf" srcId="{DA31AF67-9143-4BC9-8D6A-C2CB797E0144}" destId="{BAE0E92E-74CA-474C-BD2C-9806E2DE912A}" srcOrd="0" destOrd="0" presId="urn:microsoft.com/office/officeart/2005/8/layout/hProcess10"/>
    <dgm:cxn modelId="{05E7FB69-C143-4044-A8F4-ECA90998753C}" type="presOf" srcId="{3A5B21D8-DBCE-4B4E-9B3E-85B43D4041DB}" destId="{A028A3D6-B967-4AD8-991D-358A781F1A6D}" srcOrd="0" destOrd="0" presId="urn:microsoft.com/office/officeart/2005/8/layout/hProcess10"/>
    <dgm:cxn modelId="{101A15A8-D400-4EF7-BC92-88DE2709BF86}" type="presOf" srcId="{D040309A-A0AC-4CCC-910D-E9A97936BCDC}" destId="{F51B850F-38F7-46F7-9594-9D862AFD531E}" srcOrd="1" destOrd="0" presId="urn:microsoft.com/office/officeart/2005/8/layout/hProcess10"/>
    <dgm:cxn modelId="{C1947FC0-F70F-42F5-8BF0-986117284983}" srcId="{3A5B21D8-DBCE-4B4E-9B3E-85B43D4041DB}" destId="{FE51B9DC-4905-4197-9F02-FF0FED2E4DA7}" srcOrd="2" destOrd="0" parTransId="{2110C912-7481-42A1-84C0-04A5ECBD1E50}" sibTransId="{200D8174-D1D5-43B7-A16F-EFD53EAEDA6E}"/>
    <dgm:cxn modelId="{4EF77C4E-EE51-4039-A09F-A7EB0AF28969}" srcId="{3A5B21D8-DBCE-4B4E-9B3E-85B43D4041DB}" destId="{DA31AF67-9143-4BC9-8D6A-C2CB797E0144}" srcOrd="0" destOrd="0" parTransId="{85A02E92-6B24-4C3D-8649-55CEBD88C9CF}" sibTransId="{D040309A-A0AC-4CCC-910D-E9A97936BCDC}"/>
    <dgm:cxn modelId="{E6922744-708B-4CCD-AF50-334EF3F9AF02}" srcId="{3A5B21D8-DBCE-4B4E-9B3E-85B43D4041DB}" destId="{7F21E3C4-C924-43EB-AF7E-1199479FCE7E}" srcOrd="1" destOrd="0" parTransId="{FE12A0D6-DA34-40CC-8215-8E5E101802D2}" sibTransId="{15B38E0B-9646-4857-8695-090AD8E106C8}"/>
    <dgm:cxn modelId="{E3FB44FC-835F-4EC3-B8C3-DDEF26D402EE}" type="presOf" srcId="{D040309A-A0AC-4CCC-910D-E9A97936BCDC}" destId="{865417BA-C476-48E3-B826-9C70472A34C9}" srcOrd="0" destOrd="0" presId="urn:microsoft.com/office/officeart/2005/8/layout/hProcess10"/>
    <dgm:cxn modelId="{E8BBDDFD-0164-426A-BD33-C020E7D7FD4B}" type="presOf" srcId="{15B38E0B-9646-4857-8695-090AD8E106C8}" destId="{08501562-BBCD-4E99-8394-6E1E247D6D9B}" srcOrd="1" destOrd="0" presId="urn:microsoft.com/office/officeart/2005/8/layout/hProcess10"/>
    <dgm:cxn modelId="{55CB7C1A-E170-4B34-A1AF-093EDC31C292}" type="presOf" srcId="{7F21E3C4-C924-43EB-AF7E-1199479FCE7E}" destId="{64704DB5-16BA-45D0-9FBC-2C3757E1BAD8}" srcOrd="0" destOrd="0" presId="urn:microsoft.com/office/officeart/2005/8/layout/hProcess10"/>
    <dgm:cxn modelId="{8974F17B-B955-444D-9E4E-B5DC7225211A}" type="presOf" srcId="{15B38E0B-9646-4857-8695-090AD8E106C8}" destId="{F74FD69D-842B-4FE4-85DB-4BF7C23C71E7}" srcOrd="0" destOrd="0" presId="urn:microsoft.com/office/officeart/2005/8/layout/hProcess10"/>
    <dgm:cxn modelId="{CE73FA41-2BDC-42E7-8E5E-8B2EEE12ADAA}" type="presParOf" srcId="{A028A3D6-B967-4AD8-991D-358A781F1A6D}" destId="{F87B1B89-CA4C-4F9B-B478-FA1F2F608735}" srcOrd="0" destOrd="0" presId="urn:microsoft.com/office/officeart/2005/8/layout/hProcess10"/>
    <dgm:cxn modelId="{EF0EF2E4-73A0-447F-B226-E297280EBBB4}" type="presParOf" srcId="{F87B1B89-CA4C-4F9B-B478-FA1F2F608735}" destId="{F4E34C3A-892F-41D2-85C4-FBE35C7C63B4}" srcOrd="0" destOrd="0" presId="urn:microsoft.com/office/officeart/2005/8/layout/hProcess10"/>
    <dgm:cxn modelId="{EE2DDEB4-73B5-482B-AF16-CDB5D8DD8D99}" type="presParOf" srcId="{F87B1B89-CA4C-4F9B-B478-FA1F2F608735}" destId="{BAE0E92E-74CA-474C-BD2C-9806E2DE912A}" srcOrd="1" destOrd="0" presId="urn:microsoft.com/office/officeart/2005/8/layout/hProcess10"/>
    <dgm:cxn modelId="{AB9AC406-0BF0-41EF-AAA7-F1219F346A9E}" type="presParOf" srcId="{A028A3D6-B967-4AD8-991D-358A781F1A6D}" destId="{865417BA-C476-48E3-B826-9C70472A34C9}" srcOrd="1" destOrd="0" presId="urn:microsoft.com/office/officeart/2005/8/layout/hProcess10"/>
    <dgm:cxn modelId="{7D23E935-B45F-4371-AE75-70449F559617}" type="presParOf" srcId="{865417BA-C476-48E3-B826-9C70472A34C9}" destId="{F51B850F-38F7-46F7-9594-9D862AFD531E}" srcOrd="0" destOrd="0" presId="urn:microsoft.com/office/officeart/2005/8/layout/hProcess10"/>
    <dgm:cxn modelId="{268D04FF-B084-4EF0-BFAB-6E0C96332169}" type="presParOf" srcId="{A028A3D6-B967-4AD8-991D-358A781F1A6D}" destId="{CA531150-667B-4655-9481-4FE1115CDC05}" srcOrd="2" destOrd="0" presId="urn:microsoft.com/office/officeart/2005/8/layout/hProcess10"/>
    <dgm:cxn modelId="{CCDE4B5E-C90B-4CF3-B2FF-A0F8B0339949}" type="presParOf" srcId="{CA531150-667B-4655-9481-4FE1115CDC05}" destId="{E08C5633-C7F7-4897-AFC8-D1F3FC32BA7F}" srcOrd="0" destOrd="0" presId="urn:microsoft.com/office/officeart/2005/8/layout/hProcess10"/>
    <dgm:cxn modelId="{367D2EF7-1787-4124-A0C8-87390FE405FD}" type="presParOf" srcId="{CA531150-667B-4655-9481-4FE1115CDC05}" destId="{64704DB5-16BA-45D0-9FBC-2C3757E1BAD8}" srcOrd="1" destOrd="0" presId="urn:microsoft.com/office/officeart/2005/8/layout/hProcess10"/>
    <dgm:cxn modelId="{CC544874-BB0F-4F48-A2F2-0B6AB898E3B2}" type="presParOf" srcId="{A028A3D6-B967-4AD8-991D-358A781F1A6D}" destId="{F74FD69D-842B-4FE4-85DB-4BF7C23C71E7}" srcOrd="3" destOrd="0" presId="urn:microsoft.com/office/officeart/2005/8/layout/hProcess10"/>
    <dgm:cxn modelId="{64DF7E94-B495-4C83-9C32-111762BFFFAA}" type="presParOf" srcId="{F74FD69D-842B-4FE4-85DB-4BF7C23C71E7}" destId="{08501562-BBCD-4E99-8394-6E1E247D6D9B}" srcOrd="0" destOrd="0" presId="urn:microsoft.com/office/officeart/2005/8/layout/hProcess10"/>
    <dgm:cxn modelId="{75580427-ABA5-41E7-BB4F-2279962F4269}" type="presParOf" srcId="{A028A3D6-B967-4AD8-991D-358A781F1A6D}" destId="{27C5DC22-E975-4F72-A96D-5B98DE15E19A}" srcOrd="4" destOrd="0" presId="urn:microsoft.com/office/officeart/2005/8/layout/hProcess10"/>
    <dgm:cxn modelId="{0CB7F225-044D-4DE6-905D-10978E4BB786}" type="presParOf" srcId="{27C5DC22-E975-4F72-A96D-5B98DE15E19A}" destId="{9BC79ECB-139D-4EFD-BD4E-F595C185B565}" srcOrd="0" destOrd="0" presId="urn:microsoft.com/office/officeart/2005/8/layout/hProcess10"/>
    <dgm:cxn modelId="{2DE4F3CA-56C8-474F-80BB-E07BB65FD826}" type="presParOf" srcId="{27C5DC22-E975-4F72-A96D-5B98DE15E19A}" destId="{14609DB7-6077-4FFB-AA71-29E87F7B1C82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15300-79BE-4137-9A86-681AFE345C97}">
      <dsp:nvSpPr>
        <dsp:cNvPr id="0" name=""/>
        <dsp:cNvSpPr/>
      </dsp:nvSpPr>
      <dsp:spPr>
        <a:xfrm>
          <a:off x="835105" y="1976367"/>
          <a:ext cx="432047" cy="16465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023" y="0"/>
              </a:lnTo>
              <a:lnTo>
                <a:pt x="216023" y="1646522"/>
              </a:lnTo>
              <a:lnTo>
                <a:pt x="432047" y="16465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>
        <a:off x="1008572" y="2757072"/>
        <a:ext cx="85113" cy="85113"/>
      </dsp:txXfrm>
    </dsp:sp>
    <dsp:sp modelId="{2EB77ED4-93A5-48DA-BB78-BD477E16CB6E}">
      <dsp:nvSpPr>
        <dsp:cNvPr id="0" name=""/>
        <dsp:cNvSpPr/>
      </dsp:nvSpPr>
      <dsp:spPr>
        <a:xfrm>
          <a:off x="835105" y="1976367"/>
          <a:ext cx="432047" cy="8232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6023" y="0"/>
              </a:lnTo>
              <a:lnTo>
                <a:pt x="216023" y="823261"/>
              </a:lnTo>
              <a:lnTo>
                <a:pt x="432047" y="8232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1027885" y="2364755"/>
        <a:ext cx="46487" cy="46487"/>
      </dsp:txXfrm>
    </dsp:sp>
    <dsp:sp modelId="{BB3F6240-D0E6-4845-BA52-D92141751B89}">
      <dsp:nvSpPr>
        <dsp:cNvPr id="0" name=""/>
        <dsp:cNvSpPr/>
      </dsp:nvSpPr>
      <dsp:spPr>
        <a:xfrm>
          <a:off x="835105" y="1930647"/>
          <a:ext cx="43204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32047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1040327" y="1965566"/>
        <a:ext cx="21602" cy="21602"/>
      </dsp:txXfrm>
    </dsp:sp>
    <dsp:sp modelId="{26F27C33-34E1-438D-8862-F6C1F38119AF}">
      <dsp:nvSpPr>
        <dsp:cNvPr id="0" name=""/>
        <dsp:cNvSpPr/>
      </dsp:nvSpPr>
      <dsp:spPr>
        <a:xfrm>
          <a:off x="835105" y="1153106"/>
          <a:ext cx="432047" cy="823261"/>
        </a:xfrm>
        <a:custGeom>
          <a:avLst/>
          <a:gdLst/>
          <a:ahLst/>
          <a:cxnLst/>
          <a:rect l="0" t="0" r="0" b="0"/>
          <a:pathLst>
            <a:path>
              <a:moveTo>
                <a:pt x="0" y="823261"/>
              </a:moveTo>
              <a:lnTo>
                <a:pt x="216023" y="823261"/>
              </a:lnTo>
              <a:lnTo>
                <a:pt x="216023" y="0"/>
              </a:lnTo>
              <a:lnTo>
                <a:pt x="43204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1027885" y="1541493"/>
        <a:ext cx="46487" cy="46487"/>
      </dsp:txXfrm>
    </dsp:sp>
    <dsp:sp modelId="{7CF8924D-D657-46BF-AB2E-D0C310C58D65}">
      <dsp:nvSpPr>
        <dsp:cNvPr id="0" name=""/>
        <dsp:cNvSpPr/>
      </dsp:nvSpPr>
      <dsp:spPr>
        <a:xfrm>
          <a:off x="835105" y="329845"/>
          <a:ext cx="432047" cy="1646522"/>
        </a:xfrm>
        <a:custGeom>
          <a:avLst/>
          <a:gdLst/>
          <a:ahLst/>
          <a:cxnLst/>
          <a:rect l="0" t="0" r="0" b="0"/>
          <a:pathLst>
            <a:path>
              <a:moveTo>
                <a:pt x="0" y="1646522"/>
              </a:moveTo>
              <a:lnTo>
                <a:pt x="216023" y="1646522"/>
              </a:lnTo>
              <a:lnTo>
                <a:pt x="216023" y="0"/>
              </a:lnTo>
              <a:lnTo>
                <a:pt x="43204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600" kern="1200"/>
        </a:p>
      </dsp:txBody>
      <dsp:txXfrm>
        <a:off x="1008572" y="1110549"/>
        <a:ext cx="85113" cy="85113"/>
      </dsp:txXfrm>
    </dsp:sp>
    <dsp:sp modelId="{864A27FD-8049-440D-99EE-986E11CCB398}">
      <dsp:nvSpPr>
        <dsp:cNvPr id="0" name=""/>
        <dsp:cNvSpPr/>
      </dsp:nvSpPr>
      <dsp:spPr>
        <a:xfrm rot="16200000">
          <a:off x="-1227381" y="1647063"/>
          <a:ext cx="3466364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4300" kern="1200" dirty="0" smtClean="0"/>
            <a:t>PRESIONES</a:t>
          </a:r>
          <a:endParaRPr lang="es-ES" sz="4300" kern="1200" dirty="0"/>
        </a:p>
      </dsp:txBody>
      <dsp:txXfrm>
        <a:off x="-1227381" y="1647063"/>
        <a:ext cx="3466364" cy="658609"/>
      </dsp:txXfrm>
    </dsp:sp>
    <dsp:sp modelId="{C376DB74-265D-46E2-8A6E-C588B924F6D9}">
      <dsp:nvSpPr>
        <dsp:cNvPr id="0" name=""/>
        <dsp:cNvSpPr/>
      </dsp:nvSpPr>
      <dsp:spPr>
        <a:xfrm>
          <a:off x="1267152" y="540"/>
          <a:ext cx="3406998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Uso intensivo de fertilizantes y productos fitosanitarios en la agricultura y gestión inadecuada de los purines en las explotaciones ganaderas</a:t>
          </a:r>
          <a:endParaRPr lang="es-ES" sz="1100" kern="1200" dirty="0"/>
        </a:p>
      </dsp:txBody>
      <dsp:txXfrm>
        <a:off x="1267152" y="540"/>
        <a:ext cx="3406998" cy="658609"/>
      </dsp:txXfrm>
    </dsp:sp>
    <dsp:sp modelId="{0B163953-FDB5-4DBE-93C6-60232697200E}">
      <dsp:nvSpPr>
        <dsp:cNvPr id="0" name=""/>
        <dsp:cNvSpPr/>
      </dsp:nvSpPr>
      <dsp:spPr>
        <a:xfrm>
          <a:off x="1267152" y="823801"/>
          <a:ext cx="3409071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Vertidos urbanos e industriales</a:t>
          </a:r>
          <a:endParaRPr lang="es-ES" sz="1100" kern="1200" dirty="0"/>
        </a:p>
      </dsp:txBody>
      <dsp:txXfrm>
        <a:off x="1267152" y="823801"/>
        <a:ext cx="3409071" cy="658609"/>
      </dsp:txXfrm>
    </dsp:sp>
    <dsp:sp modelId="{9B7CC9EB-F8E4-4856-A951-D1716E64CF5E}">
      <dsp:nvSpPr>
        <dsp:cNvPr id="0" name=""/>
        <dsp:cNvSpPr/>
      </dsp:nvSpPr>
      <dsp:spPr>
        <a:xfrm>
          <a:off x="1267152" y="1647063"/>
          <a:ext cx="3425662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Gestión no sostenible de las masas de agua subterráneas: reducción del recurso con disminución del N.F. y aumento de la intrusión salina</a:t>
          </a:r>
          <a:endParaRPr lang="es-ES" sz="1100" kern="1200" dirty="0"/>
        </a:p>
      </dsp:txBody>
      <dsp:txXfrm>
        <a:off x="1267152" y="1647063"/>
        <a:ext cx="3425662" cy="658609"/>
      </dsp:txXfrm>
    </dsp:sp>
    <dsp:sp modelId="{13BE7CF4-9AB0-41B1-A802-30E6F6165D1F}">
      <dsp:nvSpPr>
        <dsp:cNvPr id="0" name=""/>
        <dsp:cNvSpPr/>
      </dsp:nvSpPr>
      <dsp:spPr>
        <a:xfrm>
          <a:off x="1267152" y="2470324"/>
          <a:ext cx="3458843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Cambio climático : disminución del recurso, variabilidad de los aportes, impacto en la calidad, …</a:t>
          </a:r>
          <a:endParaRPr lang="es-ES" sz="1100" kern="1200" dirty="0"/>
        </a:p>
      </dsp:txBody>
      <dsp:txXfrm>
        <a:off x="1267152" y="2470324"/>
        <a:ext cx="3458843" cy="658609"/>
      </dsp:txXfrm>
    </dsp:sp>
    <dsp:sp modelId="{6D72EC2F-2AD2-4406-98D2-62B6EDFEF949}">
      <dsp:nvSpPr>
        <dsp:cNvPr id="0" name=""/>
        <dsp:cNvSpPr/>
      </dsp:nvSpPr>
      <dsp:spPr>
        <a:xfrm>
          <a:off x="1267152" y="3293586"/>
          <a:ext cx="3473382" cy="658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Deficiencias en la delimitación de los p.p.</a:t>
          </a:r>
          <a:endParaRPr lang="es-ES" sz="1100" kern="1200" dirty="0"/>
        </a:p>
      </dsp:txBody>
      <dsp:txXfrm>
        <a:off x="1267152" y="3293586"/>
        <a:ext cx="3473382" cy="658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E34C3A-892F-41D2-85C4-FBE35C7C63B4}">
      <dsp:nvSpPr>
        <dsp:cNvPr id="0" name=""/>
        <dsp:cNvSpPr/>
      </dsp:nvSpPr>
      <dsp:spPr>
        <a:xfrm>
          <a:off x="79277" y="0"/>
          <a:ext cx="1965105" cy="19651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E0E92E-74CA-474C-BD2C-9806E2DE912A}">
      <dsp:nvSpPr>
        <dsp:cNvPr id="0" name=""/>
        <dsp:cNvSpPr/>
      </dsp:nvSpPr>
      <dsp:spPr>
        <a:xfrm>
          <a:off x="105709" y="2083838"/>
          <a:ext cx="1965105" cy="1232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ZONA DE CAPTACIÓN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Administración Hidráulica</a:t>
          </a:r>
          <a:endParaRPr lang="es-ES" sz="1600" kern="1200" dirty="0"/>
        </a:p>
      </dsp:txBody>
      <dsp:txXfrm>
        <a:off x="141808" y="2119937"/>
        <a:ext cx="1892907" cy="1160316"/>
      </dsp:txXfrm>
    </dsp:sp>
    <dsp:sp modelId="{865417BA-C476-48E3-B826-9C70472A34C9}">
      <dsp:nvSpPr>
        <dsp:cNvPr id="0" name=""/>
        <dsp:cNvSpPr/>
      </dsp:nvSpPr>
      <dsp:spPr>
        <a:xfrm>
          <a:off x="2413675" y="746459"/>
          <a:ext cx="369292" cy="472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>
        <a:off x="2413675" y="840896"/>
        <a:ext cx="258504" cy="283313"/>
      </dsp:txXfrm>
    </dsp:sp>
    <dsp:sp modelId="{E08C5633-C7F7-4897-AFC8-D1F3FC32BA7F}">
      <dsp:nvSpPr>
        <dsp:cNvPr id="0" name=""/>
        <dsp:cNvSpPr/>
      </dsp:nvSpPr>
      <dsp:spPr>
        <a:xfrm>
          <a:off x="3099505" y="0"/>
          <a:ext cx="1965105" cy="19651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04DB5-16BA-45D0-9FBC-2C3757E1BAD8}">
      <dsp:nvSpPr>
        <dsp:cNvPr id="0" name=""/>
        <dsp:cNvSpPr/>
      </dsp:nvSpPr>
      <dsp:spPr>
        <a:xfrm>
          <a:off x="3220537" y="2090155"/>
          <a:ext cx="1965105" cy="1196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SISTEMA DE ABASTECIMIENTO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Operador</a:t>
          </a:r>
          <a:endParaRPr lang="es-ES" sz="1600" kern="1200" dirty="0"/>
        </a:p>
      </dsp:txBody>
      <dsp:txXfrm>
        <a:off x="3255590" y="2125208"/>
        <a:ext cx="1894999" cy="1126682"/>
      </dsp:txXfrm>
    </dsp:sp>
    <dsp:sp modelId="{F74FD69D-842B-4FE4-85DB-4BF7C23C71E7}">
      <dsp:nvSpPr>
        <dsp:cNvPr id="0" name=""/>
        <dsp:cNvSpPr/>
      </dsp:nvSpPr>
      <dsp:spPr>
        <a:xfrm>
          <a:off x="5432645" y="746459"/>
          <a:ext cx="368034" cy="472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300" kern="1200"/>
        </a:p>
      </dsp:txBody>
      <dsp:txXfrm>
        <a:off x="5432645" y="840896"/>
        <a:ext cx="257624" cy="283313"/>
      </dsp:txXfrm>
    </dsp:sp>
    <dsp:sp modelId="{9BC79ECB-139D-4EFD-BD4E-F595C185B565}">
      <dsp:nvSpPr>
        <dsp:cNvPr id="0" name=""/>
        <dsp:cNvSpPr/>
      </dsp:nvSpPr>
      <dsp:spPr>
        <a:xfrm>
          <a:off x="6116136" y="0"/>
          <a:ext cx="1965105" cy="19651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609DB7-6077-4FFB-AA71-29E87F7B1C82}">
      <dsp:nvSpPr>
        <dsp:cNvPr id="0" name=""/>
        <dsp:cNvSpPr/>
      </dsp:nvSpPr>
      <dsp:spPr>
        <a:xfrm>
          <a:off x="6198908" y="2110632"/>
          <a:ext cx="1965105" cy="10876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EDIFICIOS PRIORITARIOS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Titular del edificio</a:t>
          </a:r>
          <a:endParaRPr lang="es-ES" sz="1600" kern="1200" dirty="0"/>
        </a:p>
      </dsp:txBody>
      <dsp:txXfrm>
        <a:off x="6230763" y="2142487"/>
        <a:ext cx="1901395" cy="10238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21352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7602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75637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751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02</a:t>
            </a:r>
            <a:endParaRPr lang="es-ES" dirty="0"/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01</a:t>
            </a:r>
            <a:endParaRPr lang="es-ES" dirty="0"/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04</a:t>
            </a:r>
            <a:endParaRPr lang="es-ES" dirty="0"/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03</a:t>
            </a:r>
            <a:endParaRPr lang="es-ES" dirty="0"/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7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49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  <p:sldLayoutId id="2147483700" r:id="rId14"/>
    <p:sldLayoutId id="2147483683" r:id="rId15"/>
    <p:sldLayoutId id="2147483701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529" y="385355"/>
            <a:ext cx="8481571" cy="2620238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975" dirty="0">
                <a:latin typeface="Calibri" pitchFamily="34" charset="0"/>
                <a:cs typeface="Arial" charset="0"/>
              </a:rPr>
              <a:t>ESQUEMA DE TEMAS IMPORTANTES DEL PHJ 2028-2033</a:t>
            </a:r>
            <a:r>
              <a:rPr lang="es-ES" dirty="0" smtClean="0">
                <a:latin typeface="Calibri" pitchFamily="34" charset="0"/>
                <a:cs typeface="Arial" charset="0"/>
              </a:rPr>
              <a:t/>
            </a:r>
            <a:br>
              <a:rPr lang="es-ES" dirty="0" smtClean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/>
            </a:r>
            <a:br>
              <a:rPr lang="es-ES" dirty="0">
                <a:latin typeface="Calibri" pitchFamily="34" charset="0"/>
                <a:cs typeface="Arial" charset="0"/>
              </a:rPr>
            </a:br>
            <a:r>
              <a:rPr lang="es-ES" dirty="0">
                <a:latin typeface="Calibri" pitchFamily="34" charset="0"/>
                <a:cs typeface="Arial" charset="0"/>
              </a:rPr>
              <a:t>FICHA </a:t>
            </a:r>
            <a:r>
              <a:rPr lang="es-ES" dirty="0" smtClean="0">
                <a:latin typeface="Calibri" pitchFamily="34" charset="0"/>
                <a:cs typeface="Arial" charset="0"/>
              </a:rPr>
              <a:t>5</a:t>
            </a:r>
            <a:r>
              <a:rPr lang="es-ES" dirty="0">
                <a:latin typeface="Calibri" pitchFamily="34" charset="0"/>
                <a:cs typeface="Arial" charset="0"/>
              </a:rPr>
              <a:t>. IMPLANTACIÓN DEL RD 3/2023 RELATIVO A LA CALIDAD DE LAS AGUAS DESTINADAS AL CONSUMO HUMANO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0" y="308894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s-ES" dirty="0">
                <a:solidFill>
                  <a:prstClr val="black"/>
                </a:solidFill>
                <a:latin typeface="Calibri" pitchFamily="34" charset="0"/>
              </a:rPr>
              <a:t>Febrero de 2026</a:t>
            </a:r>
          </a:p>
        </p:txBody>
      </p:sp>
    </p:spTree>
    <p:extLst>
      <p:ext uri="{BB962C8B-B14F-4D97-AF65-F5344CB8AC3E}">
        <p14:creationId xmlns:p14="http://schemas.microsoft.com/office/powerpoint/2010/main" val="3586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 flipV="1">
            <a:off x="747423" y="655093"/>
            <a:ext cx="1695526" cy="2132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671223" y="353237"/>
            <a:ext cx="186043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Casos detectados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14" y="740063"/>
            <a:ext cx="8921592" cy="426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898287" y="1800243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Contenido del RD 3/2023 y del RDPH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757093" y="2223828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 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56349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 flipV="1">
            <a:off x="747423" y="666776"/>
            <a:ext cx="5196177" cy="14122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747423" y="279950"/>
            <a:ext cx="5584797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Enfoque integral en la evaluación y gestión del riesgo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648221327"/>
              </p:ext>
            </p:extLst>
          </p:nvPr>
        </p:nvGraphicFramePr>
        <p:xfrm>
          <a:off x="395786" y="961125"/>
          <a:ext cx="8386548" cy="4182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ángulo 1"/>
          <p:cNvSpPr/>
          <p:nvPr/>
        </p:nvSpPr>
        <p:spPr>
          <a:xfrm>
            <a:off x="2613546" y="4401008"/>
            <a:ext cx="64076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s-ES" sz="1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ona </a:t>
            </a:r>
            <a:r>
              <a:rPr lang="es-ES" sz="14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la que se produce la captación del agua destinada a la producción de agua de consumo, y en las que las actividades presentes, usos de suelo o naturaleza del mismo pueden tener influencia en la calidad del agua captada</a:t>
            </a:r>
            <a:endParaRPr lang="es-ES" sz="1400" dirty="0"/>
          </a:p>
        </p:txBody>
      </p:sp>
      <p:sp>
        <p:nvSpPr>
          <p:cNvPr id="4" name="Rectángulo redondeado 3"/>
          <p:cNvSpPr/>
          <p:nvPr/>
        </p:nvSpPr>
        <p:spPr>
          <a:xfrm>
            <a:off x="327546" y="825690"/>
            <a:ext cx="2286000" cy="366442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lecha doblada 4"/>
          <p:cNvSpPr/>
          <p:nvPr/>
        </p:nvSpPr>
        <p:spPr>
          <a:xfrm rot="10800000" flipH="1">
            <a:off x="1433014" y="4490113"/>
            <a:ext cx="1146412" cy="44459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97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47423" y="393324"/>
            <a:ext cx="47472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Obligaciones y plazos del RD 3/2023 para MITERD 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826639"/>
            <a:ext cx="7000875" cy="417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31879" y="66965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28640" y="396335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Administración Hidráulica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223119" y="1323730"/>
            <a:ext cx="3918342" cy="2021232"/>
            <a:chOff x="2157993" y="1101619"/>
            <a:chExt cx="3918342" cy="2306876"/>
          </a:xfrm>
        </p:grpSpPr>
        <p:sp>
          <p:nvSpPr>
            <p:cNvPr id="8" name="CuadroTexto 7"/>
            <p:cNvSpPr txBox="1"/>
            <p:nvPr/>
          </p:nvSpPr>
          <p:spPr>
            <a:xfrm>
              <a:off x="2319789" y="1122682"/>
              <a:ext cx="2687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u="sng" dirty="0" smtClean="0"/>
                <a:t>Evaluación y gestión del riesgo en las zonas de captación</a:t>
              </a:r>
              <a:endParaRPr lang="es-ES" sz="1400" u="sng" dirty="0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2157993" y="1101619"/>
              <a:ext cx="3918342" cy="230687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" name="CuadroTexto 1"/>
            <p:cNvSpPr txBox="1"/>
            <p:nvPr/>
          </p:nvSpPr>
          <p:spPr>
            <a:xfrm>
              <a:off x="2347178" y="1659346"/>
              <a:ext cx="36406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Identificación de captaciones de abastecimiento humano (</a:t>
              </a:r>
              <a:r>
                <a:rPr lang="pt-BR" sz="1200" dirty="0" err="1"/>
                <a:t>Vm</a:t>
              </a:r>
              <a:r>
                <a:rPr lang="pt-BR" sz="1200" dirty="0"/>
                <a:t>&gt;10 m3/d o &gt; 50 </a:t>
              </a:r>
              <a:r>
                <a:rPr lang="pt-BR" sz="1200" dirty="0" smtClean="0"/>
                <a:t>p)</a:t>
              </a:r>
              <a:endParaRPr lang="es-ES" sz="1200" dirty="0" smtClean="0"/>
            </a:p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Delimitación y caracterización de las zonas de captación</a:t>
              </a:r>
            </a:p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Peligros y eventos peligrosos</a:t>
              </a:r>
            </a:p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Medidas de gestión del riesgo</a:t>
              </a:r>
              <a:endParaRPr lang="es-ES" sz="1200" dirty="0"/>
            </a:p>
          </p:txBody>
        </p:sp>
        <p:sp>
          <p:nvSpPr>
            <p:cNvPr id="27" name="CuadroTexto 3"/>
            <p:cNvSpPr txBox="1">
              <a:spLocks noChangeAspect="1"/>
            </p:cNvSpPr>
            <p:nvPr/>
          </p:nvSpPr>
          <p:spPr>
            <a:xfrm>
              <a:off x="2850614" y="3018899"/>
              <a:ext cx="2378936" cy="32327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s-ES" sz="1400" b="1" kern="1200" dirty="0" smtClean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Enero de 2027</a:t>
              </a:r>
              <a:endParaRPr lang="es-ES" sz="1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4303256" y="1533356"/>
            <a:ext cx="2637366" cy="2965906"/>
            <a:chOff x="6265520" y="575187"/>
            <a:chExt cx="2637366" cy="2965906"/>
          </a:xfrm>
        </p:grpSpPr>
        <p:sp>
          <p:nvSpPr>
            <p:cNvPr id="25" name="Rectángulo redondeado 24"/>
            <p:cNvSpPr/>
            <p:nvPr/>
          </p:nvSpPr>
          <p:spPr>
            <a:xfrm>
              <a:off x="6265520" y="575187"/>
              <a:ext cx="2637366" cy="296590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6384006" y="635293"/>
              <a:ext cx="2408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u="sng" dirty="0" smtClean="0"/>
                <a:t>Interoperabilidad Ministerios de Sanidad y MITERD</a:t>
              </a:r>
              <a:endParaRPr lang="es-ES" sz="1400" u="sng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6502561" y="2043310"/>
              <a:ext cx="22354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Interoperabilidad entre:</a:t>
              </a:r>
            </a:p>
            <a:p>
              <a:pPr marL="628650" lvl="1" indent="-171450">
                <a:buFont typeface="Wingdings" panose="05000000000000000000" pitchFamily="2" charset="2"/>
                <a:buChar char="ü"/>
              </a:pPr>
              <a:r>
                <a:rPr lang="es-ES" sz="1000" dirty="0" smtClean="0"/>
                <a:t>SINAC</a:t>
              </a:r>
            </a:p>
            <a:p>
              <a:pPr marL="628650" lvl="1" indent="-171450">
                <a:buFont typeface="Wingdings" panose="05000000000000000000" pitchFamily="2" charset="2"/>
                <a:buChar char="ü"/>
              </a:pPr>
              <a:r>
                <a:rPr lang="es-ES" sz="1000" dirty="0" smtClean="0"/>
                <a:t>PHWEB</a:t>
              </a:r>
            </a:p>
            <a:p>
              <a:pPr marL="628650" lvl="1" indent="-171450">
                <a:buFont typeface="Wingdings" panose="05000000000000000000" pitchFamily="2" charset="2"/>
                <a:buChar char="ü"/>
              </a:pPr>
              <a:r>
                <a:rPr lang="es-ES" sz="1000" dirty="0" smtClean="0"/>
                <a:t>NABIA</a:t>
              </a:r>
            </a:p>
          </p:txBody>
        </p:sp>
        <p:sp>
          <p:nvSpPr>
            <p:cNvPr id="29" name="CuadroTexto 3"/>
            <p:cNvSpPr txBox="1">
              <a:spLocks noChangeAspect="1"/>
            </p:cNvSpPr>
            <p:nvPr/>
          </p:nvSpPr>
          <p:spPr>
            <a:xfrm>
              <a:off x="6433738" y="3006461"/>
              <a:ext cx="2378936" cy="32327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s-ES" sz="1400" b="1" kern="1200" dirty="0" smtClean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Enero de 2027</a:t>
              </a:r>
              <a:endParaRPr lang="es-ES" sz="1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6433738" y="1148618"/>
              <a:ext cx="23042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Adaptar los derechos de agua para abastecimiento</a:t>
              </a:r>
            </a:p>
          </p:txBody>
        </p:sp>
        <p:sp>
          <p:nvSpPr>
            <p:cNvPr id="33" name="CuadroTexto 3"/>
            <p:cNvSpPr txBox="1">
              <a:spLocks noChangeAspect="1"/>
            </p:cNvSpPr>
            <p:nvPr/>
          </p:nvSpPr>
          <p:spPr>
            <a:xfrm>
              <a:off x="6430813" y="1630439"/>
              <a:ext cx="2378936" cy="32327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s-ES" sz="1400" b="1" kern="1200" dirty="0" smtClean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Diciembre de 2026</a:t>
              </a:r>
              <a:endParaRPr lang="es-ES" sz="1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" name="Imagen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427" y="3016309"/>
            <a:ext cx="1908806" cy="1971702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223119" y="3552440"/>
            <a:ext cx="3918342" cy="1129388"/>
            <a:chOff x="2157993" y="1101619"/>
            <a:chExt cx="3918342" cy="2306876"/>
          </a:xfrm>
        </p:grpSpPr>
        <p:sp>
          <p:nvSpPr>
            <p:cNvPr id="20" name="CuadroTexto 19"/>
            <p:cNvSpPr txBox="1"/>
            <p:nvPr/>
          </p:nvSpPr>
          <p:spPr>
            <a:xfrm>
              <a:off x="2319788" y="1122682"/>
              <a:ext cx="3433029" cy="351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u="sng" dirty="0" smtClean="0"/>
                <a:t>Control de calidad en las zonas de captación</a:t>
              </a:r>
              <a:endParaRPr lang="es-ES" sz="1400" u="sng" dirty="0"/>
            </a:p>
          </p:txBody>
        </p:sp>
        <p:sp>
          <p:nvSpPr>
            <p:cNvPr id="21" name="Rectángulo redondeado 20"/>
            <p:cNvSpPr/>
            <p:nvPr/>
          </p:nvSpPr>
          <p:spPr>
            <a:xfrm>
              <a:off x="2157993" y="1101619"/>
              <a:ext cx="3918342" cy="230687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2319788" y="1621360"/>
              <a:ext cx="3640667" cy="1388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Definición de puntos de muestreo oficiales</a:t>
              </a:r>
            </a:p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Vigilancia según RD 817/2015</a:t>
              </a:r>
            </a:p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es-ES" sz="1200" dirty="0" smtClean="0"/>
                <a:t>Comunicación con autoridad sanitaria y operadores en caso de incidencias</a:t>
              </a:r>
            </a:p>
          </p:txBody>
        </p:sp>
      </p:grpSp>
      <p:sp>
        <p:nvSpPr>
          <p:cNvPr id="24" name="Elipse 23"/>
          <p:cNvSpPr/>
          <p:nvPr/>
        </p:nvSpPr>
        <p:spPr>
          <a:xfrm>
            <a:off x="6951993" y="457200"/>
            <a:ext cx="2069972" cy="26021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/>
              <a:t>Completar la información de los derechos de abastecimiento para hacer posible la interoperabilidad (información necesaria según RD 3/2023)</a:t>
            </a:r>
            <a:endParaRPr lang="es-ES" sz="1400" dirty="0"/>
          </a:p>
        </p:txBody>
      </p:sp>
      <p:cxnSp>
        <p:nvCxnSpPr>
          <p:cNvPr id="10" name="Conector recto de flecha 9"/>
          <p:cNvCxnSpPr/>
          <p:nvPr/>
        </p:nvCxnSpPr>
        <p:spPr>
          <a:xfrm flipH="1">
            <a:off x="6642980" y="1715922"/>
            <a:ext cx="465294" cy="51878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/>
          <p:cNvCxnSpPr/>
          <p:nvPr/>
        </p:nvCxnSpPr>
        <p:spPr>
          <a:xfrm flipV="1">
            <a:off x="731879" y="662940"/>
            <a:ext cx="3611521" cy="6711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1 Título"/>
          <p:cNvSpPr txBox="1">
            <a:spLocks/>
          </p:cNvSpPr>
          <p:nvPr/>
        </p:nvSpPr>
        <p:spPr bwMode="auto">
          <a:xfrm>
            <a:off x="731879" y="375366"/>
            <a:ext cx="43005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Evaluación y gestión del riesgo en la ZC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63" y="957225"/>
            <a:ext cx="8611286" cy="378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2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/>
          <p:cNvCxnSpPr/>
          <p:nvPr/>
        </p:nvCxnSpPr>
        <p:spPr>
          <a:xfrm flipV="1">
            <a:off x="731879" y="662940"/>
            <a:ext cx="3611521" cy="6711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1 Título"/>
          <p:cNvSpPr txBox="1">
            <a:spLocks/>
          </p:cNvSpPr>
          <p:nvPr/>
        </p:nvSpPr>
        <p:spPr bwMode="auto">
          <a:xfrm>
            <a:off x="731879" y="375366"/>
            <a:ext cx="43005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Evaluación y gestión del riesgo en la ZC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2" y="957225"/>
            <a:ext cx="8964276" cy="394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/>
          <p:cNvSpPr/>
          <p:nvPr/>
        </p:nvSpPr>
        <p:spPr>
          <a:xfrm>
            <a:off x="1698602" y="710529"/>
            <a:ext cx="6058218" cy="634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dirty="0">
              <a:latin typeface="Lato" panose="020F0502020204030203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380433" y="903389"/>
            <a:ext cx="6560707" cy="50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rtlCol="0" anchor="ctr" anchorCtr="0">
            <a:noAutofit/>
          </a:bodyPr>
          <a:lstStyle/>
          <a:p>
            <a:pPr algn="ctr"/>
            <a:r>
              <a:rPr lang="es-ES" sz="1600" dirty="0" smtClean="0">
                <a:solidFill>
                  <a:schemeClr val="bg1"/>
                </a:solidFill>
                <a:latin typeface="Lato Black"/>
                <a:ea typeface="Lato Black"/>
                <a:cs typeface="Lato Black"/>
              </a:rPr>
              <a:t>Art. 55 </a:t>
            </a:r>
            <a:r>
              <a:rPr lang="es-ES" dirty="0" smtClean="0">
                <a:solidFill>
                  <a:schemeClr val="bg1"/>
                </a:solidFill>
                <a:latin typeface="Lato Black"/>
                <a:ea typeface="Lato Black"/>
                <a:cs typeface="Lato Black"/>
              </a:rPr>
              <a:t>Control </a:t>
            </a:r>
            <a:r>
              <a:rPr lang="es-ES" dirty="0">
                <a:solidFill>
                  <a:schemeClr val="bg1"/>
                </a:solidFill>
                <a:latin typeface="Lato Black"/>
                <a:ea typeface="Lato Black"/>
                <a:cs typeface="Lato Black"/>
              </a:rPr>
              <a:t>adecuado de las aguas en las zonas de </a:t>
            </a:r>
            <a:r>
              <a:rPr lang="es-ES" dirty="0" smtClean="0">
                <a:solidFill>
                  <a:schemeClr val="bg1"/>
                </a:solidFill>
                <a:latin typeface="Lato Black"/>
                <a:ea typeface="Lato Black"/>
                <a:cs typeface="Lato Black"/>
              </a:rPr>
              <a:t>captación</a:t>
            </a:r>
          </a:p>
          <a:p>
            <a: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lang="es-ES" dirty="0" smtClean="0">
              <a:solidFill>
                <a:schemeClr val="bg1"/>
              </a:solidFill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848903" y="1931089"/>
            <a:ext cx="5623765" cy="1748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rtlCol="0" anchor="ctr" anchorCtr="0">
            <a:noAutofit/>
          </a:bodyPr>
          <a:lstStyle/>
          <a:p>
            <a:pPr marL="439738" lvl="4" indent="-1714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1200" dirty="0" smtClean="0">
                <a:latin typeface="Lato" panose="020F0502020204030203" pitchFamily="34" charset="0"/>
                <a:ea typeface="Lato Black"/>
                <a:cs typeface="Lato Black"/>
              </a:rPr>
              <a:t>No </a:t>
            </a:r>
            <a:r>
              <a:rPr lang="es-ES" sz="1200" dirty="0">
                <a:latin typeface="Lato" panose="020F0502020204030203" pitchFamily="34" charset="0"/>
                <a:ea typeface="Lato Black"/>
                <a:cs typeface="Lato Black"/>
              </a:rPr>
              <a:t>es necesario controlar toda la lista</a:t>
            </a:r>
          </a:p>
          <a:p>
            <a:pPr marL="439738" lvl="4" indent="-1714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1200" dirty="0" smtClean="0">
                <a:latin typeface="Lato" panose="020F0502020204030203" pitchFamily="34" charset="0"/>
                <a:ea typeface="Lato Black"/>
                <a:cs typeface="Lato Black"/>
              </a:rPr>
              <a:t>Selección </a:t>
            </a:r>
            <a:r>
              <a:rPr lang="es-ES" sz="1200" dirty="0">
                <a:latin typeface="Lato" panose="020F0502020204030203" pitchFamily="34" charset="0"/>
                <a:ea typeface="Lato Black"/>
                <a:cs typeface="Lato Black"/>
              </a:rPr>
              <a:t>basada en:</a:t>
            </a:r>
          </a:p>
          <a:p>
            <a:pPr marL="536575" algn="just">
              <a:spcBef>
                <a:spcPts val="600"/>
              </a:spcBef>
            </a:pPr>
            <a:r>
              <a:rPr lang="es-ES" sz="1200" dirty="0">
                <a:latin typeface="Lato" panose="020F0502020204030203" pitchFamily="34" charset="0"/>
                <a:ea typeface="Lato Black"/>
                <a:cs typeface="Lato Black"/>
              </a:rPr>
              <a:t>–Peligros y eventos peligrosos detectados (art. 54)</a:t>
            </a:r>
          </a:p>
          <a:p>
            <a:pPr marL="536575" algn="just">
              <a:spcBef>
                <a:spcPts val="600"/>
              </a:spcBef>
            </a:pPr>
            <a:r>
              <a:rPr lang="es-ES" sz="1200" dirty="0">
                <a:latin typeface="Lato" panose="020F0502020204030203" pitchFamily="34" charset="0"/>
                <a:ea typeface="Lato Black"/>
                <a:cs typeface="Lato Black"/>
              </a:rPr>
              <a:t>–Información facilitada por operadores (art 56)</a:t>
            </a:r>
          </a:p>
          <a:p>
            <a:pPr marL="439738" lvl="4" indent="-1714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1200" dirty="0" smtClean="0">
                <a:latin typeface="Lato" panose="020F0502020204030203" pitchFamily="34" charset="0"/>
                <a:ea typeface="Lato Black"/>
                <a:cs typeface="Lato Black"/>
              </a:rPr>
              <a:t>Para </a:t>
            </a:r>
            <a:r>
              <a:rPr lang="es-ES" sz="1200" dirty="0">
                <a:latin typeface="Lato" panose="020F0502020204030203" pitchFamily="34" charset="0"/>
                <a:ea typeface="Lato Black"/>
                <a:cs typeface="Lato Black"/>
              </a:rPr>
              <a:t>detectar nuevas sustancias se usarán los controles del RD de seguimiento del estado (zonas protegidas) [RD 817/2015 y RD 1514/2009]</a:t>
            </a:r>
          </a:p>
        </p:txBody>
      </p:sp>
      <p:sp>
        <p:nvSpPr>
          <p:cNvPr id="6" name="Rectángulo 5"/>
          <p:cNvSpPr/>
          <p:nvPr/>
        </p:nvSpPr>
        <p:spPr>
          <a:xfrm>
            <a:off x="524552" y="1449870"/>
            <a:ext cx="3567388" cy="481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 smtClean="0">
                <a:latin typeface="Lato" panose="020F0502020204030203" pitchFamily="34" charset="0"/>
              </a:rPr>
              <a:t>En la zona de captación o en el agua sin tratar</a:t>
            </a:r>
            <a:endParaRPr lang="es-ES" sz="1600" dirty="0">
              <a:latin typeface="Lato" panose="020F0502020204030203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50909" y="1449870"/>
            <a:ext cx="4379960" cy="4652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dirty="0">
                <a:latin typeface="Lato" panose="020F0502020204030203" pitchFamily="34" charset="0"/>
              </a:rPr>
              <a:t>La </a:t>
            </a:r>
            <a:r>
              <a:rPr lang="es-ES" sz="1600" dirty="0" err="1">
                <a:latin typeface="Lato" panose="020F0502020204030203" pitchFamily="34" charset="0"/>
              </a:rPr>
              <a:t>Adm</a:t>
            </a:r>
            <a:r>
              <a:rPr lang="es-ES" sz="1600" dirty="0">
                <a:latin typeface="Lato" panose="020F0502020204030203" pitchFamily="34" charset="0"/>
              </a:rPr>
              <a:t> Hidráulica seleccionará los parámetros, sustancias o contaminantes para el control</a:t>
            </a:r>
          </a:p>
        </p:txBody>
      </p:sp>
      <p:cxnSp>
        <p:nvCxnSpPr>
          <p:cNvPr id="9" name="Conector recto 8"/>
          <p:cNvCxnSpPr/>
          <p:nvPr/>
        </p:nvCxnSpPr>
        <p:spPr>
          <a:xfrm flipV="1">
            <a:off x="731879" y="662940"/>
            <a:ext cx="2575201" cy="6711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 Título"/>
          <p:cNvSpPr txBox="1">
            <a:spLocks/>
          </p:cNvSpPr>
          <p:nvPr/>
        </p:nvSpPr>
        <p:spPr bwMode="auto">
          <a:xfrm>
            <a:off x="670919" y="382077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Control de calidad en las ZC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524552" y="3749422"/>
            <a:ext cx="8406316" cy="132072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600" b="1" dirty="0" smtClean="0">
                <a:latin typeface="Lato" panose="020F0502020204030203" pitchFamily="34" charset="0"/>
              </a:rPr>
              <a:t>Necesidad de coordinación</a:t>
            </a: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1600" dirty="0" smtClean="0">
                <a:latin typeface="Lato" panose="020F0502020204030203" pitchFamily="34" charset="0"/>
              </a:rPr>
              <a:t>Lo operadores que efectúen controles deberán comunicar a las autoridades competentes la evolución de los parámetros usando SINAC (art. 56)</a:t>
            </a:r>
          </a:p>
          <a:p>
            <a:pPr marL="171450" indent="-17145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s-ES" sz="1600" dirty="0" smtClean="0">
                <a:latin typeface="Lato" panose="020F0502020204030203" pitchFamily="34" charset="0"/>
              </a:rPr>
              <a:t>La </a:t>
            </a:r>
            <a:r>
              <a:rPr lang="es-ES" sz="1600" dirty="0" err="1" smtClean="0">
                <a:latin typeface="Lato" panose="020F0502020204030203" pitchFamily="34" charset="0"/>
              </a:rPr>
              <a:t>Adm</a:t>
            </a:r>
            <a:r>
              <a:rPr lang="es-ES" sz="1600" dirty="0" smtClean="0">
                <a:latin typeface="Lato" panose="020F0502020204030203" pitchFamily="34" charset="0"/>
              </a:rPr>
              <a:t>. Hidráulica comunica resultados a SINAC (art.62 SINAC)</a:t>
            </a:r>
            <a:endParaRPr lang="es-ES" sz="1600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4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/>
          <p:cNvCxnSpPr/>
          <p:nvPr/>
        </p:nvCxnSpPr>
        <p:spPr>
          <a:xfrm flipV="1">
            <a:off x="731879" y="662940"/>
            <a:ext cx="1691281" cy="6711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1 Título"/>
          <p:cNvSpPr txBox="1">
            <a:spLocks/>
          </p:cNvSpPr>
          <p:nvPr/>
        </p:nvSpPr>
        <p:spPr bwMode="auto">
          <a:xfrm>
            <a:off x="678539" y="382077"/>
            <a:ext cx="1797961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Interoperabilidad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39" y="662940"/>
            <a:ext cx="7882811" cy="4383404"/>
          </a:xfrm>
          <a:prstGeom prst="rect">
            <a:avLst/>
          </a:prstGeom>
        </p:spPr>
      </p:pic>
      <p:cxnSp>
        <p:nvCxnSpPr>
          <p:cNvPr id="4" name="Conector recto 3"/>
          <p:cNvCxnSpPr/>
          <p:nvPr/>
        </p:nvCxnSpPr>
        <p:spPr>
          <a:xfrm flipV="1">
            <a:off x="3173104" y="3725839"/>
            <a:ext cx="1835624" cy="68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14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/>
          <p:cNvCxnSpPr/>
          <p:nvPr/>
        </p:nvCxnSpPr>
        <p:spPr>
          <a:xfrm flipV="1">
            <a:off x="731879" y="662940"/>
            <a:ext cx="2575201" cy="6711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1 Título"/>
          <p:cNvSpPr txBox="1">
            <a:spLocks/>
          </p:cNvSpPr>
          <p:nvPr/>
        </p:nvSpPr>
        <p:spPr bwMode="auto">
          <a:xfrm>
            <a:off x="670919" y="382077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Perímetros de Protección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78674" y="846394"/>
            <a:ext cx="8578412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RDPH (</a:t>
            </a:r>
            <a:r>
              <a:rPr lang="es-ES" dirty="0"/>
              <a:t>artículos 243 ter, 243 </a:t>
            </a:r>
            <a:r>
              <a:rPr lang="es-ES" dirty="0" err="1"/>
              <a:t>quater</a:t>
            </a:r>
            <a:r>
              <a:rPr lang="es-ES" dirty="0"/>
              <a:t> y 243 </a:t>
            </a:r>
            <a:r>
              <a:rPr lang="es-ES" dirty="0" err="1" smtClean="0"/>
              <a:t>quinquies</a:t>
            </a:r>
            <a:r>
              <a:rPr lang="es-ES" dirty="0" smtClean="0"/>
              <a:t>, anexo VIII y DT 7ª)</a:t>
            </a:r>
            <a:endParaRPr lang="es-ES" dirty="0"/>
          </a:p>
        </p:txBody>
      </p:sp>
      <p:sp>
        <p:nvSpPr>
          <p:cNvPr id="2" name="Elipse 1"/>
          <p:cNvSpPr/>
          <p:nvPr/>
        </p:nvSpPr>
        <p:spPr>
          <a:xfrm>
            <a:off x="84908" y="1380179"/>
            <a:ext cx="2677885" cy="2008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&gt;</a:t>
            </a:r>
            <a:r>
              <a:rPr lang="es-ES" dirty="0" smtClean="0"/>
              <a:t> 50 personas</a:t>
            </a:r>
          </a:p>
          <a:p>
            <a:pPr algn="ctr"/>
            <a:r>
              <a:rPr lang="es-ES" dirty="0" smtClean="0"/>
              <a:t>o</a:t>
            </a:r>
          </a:p>
          <a:p>
            <a:pPr algn="ctr"/>
            <a:r>
              <a:rPr lang="es-ES" dirty="0" err="1" smtClean="0"/>
              <a:t>V</a:t>
            </a:r>
            <a:r>
              <a:rPr lang="es-ES" baseline="-25000" dirty="0" err="1" smtClean="0"/>
              <a:t>m</a:t>
            </a:r>
            <a:r>
              <a:rPr lang="es-ES" dirty="0" smtClean="0"/>
              <a:t>&gt; 10 m</a:t>
            </a:r>
            <a:r>
              <a:rPr lang="es-ES" baseline="30000" dirty="0" smtClean="0"/>
              <a:t>3</a:t>
            </a:r>
            <a:r>
              <a:rPr lang="es-ES" dirty="0" smtClean="0"/>
              <a:t>/d</a:t>
            </a:r>
          </a:p>
          <a:p>
            <a:pPr algn="ctr"/>
            <a:endParaRPr lang="es-ES" dirty="0" smtClean="0"/>
          </a:p>
          <a:p>
            <a:pPr algn="ctr"/>
            <a:r>
              <a:rPr lang="es-ES" b="1" dirty="0" smtClean="0"/>
              <a:t>RZP</a:t>
            </a:r>
          </a:p>
          <a:p>
            <a:pPr algn="ctr"/>
            <a:r>
              <a:rPr lang="es-ES" sz="1400" dirty="0" smtClean="0"/>
              <a:t>Art. 243 ter.1</a:t>
            </a:r>
            <a:endParaRPr lang="es-ES" sz="1400" dirty="0"/>
          </a:p>
        </p:txBody>
      </p:sp>
      <p:sp>
        <p:nvSpPr>
          <p:cNvPr id="6" name="Elipse 5"/>
          <p:cNvSpPr/>
          <p:nvPr/>
        </p:nvSpPr>
        <p:spPr>
          <a:xfrm>
            <a:off x="3065417" y="1411670"/>
            <a:ext cx="2969623" cy="2008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&gt; 50.000 personas </a:t>
            </a:r>
          </a:p>
          <a:p>
            <a:pPr algn="ctr"/>
            <a:r>
              <a:rPr lang="es-ES" dirty="0" smtClean="0"/>
              <a:t>o</a:t>
            </a:r>
          </a:p>
          <a:p>
            <a:pPr algn="ctr"/>
            <a:r>
              <a:rPr lang="es-ES" dirty="0" err="1" smtClean="0"/>
              <a:t>V</a:t>
            </a:r>
            <a:r>
              <a:rPr lang="es-ES" baseline="-25000" dirty="0" err="1" smtClean="0"/>
              <a:t>m</a:t>
            </a:r>
            <a:r>
              <a:rPr lang="es-ES" dirty="0"/>
              <a:t>&gt;</a:t>
            </a:r>
            <a:r>
              <a:rPr lang="es-ES" dirty="0" smtClean="0"/>
              <a:t> 10.000 m</a:t>
            </a:r>
            <a:r>
              <a:rPr lang="es-ES" baseline="30000" dirty="0" smtClean="0"/>
              <a:t>3</a:t>
            </a:r>
            <a:r>
              <a:rPr lang="es-ES" dirty="0" smtClean="0"/>
              <a:t>/d </a:t>
            </a:r>
            <a:r>
              <a:rPr lang="es-ES" sz="1200" dirty="0" smtClean="0"/>
              <a:t>por captación o conjunto de captaciones</a:t>
            </a:r>
          </a:p>
          <a:p>
            <a:pPr algn="ctr"/>
            <a:endParaRPr lang="es-ES" sz="800" dirty="0" smtClean="0"/>
          </a:p>
          <a:p>
            <a:pPr algn="ctr"/>
            <a:r>
              <a:rPr lang="es-ES" sz="1400" dirty="0" smtClean="0"/>
              <a:t>Al menos una </a:t>
            </a:r>
            <a:r>
              <a:rPr lang="es-ES" sz="1400" dirty="0" err="1" smtClean="0"/>
              <a:t>capt</a:t>
            </a:r>
            <a:r>
              <a:rPr lang="es-ES" sz="1400" dirty="0" smtClean="0"/>
              <a:t>. </a:t>
            </a:r>
            <a:r>
              <a:rPr lang="es-ES" sz="1400" dirty="0" err="1" smtClean="0"/>
              <a:t>subt</a:t>
            </a:r>
            <a:r>
              <a:rPr lang="es-ES" sz="1400" dirty="0" smtClean="0"/>
              <a:t>.</a:t>
            </a:r>
          </a:p>
          <a:p>
            <a:pPr algn="ctr"/>
            <a:r>
              <a:rPr lang="es-ES" sz="1400" dirty="0" smtClean="0"/>
              <a:t>DT 7º</a:t>
            </a:r>
          </a:p>
        </p:txBody>
      </p:sp>
      <p:sp>
        <p:nvSpPr>
          <p:cNvPr id="7" name="Elipse 6"/>
          <p:cNvSpPr/>
          <p:nvPr/>
        </p:nvSpPr>
        <p:spPr>
          <a:xfrm>
            <a:off x="6263880" y="1411670"/>
            <a:ext cx="2677885" cy="2008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Nuevas concesiones y novaciones</a:t>
            </a:r>
          </a:p>
          <a:p>
            <a:pPr algn="ctr"/>
            <a:r>
              <a:rPr lang="es-ES" sz="1400" dirty="0" smtClean="0"/>
              <a:t>Art. 243 ter.6</a:t>
            </a:r>
            <a:endParaRPr lang="es-ES" sz="1400" dirty="0"/>
          </a:p>
        </p:txBody>
      </p:sp>
      <p:sp>
        <p:nvSpPr>
          <p:cNvPr id="5" name="Rectángulo 4"/>
          <p:cNvSpPr/>
          <p:nvPr/>
        </p:nvSpPr>
        <p:spPr>
          <a:xfrm>
            <a:off x="535577" y="3553094"/>
            <a:ext cx="1776549" cy="5050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SIN PLAZO</a:t>
            </a:r>
            <a:endParaRPr lang="es-ES" dirty="0"/>
          </a:p>
        </p:txBody>
      </p:sp>
      <p:sp>
        <p:nvSpPr>
          <p:cNvPr id="10" name="Rectángulo 9"/>
          <p:cNvSpPr/>
          <p:nvPr/>
        </p:nvSpPr>
        <p:spPr>
          <a:xfrm>
            <a:off x="3694868" y="3553097"/>
            <a:ext cx="1776549" cy="50509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SEPT-2027</a:t>
            </a:r>
            <a:endParaRPr lang="es-ES" dirty="0"/>
          </a:p>
        </p:txBody>
      </p:sp>
      <p:sp>
        <p:nvSpPr>
          <p:cNvPr id="11" name="Rectángulo 10"/>
          <p:cNvSpPr/>
          <p:nvPr/>
        </p:nvSpPr>
        <p:spPr>
          <a:xfrm>
            <a:off x="6676057" y="3566157"/>
            <a:ext cx="2102180" cy="49203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Momento de la tramitación</a:t>
            </a:r>
            <a:endParaRPr lang="es-ES" dirty="0"/>
          </a:p>
        </p:txBody>
      </p:sp>
      <p:sp>
        <p:nvSpPr>
          <p:cNvPr id="8" name="Octágono 7"/>
          <p:cNvSpPr/>
          <p:nvPr/>
        </p:nvSpPr>
        <p:spPr>
          <a:xfrm>
            <a:off x="95796" y="4254134"/>
            <a:ext cx="2677885" cy="648791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≈1.900 captaciones</a:t>
            </a:r>
            <a:endParaRPr lang="es-ES" dirty="0"/>
          </a:p>
        </p:txBody>
      </p:sp>
      <p:sp>
        <p:nvSpPr>
          <p:cNvPr id="13" name="Octágono 12"/>
          <p:cNvSpPr/>
          <p:nvPr/>
        </p:nvSpPr>
        <p:spPr>
          <a:xfrm>
            <a:off x="3115299" y="4254134"/>
            <a:ext cx="2913017" cy="648792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≈200 aprovechamientos</a:t>
            </a:r>
            <a:endParaRPr lang="es-E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3670674" y="231436"/>
            <a:ext cx="51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¿Dónde hay que delimitar perímetros de protección?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0314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2;p14"/>
          <p:cNvSpPr txBox="1"/>
          <p:nvPr/>
        </p:nvSpPr>
        <p:spPr>
          <a:xfrm>
            <a:off x="5285393" y="1448831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Situación actual en la DHJ</a:t>
            </a:r>
          </a:p>
        </p:txBody>
      </p:sp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13454" y="231591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3088070" y="72954"/>
            <a:ext cx="2924997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>
                <a:ea typeface="Lato Black"/>
                <a:cs typeface="Lato Black"/>
              </a:rPr>
              <a:t>Índice de contenidos</a:t>
            </a:r>
          </a:p>
        </p:txBody>
      </p:sp>
      <p:sp>
        <p:nvSpPr>
          <p:cNvPr id="13" name="Google Shape;65;p14"/>
          <p:cNvSpPr txBox="1"/>
          <p:nvPr/>
        </p:nvSpPr>
        <p:spPr>
          <a:xfrm>
            <a:off x="1013454" y="2767173"/>
            <a:ext cx="3537115" cy="706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b="1" dirty="0" smtClean="0">
                <a:ea typeface="Lato Black"/>
                <a:cs typeface="Lato Black"/>
                <a:sym typeface="Lato Black"/>
              </a:rPr>
              <a:t>Contenido del  RD 3/2023 y del RDPH</a:t>
            </a:r>
            <a:endParaRPr lang="es-ES" b="1" dirty="0">
              <a:ea typeface="Lato Black"/>
              <a:cs typeface="Lato Black"/>
              <a:sym typeface="Lato Black"/>
            </a:endParaRP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2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 smtClean="0">
                <a:ea typeface="Lato Black"/>
                <a:cs typeface="Lato Black"/>
              </a:rPr>
              <a:t>¿Por qué es un tema del </a:t>
            </a:r>
            <a:r>
              <a:rPr lang="es-ES" b="1" dirty="0" err="1" smtClean="0">
                <a:ea typeface="Lato Black"/>
                <a:cs typeface="Lato Black"/>
              </a:rPr>
              <a:t>EpTI</a:t>
            </a:r>
            <a:r>
              <a:rPr lang="es-ES" b="1" dirty="0" smtClean="0">
                <a:ea typeface="Lato Black"/>
                <a:cs typeface="Lato Black"/>
              </a:rPr>
              <a:t>?</a:t>
            </a:r>
            <a:endParaRPr lang="es-ES" b="1" dirty="0">
              <a:ea typeface="Lato Black"/>
              <a:cs typeface="Lato Black"/>
            </a:endParaRP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309524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3" y="2558430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 smtClean="0">
                <a:ea typeface="Lato Black"/>
                <a:cs typeface="Lato Black"/>
              </a:rPr>
              <a:t>Alternativas</a:t>
            </a:r>
            <a:endParaRPr lang="es-ES" b="1" dirty="0">
              <a:ea typeface="Lato Black"/>
              <a:cs typeface="Lato Black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9833" b="13881"/>
          <a:stretch/>
        </p:blipFill>
        <p:spPr>
          <a:xfrm>
            <a:off x="1447812" y="772597"/>
            <a:ext cx="7229415" cy="406834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051734" y="303621"/>
            <a:ext cx="7844469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¿Cómo funciona un perímetro de protección?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8215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 flipV="1">
            <a:off x="744583" y="623885"/>
            <a:ext cx="2142308" cy="17925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 Título"/>
          <p:cNvSpPr txBox="1">
            <a:spLocks/>
          </p:cNvSpPr>
          <p:nvPr/>
        </p:nvSpPr>
        <p:spPr bwMode="auto">
          <a:xfrm>
            <a:off x="657856" y="282487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Perímetros de Protección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3205717" y="173410"/>
            <a:ext cx="3934046" cy="64633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Zonificación en captaciones subterráneas</a:t>
            </a:r>
            <a:endParaRPr lang="es-ES" dirty="0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75153EEB-5CD2-B7B5-1820-34989967B8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731" t="33201" r="14563" b="20600"/>
          <a:stretch/>
        </p:blipFill>
        <p:spPr>
          <a:xfrm>
            <a:off x="657856" y="935351"/>
            <a:ext cx="3590332" cy="213479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E556BA1-6FF8-126D-BC26-C3DC8A6E16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416" t="30050" r="14563" b="17450"/>
          <a:stretch/>
        </p:blipFill>
        <p:spPr>
          <a:xfrm>
            <a:off x="4698513" y="911063"/>
            <a:ext cx="3592048" cy="216388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Elipse 1"/>
          <p:cNvSpPr/>
          <p:nvPr/>
        </p:nvSpPr>
        <p:spPr>
          <a:xfrm>
            <a:off x="7580811" y="250032"/>
            <a:ext cx="1467393" cy="609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Art. 243 </a:t>
            </a:r>
            <a:r>
              <a:rPr lang="es-ES" sz="1200" dirty="0" err="1" smtClean="0"/>
              <a:t>quinquies</a:t>
            </a:r>
            <a:r>
              <a:rPr lang="es-ES" sz="1200" dirty="0" smtClean="0"/>
              <a:t> y anexo VIII</a:t>
            </a:r>
            <a:endParaRPr lang="es-ES" sz="1200" dirty="0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9C49AB92-969A-1208-BFED-B4B371739828}"/>
              </a:ext>
            </a:extLst>
          </p:cNvPr>
          <p:cNvSpPr/>
          <p:nvPr/>
        </p:nvSpPr>
        <p:spPr>
          <a:xfrm>
            <a:off x="702599" y="4162882"/>
            <a:ext cx="2970461" cy="820988"/>
          </a:xfrm>
          <a:prstGeom prst="rect">
            <a:avLst/>
          </a:prstGeom>
          <a:solidFill>
            <a:schemeClr val="lt1">
              <a:alpha val="0"/>
            </a:schemeClr>
          </a:solidFill>
          <a:ln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Régimen </a:t>
            </a:r>
            <a:r>
              <a:rPr lang="es-ES" sz="1400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transitorio para adaptar actividades existentes</a:t>
            </a:r>
            <a:r>
              <a:rPr lang="es-ES" sz="1400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</a:rPr>
              <a:t>.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8E42979F-BA19-793D-8432-5129B8079CDB}"/>
              </a:ext>
            </a:extLst>
          </p:cNvPr>
          <p:cNvSpPr/>
          <p:nvPr/>
        </p:nvSpPr>
        <p:spPr>
          <a:xfrm>
            <a:off x="6069875" y="3195555"/>
            <a:ext cx="2555966" cy="846719"/>
          </a:xfrm>
          <a:prstGeom prst="rect">
            <a:avLst/>
          </a:prstGeom>
          <a:solidFill>
            <a:schemeClr val="lt1">
              <a:alpha val="0"/>
            </a:schemeClr>
          </a:solidFill>
          <a:ln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C</a:t>
            </a:r>
            <a:r>
              <a:rPr lang="es-ES" sz="1400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oordinación con autoridades competentes en ordenación del territorio</a:t>
            </a:r>
            <a:endParaRPr lang="es-ES" sz="1400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E42979F-BA19-793D-8432-5129B8079CDB}"/>
              </a:ext>
            </a:extLst>
          </p:cNvPr>
          <p:cNvSpPr/>
          <p:nvPr/>
        </p:nvSpPr>
        <p:spPr>
          <a:xfrm>
            <a:off x="4802267" y="4224918"/>
            <a:ext cx="2577707" cy="794626"/>
          </a:xfrm>
          <a:prstGeom prst="rect">
            <a:avLst/>
          </a:prstGeom>
          <a:solidFill>
            <a:schemeClr val="lt1">
              <a:alpha val="0"/>
            </a:schemeClr>
          </a:solidFill>
          <a:ln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Importancia de asegurar la efectividad de las limitaciones </a:t>
            </a:r>
            <a:endParaRPr lang="es-ES" sz="1400" strike="sngStrike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" panose="020F0502020204030203" pitchFamily="34" charset="0"/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9C49AB92-969A-1208-BFED-B4B371739828}"/>
              </a:ext>
            </a:extLst>
          </p:cNvPr>
          <p:cNvSpPr/>
          <p:nvPr/>
        </p:nvSpPr>
        <p:spPr>
          <a:xfrm>
            <a:off x="202950" y="3183165"/>
            <a:ext cx="2636044" cy="820988"/>
          </a:xfrm>
          <a:prstGeom prst="rect">
            <a:avLst/>
          </a:prstGeom>
          <a:solidFill>
            <a:schemeClr val="lt1">
              <a:alpha val="0"/>
            </a:schemeClr>
          </a:solidFill>
          <a:ln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Limitaciones de autorizaciones o concesiones (PHC)</a:t>
            </a:r>
            <a:endParaRPr lang="es-ES" sz="1400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9C49AB92-969A-1208-BFED-B4B371739828}"/>
              </a:ext>
            </a:extLst>
          </p:cNvPr>
          <p:cNvSpPr/>
          <p:nvPr/>
        </p:nvSpPr>
        <p:spPr>
          <a:xfrm>
            <a:off x="3085828" y="3208421"/>
            <a:ext cx="2600869" cy="820988"/>
          </a:xfrm>
          <a:prstGeom prst="rect">
            <a:avLst/>
          </a:prstGeom>
          <a:solidFill>
            <a:schemeClr val="lt1">
              <a:alpha val="0"/>
            </a:schemeClr>
          </a:solidFill>
          <a:ln cmpd="sng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accent5">
                    <a:lumMod val="50000"/>
                  </a:schemeClr>
                </a:solidFill>
                <a:latin typeface="Lato" panose="020F0502020204030203" pitchFamily="34" charset="0"/>
                <a:cs typeface="Calibri" panose="020F0502020204030204" pitchFamily="34" charset="0"/>
              </a:rPr>
              <a:t>Condicionamientos a actividades o instalaciones</a:t>
            </a:r>
            <a:endParaRPr lang="es-ES" sz="1400" dirty="0">
              <a:solidFill>
                <a:schemeClr val="accent5">
                  <a:lumMod val="50000"/>
                </a:schemeClr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29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 flipV="1">
            <a:off x="744583" y="623885"/>
            <a:ext cx="2142308" cy="17925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 Título"/>
          <p:cNvSpPr txBox="1">
            <a:spLocks/>
          </p:cNvSpPr>
          <p:nvPr/>
        </p:nvSpPr>
        <p:spPr bwMode="auto">
          <a:xfrm>
            <a:off x="657856" y="282487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Perímetros de Protección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3378925" y="160882"/>
            <a:ext cx="5564777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Zonificación. Recomendaciones restricciones actividades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339" y="691712"/>
            <a:ext cx="5266805" cy="4203680"/>
          </a:xfrm>
          <a:prstGeom prst="rect">
            <a:avLst/>
          </a:prstGeom>
        </p:spPr>
      </p:pic>
      <p:sp>
        <p:nvSpPr>
          <p:cNvPr id="2" name="Elipse 1"/>
          <p:cNvSpPr/>
          <p:nvPr/>
        </p:nvSpPr>
        <p:spPr>
          <a:xfrm>
            <a:off x="5174360" y="570061"/>
            <a:ext cx="1467393" cy="609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Anexo VIII RDPH</a:t>
            </a:r>
            <a:endParaRPr lang="es-ES" sz="1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57" y="822388"/>
            <a:ext cx="2928568" cy="41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 flipV="1">
            <a:off x="744583" y="623885"/>
            <a:ext cx="2142308" cy="17925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ángulo redondeado 19"/>
          <p:cNvSpPr/>
          <p:nvPr/>
        </p:nvSpPr>
        <p:spPr>
          <a:xfrm>
            <a:off x="939102" y="2851194"/>
            <a:ext cx="7466098" cy="63818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/>
        </p:nvSpPr>
        <p:spPr>
          <a:xfrm>
            <a:off x="1642865" y="2915322"/>
            <a:ext cx="5726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dirty="0"/>
              <a:t>Se recogerán en el </a:t>
            </a:r>
            <a:r>
              <a:rPr lang="es-ES" sz="1600" dirty="0" smtClean="0"/>
              <a:t>PHC (Registro </a:t>
            </a:r>
            <a:r>
              <a:rPr lang="es-ES" sz="1600" dirty="0"/>
              <a:t>de zonas </a:t>
            </a:r>
            <a:r>
              <a:rPr lang="es-ES" sz="1600" dirty="0" smtClean="0"/>
              <a:t>protegidas)</a:t>
            </a:r>
            <a:endParaRPr lang="es-ES" sz="1600" dirty="0"/>
          </a:p>
        </p:txBody>
      </p:sp>
      <p:sp>
        <p:nvSpPr>
          <p:cNvPr id="19" name="1 Título"/>
          <p:cNvSpPr txBox="1">
            <a:spLocks/>
          </p:cNvSpPr>
          <p:nvPr/>
        </p:nvSpPr>
        <p:spPr bwMode="auto">
          <a:xfrm>
            <a:off x="657856" y="282487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600" b="1" dirty="0" smtClean="0"/>
              <a:t>Perímetros de Protección</a:t>
            </a:r>
            <a:endParaRPr lang="es-E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3635831" y="370736"/>
            <a:ext cx="2281646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Tramitación PP</a:t>
            </a:r>
            <a:endParaRPr lang="es-ES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333103" y="1118967"/>
            <a:ext cx="2965268" cy="12017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Tramitación conjunta con el ciclo de planificación correspondiente.</a:t>
            </a:r>
            <a:endParaRPr lang="es-ES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5886997" y="1118967"/>
            <a:ext cx="2965268" cy="12017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Por Junta de Gobierno</a:t>
            </a:r>
            <a:endParaRPr lang="es-ES" dirty="0"/>
          </a:p>
        </p:txBody>
      </p:sp>
      <p:sp>
        <p:nvSpPr>
          <p:cNvPr id="12" name="Cerrar llave 11"/>
          <p:cNvSpPr/>
          <p:nvPr/>
        </p:nvSpPr>
        <p:spPr>
          <a:xfrm rot="16200000">
            <a:off x="4651533" y="-1897318"/>
            <a:ext cx="250244" cy="5721533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Explosión 1 12"/>
          <p:cNvSpPr/>
          <p:nvPr/>
        </p:nvSpPr>
        <p:spPr>
          <a:xfrm>
            <a:off x="2886891" y="943656"/>
            <a:ext cx="2382845" cy="1956905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/>
              <a:t>PHJ </a:t>
            </a:r>
            <a:r>
              <a:rPr lang="es-ES" sz="1400" dirty="0" smtClean="0"/>
              <a:t>2028-2033 Consulta pública Oct-26</a:t>
            </a:r>
            <a:endParaRPr lang="es-ES" sz="1400" dirty="0"/>
          </a:p>
        </p:txBody>
      </p:sp>
      <p:sp>
        <p:nvSpPr>
          <p:cNvPr id="27" name="Elipse 26"/>
          <p:cNvSpPr/>
          <p:nvPr/>
        </p:nvSpPr>
        <p:spPr>
          <a:xfrm>
            <a:off x="7763690" y="156052"/>
            <a:ext cx="1206137" cy="609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/>
              <a:t>Art. 243 </a:t>
            </a:r>
            <a:r>
              <a:rPr lang="es-ES" sz="1200" dirty="0" err="1" smtClean="0"/>
              <a:t>quater</a:t>
            </a:r>
            <a:endParaRPr lang="es-ES" sz="1200" dirty="0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066" y="3728991"/>
            <a:ext cx="1689126" cy="956732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042" y="3575837"/>
            <a:ext cx="1105612" cy="1177576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 rotWithShape="1">
          <a:blip r:embed="rId4"/>
          <a:srcRect b="5015"/>
          <a:stretch/>
        </p:blipFill>
        <p:spPr>
          <a:xfrm>
            <a:off x="1557157" y="3575837"/>
            <a:ext cx="1329734" cy="12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9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60704" y="1588904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378">
              <a:buClr>
                <a:prstClr val="black"/>
              </a:buClr>
            </a:pPr>
            <a:r>
              <a:rPr lang="es-ES" sz="3200" dirty="0">
                <a:solidFill>
                  <a:prstClr val="black"/>
                </a:solidFill>
                <a:latin typeface="Lato Black"/>
                <a:ea typeface="Lato Black"/>
                <a:cs typeface="Lato Black"/>
              </a:rPr>
              <a:t>Alternativas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1836479" y="201248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7434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 bwMode="auto">
          <a:xfrm>
            <a:off x="742633" y="199591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4. Alternativas planteadas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71488" y="1425758"/>
            <a:ext cx="4146340" cy="1815882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RD 3/2023 Aguas de consumo</a:t>
            </a:r>
          </a:p>
          <a:p>
            <a:endParaRPr lang="es-ES" sz="14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400" dirty="0"/>
              <a:t>Evaluación del riesgo en 2027 -&gt; inclusión en PHJ 2034-2039.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1400" dirty="0"/>
              <a:t>Completar la información de los derechos de abastecimiento para hacer posible la interoperabilidad (diciembre de 2026).</a:t>
            </a:r>
          </a:p>
          <a:p>
            <a:endParaRPr lang="es-ES" sz="1400" dirty="0" smtClean="0"/>
          </a:p>
        </p:txBody>
      </p:sp>
      <p:sp>
        <p:nvSpPr>
          <p:cNvPr id="7" name="CuadroTexto 6"/>
          <p:cNvSpPr txBox="1"/>
          <p:nvPr/>
        </p:nvSpPr>
        <p:spPr>
          <a:xfrm>
            <a:off x="271488" y="873164"/>
            <a:ext cx="8446852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</a:t>
            </a:r>
            <a:r>
              <a:rPr lang="es-ES" b="1" dirty="0" smtClean="0"/>
              <a:t>0: </a:t>
            </a:r>
            <a:r>
              <a:rPr lang="es-ES" sz="1400" dirty="0" smtClean="0"/>
              <a:t>Cumplimiento del marco normativo vigente</a:t>
            </a:r>
            <a:endParaRPr lang="es-ES" sz="14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72000" y="1418830"/>
            <a:ext cx="4146340" cy="3539430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RDPH Perímetros de Protección</a:t>
            </a:r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</p:txBody>
      </p:sp>
      <p:sp>
        <p:nvSpPr>
          <p:cNvPr id="14" name="Rectángulo 13"/>
          <p:cNvSpPr/>
          <p:nvPr/>
        </p:nvSpPr>
        <p:spPr>
          <a:xfrm>
            <a:off x="4661284" y="3204248"/>
            <a:ext cx="1776549" cy="50509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SEPT-2027</a:t>
            </a:r>
            <a:endParaRPr lang="es-ES" dirty="0"/>
          </a:p>
        </p:txBody>
      </p:sp>
      <p:sp>
        <p:nvSpPr>
          <p:cNvPr id="15" name="Octágono 14"/>
          <p:cNvSpPr/>
          <p:nvPr/>
        </p:nvSpPr>
        <p:spPr>
          <a:xfrm>
            <a:off x="4664779" y="4103780"/>
            <a:ext cx="2913017" cy="648792"/>
          </a:xfrm>
          <a:prstGeom prst="oc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≈200 aprovechamientos</a:t>
            </a:r>
            <a:endParaRPr lang="es-ES" dirty="0"/>
          </a:p>
        </p:txBody>
      </p:sp>
      <p:sp>
        <p:nvSpPr>
          <p:cNvPr id="2" name="Rectángulo 1"/>
          <p:cNvSpPr/>
          <p:nvPr/>
        </p:nvSpPr>
        <p:spPr>
          <a:xfrm>
            <a:off x="4661284" y="1951074"/>
            <a:ext cx="1775637" cy="10685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&gt; </a:t>
            </a:r>
            <a:r>
              <a:rPr lang="es-ES" dirty="0"/>
              <a:t>50.000 </a:t>
            </a:r>
            <a:r>
              <a:rPr lang="es-ES" dirty="0" smtClean="0"/>
              <a:t>p</a:t>
            </a:r>
            <a:endParaRPr lang="es-ES" dirty="0"/>
          </a:p>
          <a:p>
            <a:pPr algn="ctr"/>
            <a:r>
              <a:rPr lang="es-ES" dirty="0"/>
              <a:t>o</a:t>
            </a:r>
          </a:p>
          <a:p>
            <a:pPr algn="ctr"/>
            <a:r>
              <a:rPr lang="es-ES" dirty="0" err="1" smtClean="0"/>
              <a:t>V</a:t>
            </a:r>
            <a:r>
              <a:rPr lang="es-ES" baseline="-25000" dirty="0" err="1" smtClean="0"/>
              <a:t>m</a:t>
            </a:r>
            <a:r>
              <a:rPr lang="es-ES" dirty="0" smtClean="0"/>
              <a:t>&gt; </a:t>
            </a:r>
            <a:r>
              <a:rPr lang="es-ES" dirty="0"/>
              <a:t>10.000 m</a:t>
            </a:r>
            <a:r>
              <a:rPr lang="es-ES" baseline="30000" dirty="0"/>
              <a:t>3</a:t>
            </a:r>
            <a:r>
              <a:rPr lang="es-ES" dirty="0"/>
              <a:t>/d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6715317" y="1951074"/>
            <a:ext cx="1775637" cy="10685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Nuevas concesiones y autorizaciones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1969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 bwMode="auto">
          <a:xfrm>
            <a:off x="742633" y="199591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4. Alternativas planteadas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71488" y="851125"/>
            <a:ext cx="8446852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/>
              <a:t>Alternativa </a:t>
            </a:r>
            <a:r>
              <a:rPr lang="es-ES" b="1" dirty="0" smtClean="0"/>
              <a:t>1: </a:t>
            </a:r>
            <a:r>
              <a:rPr lang="es-ES" sz="1400" dirty="0" smtClean="0"/>
              <a:t>Implantación ampliada y orientada al riesgo (incluye la alternativa 0)</a:t>
            </a:r>
            <a:endParaRPr lang="es-ES" sz="1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271488" y="1425758"/>
            <a:ext cx="4143563" cy="2970044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RD 3/2023 Aguas de consumo</a:t>
            </a:r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pPr indent="-285750">
              <a:spcBef>
                <a:spcPts val="600"/>
              </a:spcBef>
              <a:buFontTx/>
              <a:buChar char="-"/>
            </a:pPr>
            <a:endParaRPr lang="es-ES" sz="14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4572000" y="1418830"/>
            <a:ext cx="4146340" cy="2954655"/>
          </a:xfrm>
          <a:prstGeom prst="rect">
            <a:avLst/>
          </a:prstGeom>
          <a:noFill/>
          <a:ln w="2222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RDPH Perímetros de </a:t>
            </a:r>
            <a:r>
              <a:rPr lang="es-ES" sz="1400" b="1" dirty="0" smtClean="0"/>
              <a:t>Protección</a:t>
            </a:r>
          </a:p>
          <a:p>
            <a:endParaRPr lang="es-ES" sz="800" b="1" dirty="0" smtClean="0"/>
          </a:p>
          <a:p>
            <a:endParaRPr lang="es-ES" sz="11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/>
          </a:p>
          <a:p>
            <a:endParaRPr lang="es-ES" sz="1400" dirty="0"/>
          </a:p>
        </p:txBody>
      </p:sp>
      <p:sp>
        <p:nvSpPr>
          <p:cNvPr id="11" name="Rectángulo 10"/>
          <p:cNvSpPr/>
          <p:nvPr/>
        </p:nvSpPr>
        <p:spPr>
          <a:xfrm>
            <a:off x="5756895" y="3156402"/>
            <a:ext cx="1776549" cy="50509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2030</a:t>
            </a:r>
            <a:endParaRPr lang="es-ES" dirty="0"/>
          </a:p>
        </p:txBody>
      </p:sp>
      <p:sp>
        <p:nvSpPr>
          <p:cNvPr id="12" name="Rectángulo 11"/>
          <p:cNvSpPr/>
          <p:nvPr/>
        </p:nvSpPr>
        <p:spPr>
          <a:xfrm>
            <a:off x="4641112" y="1951074"/>
            <a:ext cx="3992525" cy="1068573"/>
          </a:xfrm>
          <a:prstGeom prst="rect">
            <a:avLst/>
          </a:prstGeom>
          <a:solidFill>
            <a:srgbClr val="FF8F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Incluir captaciones que presenten una evaluación del riesgo que comprometa la calidad del agua y su disponibilidad</a:t>
            </a:r>
            <a:endParaRPr lang="es-ES" dirty="0"/>
          </a:p>
        </p:txBody>
      </p:sp>
      <p:sp>
        <p:nvSpPr>
          <p:cNvPr id="8" name="Rectángulo 7"/>
          <p:cNvSpPr/>
          <p:nvPr/>
        </p:nvSpPr>
        <p:spPr>
          <a:xfrm>
            <a:off x="348395" y="1904171"/>
            <a:ext cx="3992525" cy="1068573"/>
          </a:xfrm>
          <a:prstGeom prst="rect">
            <a:avLst/>
          </a:prstGeom>
          <a:solidFill>
            <a:srgbClr val="FF8F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Acelerar al análisis de riesgo respecto al plazo reglamentario para su inclusión en el cuarto ciclo de planificación</a:t>
            </a:r>
          </a:p>
        </p:txBody>
      </p:sp>
    </p:spTree>
    <p:extLst>
      <p:ext uri="{BB962C8B-B14F-4D97-AF65-F5344CB8AC3E}">
        <p14:creationId xmlns:p14="http://schemas.microsoft.com/office/powerpoint/2010/main" val="55961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34963938800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53" y="116669"/>
            <a:ext cx="6855575" cy="474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2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84" y="270727"/>
            <a:ext cx="684206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2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1008064" y="1813306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378">
              <a:buClr>
                <a:prstClr val="black"/>
              </a:buClr>
            </a:pPr>
            <a:r>
              <a:rPr lang="es-ES" sz="3200" dirty="0" smtClean="0">
                <a:solidFill>
                  <a:prstClr val="black"/>
                </a:solidFill>
                <a:latin typeface="Lato Black"/>
                <a:ea typeface="Lato Black"/>
                <a:cs typeface="Lato Black"/>
              </a:rPr>
              <a:t>¿Por qué es un tema del </a:t>
            </a:r>
            <a:r>
              <a:rPr lang="es-ES" sz="3200" dirty="0" err="1" smtClean="0">
                <a:solidFill>
                  <a:prstClr val="black"/>
                </a:solidFill>
                <a:latin typeface="Lato Black"/>
                <a:ea typeface="Lato Black"/>
                <a:cs typeface="Lato Black"/>
              </a:rPr>
              <a:t>EpTI</a:t>
            </a:r>
            <a:r>
              <a:rPr lang="es-ES" sz="3200" dirty="0" smtClean="0">
                <a:solidFill>
                  <a:prstClr val="black"/>
                </a:solidFill>
                <a:latin typeface="Lato Black"/>
                <a:ea typeface="Lato Black"/>
                <a:cs typeface="Lato Black"/>
              </a:rPr>
              <a:t>?</a:t>
            </a:r>
            <a:endParaRPr lang="es-ES" sz="3200" dirty="0">
              <a:solidFill>
                <a:prstClr val="black"/>
              </a:solidFill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392388" y="223689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378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0144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058" y="128836"/>
            <a:ext cx="77472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1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751" y="226344"/>
            <a:ext cx="692076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42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933" y="237012"/>
            <a:ext cx="6790345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0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747423" y="393324"/>
            <a:ext cx="474726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¿Por qué en un tema del </a:t>
            </a:r>
            <a:r>
              <a:rPr lang="es-ES" b="1" dirty="0" err="1" smtClean="0"/>
              <a:t>EpTI</a:t>
            </a:r>
            <a:r>
              <a:rPr lang="es-ES" b="1" dirty="0" smtClean="0"/>
              <a:t>?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75446" y="769609"/>
            <a:ext cx="851187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La legislación europea </a:t>
            </a:r>
            <a:r>
              <a:rPr lang="es-ES" dirty="0" smtClean="0"/>
              <a:t>previa (véase DMA):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/>
              <a:t>V</a:t>
            </a:r>
            <a:r>
              <a:rPr lang="es-ES" sz="1600" dirty="0" smtClean="0"/>
              <a:t>igilar </a:t>
            </a:r>
            <a:r>
              <a:rPr lang="es-ES" sz="1600" dirty="0"/>
              <a:t>y </a:t>
            </a:r>
            <a:r>
              <a:rPr lang="es-ES" sz="1600" dirty="0" smtClean="0"/>
              <a:t>garantizar el </a:t>
            </a:r>
            <a:r>
              <a:rPr lang="es-ES" sz="1600" dirty="0"/>
              <a:t>cumplimiento de las normas de </a:t>
            </a:r>
            <a:r>
              <a:rPr lang="es-ES" sz="1600" dirty="0" smtClean="0"/>
              <a:t>calidad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/>
              <a:t>E</a:t>
            </a:r>
            <a:r>
              <a:rPr lang="es-ES" sz="1600" dirty="0" smtClean="0"/>
              <a:t>vitar </a:t>
            </a:r>
            <a:r>
              <a:rPr lang="es-ES" sz="1600" dirty="0"/>
              <a:t>su </a:t>
            </a:r>
            <a:r>
              <a:rPr lang="es-ES" sz="1600" dirty="0" smtClean="0"/>
              <a:t>deterioro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/>
              <a:t>C</a:t>
            </a:r>
            <a:r>
              <a:rPr lang="es-ES" sz="1600" dirty="0" smtClean="0"/>
              <a:t>ontribuir así </a:t>
            </a:r>
            <a:r>
              <a:rPr lang="es-ES" sz="1600" dirty="0"/>
              <a:t>a reducir el nivel del tratamiento </a:t>
            </a:r>
            <a:r>
              <a:rPr lang="es-ES" sz="1600" dirty="0" smtClean="0"/>
              <a:t>necesario para su potabilización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Directiva </a:t>
            </a:r>
            <a:r>
              <a:rPr lang="es-ES" dirty="0"/>
              <a:t>2020/2184 </a:t>
            </a:r>
            <a:r>
              <a:rPr lang="es-ES" dirty="0" smtClean="0"/>
              <a:t>y </a:t>
            </a:r>
            <a:r>
              <a:rPr lang="es-ES" dirty="0"/>
              <a:t>su transposición por el Real Decreto </a:t>
            </a:r>
            <a:r>
              <a:rPr lang="es-ES" dirty="0" smtClean="0"/>
              <a:t>3/2023:</a:t>
            </a:r>
          </a:p>
          <a:p>
            <a:pPr marL="285750" indent="-28575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S" sz="1600" dirty="0">
                <a:sym typeface="Arial"/>
              </a:rPr>
              <a:t>Enfoque basado en el riesgo</a:t>
            </a:r>
          </a:p>
          <a:p>
            <a:pPr marL="285750" indent="-285750" algn="just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ES" sz="1600" dirty="0">
                <a:sym typeface="Arial"/>
              </a:rPr>
              <a:t>Necesidad de coordinar la tres evaluaciones (abarcar toda la cadena de suministro)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 smtClean="0"/>
              <a:t>Debe </a:t>
            </a:r>
            <a:r>
              <a:rPr lang="es-ES" sz="1600" dirty="0"/>
              <a:t>ser la base de las medidas orientadas a reducir el nivel de tratamiento de potabilización requerido para la producción de agua de consumo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600" dirty="0"/>
              <a:t>Sistema de intercambio de información</a:t>
            </a:r>
            <a:endParaRPr lang="es-ES" sz="1600" dirty="0">
              <a:sym typeface="Arial"/>
            </a:endParaRPr>
          </a:p>
          <a:p>
            <a:endParaRPr lang="es-ES" dirty="0" smtClean="0"/>
          </a:p>
          <a:p>
            <a:pPr algn="just"/>
            <a:r>
              <a:rPr lang="es-ES" dirty="0" smtClean="0"/>
              <a:t>Y además, cumplir </a:t>
            </a:r>
            <a:r>
              <a:rPr lang="es-ES" dirty="0"/>
              <a:t>con </a:t>
            </a:r>
            <a:r>
              <a:rPr lang="es-ES" dirty="0" smtClean="0"/>
              <a:t>el RDPH en </a:t>
            </a:r>
            <a:r>
              <a:rPr lang="es-ES" dirty="0"/>
              <a:t>relación a la delimitación y aprobación de los perímetros de protección de captaciones de abastecimiento urbano </a:t>
            </a:r>
            <a:r>
              <a:rPr lang="es-ES" dirty="0" smtClean="0"/>
              <a:t>(artículos </a:t>
            </a:r>
            <a:r>
              <a:rPr lang="es-ES" dirty="0"/>
              <a:t>243 ter y </a:t>
            </a:r>
            <a:r>
              <a:rPr lang="es-ES" dirty="0" smtClean="0"/>
              <a:t>siguientes)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61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3" y="1813305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Situación actual en la DHJ </a:t>
            </a: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7807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b="5519"/>
          <a:stretch/>
        </p:blipFill>
        <p:spPr>
          <a:xfrm>
            <a:off x="41864" y="821937"/>
            <a:ext cx="3868019" cy="407873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883" y="1738864"/>
            <a:ext cx="810848" cy="726133"/>
          </a:xfrm>
          <a:prstGeom prst="rect">
            <a:avLst/>
          </a:prstGeom>
        </p:spPr>
      </p:pic>
      <p:sp>
        <p:nvSpPr>
          <p:cNvPr id="8" name="1 Título"/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Datos del abastecimiento urbano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752" y="1740543"/>
            <a:ext cx="792565" cy="7244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9883" y="2620158"/>
            <a:ext cx="815603" cy="7646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634" y="2620158"/>
            <a:ext cx="1367221" cy="739543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6278855" y="2464997"/>
            <a:ext cx="281737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17% 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demanda 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total 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consuntiva</a:t>
            </a:r>
          </a:p>
          <a:p>
            <a:pPr lvl="1"/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52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% 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subterráneo</a:t>
            </a:r>
          </a:p>
          <a:p>
            <a:pPr lvl="1"/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36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% s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uperficial</a:t>
            </a:r>
          </a:p>
          <a:p>
            <a:pPr lvl="1"/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% 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transferencias externas</a:t>
            </a:r>
          </a:p>
          <a:p>
            <a:pPr lvl="1"/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4</a:t>
            </a:r>
            <a:r>
              <a:rPr lang="es-ES" sz="1400" dirty="0">
                <a:latin typeface="Arial" panose="020B0604020202020204" pitchFamily="34" charset="0"/>
                <a:ea typeface="Times New Roman" panose="02020603050405020304" pitchFamily="18" charset="0"/>
              </a:rPr>
              <a:t>% </a:t>
            </a: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desalación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27373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4604" r="2006"/>
          <a:stretch/>
        </p:blipFill>
        <p:spPr>
          <a:xfrm>
            <a:off x="286247" y="695021"/>
            <a:ext cx="5538444" cy="3181655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3721210" y="3808740"/>
            <a:ext cx="5173460" cy="116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/>
          <p:cNvSpPr/>
          <p:nvPr/>
        </p:nvSpPr>
        <p:spPr>
          <a:xfrm>
            <a:off x="365763" y="4056005"/>
            <a:ext cx="1765188" cy="922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747423" y="279950"/>
            <a:ext cx="3743739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Datos del abastecimiento urbano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3"/>
          <a:srcRect l="6453"/>
          <a:stretch/>
        </p:blipFill>
        <p:spPr>
          <a:xfrm>
            <a:off x="6209969" y="665938"/>
            <a:ext cx="2684701" cy="3064487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399763" y="4163205"/>
            <a:ext cx="1661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SINAC</a:t>
            </a:r>
          </a:p>
          <a:p>
            <a:pPr algn="just">
              <a:lnSpc>
                <a:spcPct val="125000"/>
              </a:lnSpc>
            </a:pP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1.936 captaciones</a:t>
            </a:r>
            <a:r>
              <a:rPr lang="es-ES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4261899" y="3808740"/>
            <a:ext cx="463277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s-E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1.399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captaciones </a:t>
            </a:r>
            <a:endParaRPr lang="es-ES" sz="14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 </a:t>
            </a: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superficiales</a:t>
            </a:r>
          </a:p>
          <a:p>
            <a:pPr marL="285750" indent="-285750" algn="just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 desalinizadoras</a:t>
            </a:r>
          </a:p>
          <a:p>
            <a:pPr marL="285750" indent="-285750" algn="just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1.372 subterráneas (1.160 pozos y 212 manantiales</a:t>
            </a:r>
            <a:r>
              <a:rPr lang="es-ES" sz="14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s-ES" sz="1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3654040" y="4191216"/>
            <a:ext cx="607859" cy="404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s-ES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RZP</a:t>
            </a:r>
            <a:r>
              <a:rPr lang="es-E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6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747423" y="680898"/>
            <a:ext cx="433578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747424" y="279950"/>
            <a:ext cx="2719108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Captaciones con figura PP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11" y="878359"/>
            <a:ext cx="3856346" cy="194619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312" t="1550"/>
          <a:stretch/>
        </p:blipFill>
        <p:spPr>
          <a:xfrm>
            <a:off x="4462381" y="878359"/>
            <a:ext cx="3986293" cy="413873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17510" y="2971800"/>
            <a:ext cx="44977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u="sng" dirty="0" smtClean="0"/>
              <a:t>PHJ 2016-2021</a:t>
            </a:r>
          </a:p>
          <a:p>
            <a:r>
              <a:rPr lang="es-ES" sz="1600" dirty="0" smtClean="0"/>
              <a:t>p.p. de radio </a:t>
            </a:r>
            <a:r>
              <a:rPr lang="es-ES" sz="1600" dirty="0" smtClean="0">
                <a:sym typeface="Wingdings" panose="05000000000000000000" pitchFamily="2" charset="2"/>
              </a:rPr>
              <a:t>300 m a falta de estudio justificativo en la solicitud de concesión [Art. 28]</a:t>
            </a:r>
          </a:p>
          <a:p>
            <a:endParaRPr lang="es-ES" sz="1600" dirty="0" smtClean="0">
              <a:sym typeface="Wingdings" panose="05000000000000000000" pitchFamily="2" charset="2"/>
            </a:endParaRPr>
          </a:p>
          <a:p>
            <a:pPr algn="just"/>
            <a:r>
              <a:rPr lang="es-ES" sz="1600" b="1" u="sng" dirty="0" smtClean="0">
                <a:sym typeface="Wingdings" panose="05000000000000000000" pitchFamily="2" charset="2"/>
              </a:rPr>
              <a:t>PHJ 2022-2027</a:t>
            </a:r>
          </a:p>
          <a:p>
            <a:pPr algn="just"/>
            <a:r>
              <a:rPr lang="es-ES" sz="1600" dirty="0" smtClean="0"/>
              <a:t>p.p</a:t>
            </a:r>
            <a:r>
              <a:rPr lang="es-ES" sz="1600" dirty="0"/>
              <a:t>. de radio </a:t>
            </a:r>
            <a:r>
              <a:rPr lang="es-ES" sz="1600" dirty="0" smtClean="0">
                <a:sym typeface="Wingdings" panose="05000000000000000000" pitchFamily="2" charset="2"/>
              </a:rPr>
              <a:t>500 m y zonificación (protección sanitaria, microbiológica y dilución) [</a:t>
            </a:r>
            <a:r>
              <a:rPr lang="es-ES" sz="1600" dirty="0">
                <a:sym typeface="Wingdings" panose="05000000000000000000" pitchFamily="2" charset="2"/>
              </a:rPr>
              <a:t>Art. </a:t>
            </a:r>
            <a:r>
              <a:rPr lang="es-ES" sz="1600" dirty="0" smtClean="0">
                <a:sym typeface="Wingdings" panose="05000000000000000000" pitchFamily="2" charset="2"/>
              </a:rPr>
              <a:t>33]</a:t>
            </a:r>
            <a:endParaRPr lang="es-ES" sz="16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1298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34374"/>
            <a:ext cx="4499214" cy="2999476"/>
          </a:xfrm>
          <a:prstGeom prst="rect">
            <a:avLst/>
          </a:prstGeom>
        </p:spPr>
      </p:pic>
      <p:cxnSp>
        <p:nvCxnSpPr>
          <p:cNvPr id="7" name="Conector recto 6"/>
          <p:cNvCxnSpPr/>
          <p:nvPr/>
        </p:nvCxnSpPr>
        <p:spPr>
          <a:xfrm>
            <a:off x="747423" y="657225"/>
            <a:ext cx="2386302" cy="9525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671223" y="353237"/>
            <a:ext cx="2719108" cy="38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b="1" dirty="0" smtClean="0"/>
              <a:t>Principales presiones</a:t>
            </a:r>
            <a:endParaRPr lang="es-E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625186841"/>
              </p:ext>
            </p:extLst>
          </p:nvPr>
        </p:nvGraphicFramePr>
        <p:xfrm>
          <a:off x="4226969" y="740063"/>
          <a:ext cx="4917031" cy="395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408" y="3145780"/>
            <a:ext cx="1028533" cy="7912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6736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0EE4B3-C5B6-4F32-8787-CAA21B64215C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a59c1f3-7cfe-4866-877d-3ef18be60a0b"/>
    <ds:schemaRef ds:uri="http://purl.org/dc/elements/1.1/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9101</TotalTime>
  <Words>1069</Words>
  <Application>Microsoft Office PowerPoint</Application>
  <PresentationFormat>Presentación en pantalla (16:9)</PresentationFormat>
  <Paragraphs>201</Paragraphs>
  <Slides>32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40" baseType="lpstr">
      <vt:lpstr>Lato Black</vt:lpstr>
      <vt:lpstr>Lato</vt:lpstr>
      <vt:lpstr>Wingdings</vt:lpstr>
      <vt:lpstr>Times New Roman</vt:lpstr>
      <vt:lpstr>Arial</vt:lpstr>
      <vt:lpstr>Calibri Light</vt:lpstr>
      <vt:lpstr>Calibri</vt:lpstr>
      <vt:lpstr>Tema de Office</vt:lpstr>
      <vt:lpstr>ESQUEMA DE TEMAS IMPORTANTES DEL PHJ 2028-2033  FICHA 5. IMPLANTACIÓN DEL RD 3/2023 RELATIVO A LA CALIDAD DE LAS AGUAS DESTINADAS AL CONSUMO HUMANO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Nieto Arias, Ana</cp:lastModifiedBy>
  <cp:revision>729</cp:revision>
  <cp:lastPrinted>2026-02-13T13:15:37Z</cp:lastPrinted>
  <dcterms:modified xsi:type="dcterms:W3CDTF">2026-02-15T18:55:19Z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