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 bookmarkIdSeed="2">
  <p:sldMasterIdLst>
    <p:sldMasterId id="2147483685" r:id="rId5"/>
  </p:sldMasterIdLst>
  <p:notesMasterIdLst>
    <p:notesMasterId r:id="rId15"/>
  </p:notesMasterIdLst>
  <p:sldIdLst>
    <p:sldId id="285" r:id="rId6"/>
    <p:sldId id="467" r:id="rId7"/>
    <p:sldId id="468" r:id="rId8"/>
    <p:sldId id="472" r:id="rId9"/>
    <p:sldId id="396" r:id="rId10"/>
    <p:sldId id="470" r:id="rId11"/>
    <p:sldId id="473" r:id="rId12"/>
    <p:sldId id="471" r:id="rId13"/>
    <p:sldId id="321" r:id="rId14"/>
  </p:sldIdLst>
  <p:sldSz cx="9144000" cy="5143500" type="screen16x9"/>
  <p:notesSz cx="6797675" cy="9926638"/>
  <p:embeddedFontLst>
    <p:embeddedFont>
      <p:font typeface="Lato" panose="020F0502020204030203" pitchFamily="34" charset="0"/>
      <p:regular r:id="rId16"/>
      <p:bold r:id="rId17"/>
      <p:italic r:id="rId18"/>
      <p:boldItalic r:id="rId19"/>
    </p:embeddedFont>
    <p:embeddedFont>
      <p:font typeface="Lato Black" panose="020F0A02020204030203" pitchFamily="34" charset="0"/>
      <p:bold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ménez Argudo, Sara María" initials="JASM" lastIdx="0" clrIdx="0">
    <p:extLst>
      <p:ext uri="{19B8F6BF-5375-455C-9EA6-DF929625EA0E}">
        <p15:presenceInfo xmlns:p15="http://schemas.microsoft.com/office/powerpoint/2012/main" userId="S-1-5-21-2022465157-789675194-1130643225-132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6F9E"/>
    <a:srgbClr val="4BB3FD"/>
    <a:srgbClr val="66FF33"/>
    <a:srgbClr val="5B9BD5"/>
    <a:srgbClr val="FF3399"/>
    <a:srgbClr val="9966FF"/>
    <a:srgbClr val="CC3399"/>
    <a:srgbClr val="FF8F8F"/>
    <a:srgbClr val="4B5E85"/>
    <a:srgbClr val="5C74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E212C01-C674-4CEA-9EDA-87EAF6A7053B}">
  <a:tblStyle styleId="{0E212C01-C674-4CEA-9EDA-87EAF6A7053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7" autoAdjust="0"/>
    <p:restoredTop sz="96395" autoAdjust="0"/>
  </p:normalViewPr>
  <p:slideViewPr>
    <p:cSldViewPr snapToGrid="0">
      <p:cViewPr varScale="1">
        <p:scale>
          <a:sx n="84" d="100"/>
          <a:sy n="84" d="100"/>
        </p:scale>
        <p:origin x="900" y="6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customXml" Target="../customXml/item3.xml"/><Relationship Id="rId21" Type="http://schemas.openxmlformats.org/officeDocument/2006/relationships/font" Target="fonts/font6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9.fntdata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font" Target="fonts/font4.fntdata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editar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75559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787182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812129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7376" y="4152881"/>
            <a:ext cx="2575557" cy="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7989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Marcador de texto 38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 smtClean="0"/>
              <a:t>Título</a:t>
            </a:r>
            <a:endParaRPr lang="es-ES" dirty="0"/>
          </a:p>
        </p:txBody>
      </p:sp>
      <p:sp>
        <p:nvSpPr>
          <p:cNvPr id="40" name="Marcador de texto 38"/>
          <p:cNvSpPr>
            <a:spLocks noGrp="1"/>
          </p:cNvSpPr>
          <p:nvPr>
            <p:ph type="body" sz="quarter" idx="11" hasCustomPrompt="1"/>
          </p:nvPr>
        </p:nvSpPr>
        <p:spPr>
          <a:xfrm>
            <a:off x="914399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46" name="Marcador de texto 38"/>
          <p:cNvSpPr>
            <a:spLocks noGrp="1"/>
          </p:cNvSpPr>
          <p:nvPr>
            <p:ph type="body" sz="quarter" idx="14" hasCustomPrompt="1"/>
          </p:nvPr>
        </p:nvSpPr>
        <p:spPr>
          <a:xfrm>
            <a:off x="4525056" y="115903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 smtClean="0"/>
              <a:t>02</a:t>
            </a:r>
            <a:endParaRPr lang="es-ES" dirty="0"/>
          </a:p>
        </p:txBody>
      </p:sp>
      <p:sp>
        <p:nvSpPr>
          <p:cNvPr id="47" name="Marcador de texto 38"/>
          <p:cNvSpPr>
            <a:spLocks noGrp="1"/>
          </p:cNvSpPr>
          <p:nvPr>
            <p:ph type="body" sz="quarter" idx="15" hasCustomPrompt="1"/>
          </p:nvPr>
        </p:nvSpPr>
        <p:spPr>
          <a:xfrm>
            <a:off x="1062926" y="115903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 smtClean="0"/>
              <a:t>01</a:t>
            </a:r>
            <a:endParaRPr lang="es-ES" dirty="0"/>
          </a:p>
        </p:txBody>
      </p:sp>
      <p:sp>
        <p:nvSpPr>
          <p:cNvPr id="58" name="Marcador de texto 38"/>
          <p:cNvSpPr>
            <a:spLocks noGrp="1"/>
          </p:cNvSpPr>
          <p:nvPr>
            <p:ph type="body" sz="quarter" idx="20" hasCustomPrompt="1"/>
          </p:nvPr>
        </p:nvSpPr>
        <p:spPr>
          <a:xfrm>
            <a:off x="4525056" y="303041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 smtClean="0"/>
              <a:t>04</a:t>
            </a:r>
            <a:endParaRPr lang="es-ES" dirty="0"/>
          </a:p>
        </p:txBody>
      </p:sp>
      <p:sp>
        <p:nvSpPr>
          <p:cNvPr id="59" name="Marcador de texto 38"/>
          <p:cNvSpPr>
            <a:spLocks noGrp="1"/>
          </p:cNvSpPr>
          <p:nvPr>
            <p:ph type="body" sz="quarter" idx="21" hasCustomPrompt="1"/>
          </p:nvPr>
        </p:nvSpPr>
        <p:spPr>
          <a:xfrm>
            <a:off x="1062925" y="303041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 smtClean="0"/>
              <a:t>03</a:t>
            </a:r>
            <a:endParaRPr lang="es-ES" dirty="0"/>
          </a:p>
        </p:txBody>
      </p:sp>
      <p:sp>
        <p:nvSpPr>
          <p:cNvPr id="16" name="Marcador de texto 38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 smtClean="0"/>
              <a:t>Título</a:t>
            </a:r>
            <a:endParaRPr lang="es-ES" dirty="0"/>
          </a:p>
        </p:txBody>
      </p:sp>
      <p:sp>
        <p:nvSpPr>
          <p:cNvPr id="18" name="Marcador de texto 38"/>
          <p:cNvSpPr>
            <a:spLocks noGrp="1"/>
          </p:cNvSpPr>
          <p:nvPr>
            <p:ph type="body" sz="quarter" idx="23" hasCustomPrompt="1"/>
          </p:nvPr>
        </p:nvSpPr>
        <p:spPr>
          <a:xfrm>
            <a:off x="914399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19" name="Marcador de texto 38"/>
          <p:cNvSpPr>
            <a:spLocks noGrp="1"/>
          </p:cNvSpPr>
          <p:nvPr>
            <p:ph type="body" sz="quarter" idx="24" hasCustomPrompt="1"/>
          </p:nvPr>
        </p:nvSpPr>
        <p:spPr>
          <a:xfrm>
            <a:off x="4418376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 smtClean="0"/>
              <a:t>Título</a:t>
            </a:r>
            <a:endParaRPr lang="es-ES" dirty="0"/>
          </a:p>
        </p:txBody>
      </p:sp>
      <p:sp>
        <p:nvSpPr>
          <p:cNvPr id="20" name="Marcador de texto 38"/>
          <p:cNvSpPr>
            <a:spLocks noGrp="1"/>
          </p:cNvSpPr>
          <p:nvPr>
            <p:ph type="body" sz="quarter" idx="25" hasCustomPrompt="1"/>
          </p:nvPr>
        </p:nvSpPr>
        <p:spPr>
          <a:xfrm>
            <a:off x="4418375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21" name="Marcador de texto 38"/>
          <p:cNvSpPr>
            <a:spLocks noGrp="1"/>
          </p:cNvSpPr>
          <p:nvPr>
            <p:ph type="body" sz="quarter" idx="26" hasCustomPrompt="1"/>
          </p:nvPr>
        </p:nvSpPr>
        <p:spPr>
          <a:xfrm>
            <a:off x="4418376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 smtClean="0"/>
              <a:t>Título</a:t>
            </a:r>
            <a:endParaRPr lang="es-ES" dirty="0"/>
          </a:p>
        </p:txBody>
      </p:sp>
      <p:sp>
        <p:nvSpPr>
          <p:cNvPr id="22" name="Marcador de texto 38"/>
          <p:cNvSpPr>
            <a:spLocks noGrp="1"/>
          </p:cNvSpPr>
          <p:nvPr>
            <p:ph type="body" sz="quarter" idx="27" hasCustomPrompt="1"/>
          </p:nvPr>
        </p:nvSpPr>
        <p:spPr>
          <a:xfrm>
            <a:off x="4418375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50455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aseline="0">
                <a:solidFill>
                  <a:schemeClr val="tx1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7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800"/>
              <a:buChar char="●"/>
              <a:defRPr baseline="0">
                <a:solidFill>
                  <a:schemeClr val="tx1"/>
                </a:solidFill>
                <a:latin typeface="Lato" panose="020F0502020204030203" pitchFamily="34" charset="0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769620" y="408251"/>
            <a:ext cx="7702838" cy="572700"/>
          </a:xfrm>
        </p:spPr>
        <p:txBody>
          <a:bodyPr>
            <a:normAutofit/>
          </a:bodyPr>
          <a:lstStyle>
            <a:lvl1pPr algn="ctr">
              <a:defRPr sz="25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72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present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1770" y="4152881"/>
            <a:ext cx="2581164" cy="707136"/>
          </a:xfrm>
          <a:prstGeom prst="rect">
            <a:avLst/>
          </a:prstGeom>
        </p:spPr>
      </p:pic>
      <p:pic>
        <p:nvPicPr>
          <p:cNvPr id="7" name="Picture 2" descr="https://intranet.chj.es/SecretariaGeneral/RRHH/Pblica/Imagen%2090%20aniversario/LOGO%2090%20Aniversari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422" y="4152881"/>
            <a:ext cx="720246" cy="72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841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918744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918082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035889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015315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3212925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9422079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846744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017725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D23D8-8017-42AC-9E72-8CF9D9B99E0C}" type="datetimeFigureOut">
              <a:rPr lang="es-ES" smtClean="0"/>
              <a:t>15/02/2026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058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700" r:id="rId14"/>
    <p:sldLayoutId id="2147483683" r:id="rId15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://www.chj.es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31214" y="891131"/>
            <a:ext cx="8481571" cy="1678984"/>
          </a:xfrm>
        </p:spPr>
        <p:txBody>
          <a:bodyPr>
            <a:normAutofit/>
          </a:bodyPr>
          <a:lstStyle/>
          <a:p>
            <a:pPr algn="ctr"/>
            <a:r>
              <a:rPr lang="es-ES" sz="2800" dirty="0" smtClean="0">
                <a:latin typeface="Calibri" pitchFamily="34" charset="0"/>
                <a:cs typeface="Arial" charset="0"/>
              </a:rPr>
              <a:t>ESQUEMA PROVISIONAL DE TEMAS IMPORTANTES DEL PHJ 2028-2033</a:t>
            </a:r>
            <a:endParaRPr lang="es-ES" sz="2800" dirty="0">
              <a:latin typeface="Calibri" pitchFamily="34" charset="0"/>
              <a:cs typeface="Arial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0" y="308894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latin typeface="Calibri" pitchFamily="34" charset="0"/>
              </a:rPr>
              <a:t>Febrero de 2026</a:t>
            </a:r>
            <a:endParaRPr lang="es-E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99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188016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Hitos del proceso de planificación hidrológica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Ciclo 2028-2033</a:t>
            </a:r>
            <a:endParaRPr kumimoji="0" lang="es-E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 smtClean="0">
                <a:ea typeface="+mj-ea"/>
                <a:cs typeface="+mj-cs"/>
              </a:rPr>
              <a:t>Programa y calendario</a:t>
            </a:r>
            <a:endParaRPr kumimoji="0" lang="es-E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45" y="1006823"/>
            <a:ext cx="5635338" cy="3854549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5921522" y="2660725"/>
            <a:ext cx="955688" cy="39752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/>
          <p:cNvSpPr/>
          <p:nvPr/>
        </p:nvSpPr>
        <p:spPr>
          <a:xfrm>
            <a:off x="1954726" y="3449522"/>
            <a:ext cx="1141080" cy="619173"/>
          </a:xfrm>
          <a:prstGeom prst="rect">
            <a:avLst/>
          </a:prstGeom>
          <a:noFill/>
          <a:ln w="28575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ángulo 8"/>
          <p:cNvSpPr/>
          <p:nvPr/>
        </p:nvSpPr>
        <p:spPr>
          <a:xfrm>
            <a:off x="4145036" y="1035370"/>
            <a:ext cx="24382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1200" dirty="0" smtClean="0">
                <a:solidFill>
                  <a:schemeClr val="accent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Plan vigente (Real Decreto 35/2023)</a:t>
            </a:r>
            <a:endParaRPr lang="es-ES" sz="1200" dirty="0">
              <a:solidFill>
                <a:schemeClr val="accent5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Conector angular 2"/>
          <p:cNvCxnSpPr/>
          <p:nvPr/>
        </p:nvCxnSpPr>
        <p:spPr>
          <a:xfrm flipV="1">
            <a:off x="3603812" y="1175658"/>
            <a:ext cx="548724" cy="291992"/>
          </a:xfrm>
          <a:prstGeom prst="bentConnector3">
            <a:avLst>
              <a:gd name="adj1" fmla="val -181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ángulo 14"/>
          <p:cNvSpPr/>
          <p:nvPr/>
        </p:nvSpPr>
        <p:spPr>
          <a:xfrm>
            <a:off x="4583112" y="4390501"/>
            <a:ext cx="1338409" cy="39752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/>
        </p:nvSpPr>
        <p:spPr>
          <a:xfrm>
            <a:off x="6917906" y="2630245"/>
            <a:ext cx="22260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dirty="0" smtClean="0">
                <a:solidFill>
                  <a:schemeClr val="accent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Finalizado. Versión consolidada disponible en la web</a:t>
            </a:r>
            <a:endParaRPr lang="es-ES" sz="1200" dirty="0">
              <a:solidFill>
                <a:schemeClr val="accent5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5996940" y="4440266"/>
            <a:ext cx="14980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dirty="0" smtClean="0">
                <a:solidFill>
                  <a:schemeClr val="accent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En consulta publica</a:t>
            </a:r>
            <a:endParaRPr lang="es-ES" sz="1200" dirty="0">
              <a:solidFill>
                <a:schemeClr val="accent5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0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1119876"/>
            <a:ext cx="89592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El 28 </a:t>
            </a:r>
            <a:r>
              <a:rPr lang="es-ES" sz="16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de </a:t>
            </a:r>
            <a:r>
              <a:rPr lang="es-ES" sz="1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noviembre </a:t>
            </a:r>
            <a:r>
              <a:rPr lang="es-ES" sz="16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de </a:t>
            </a:r>
            <a:r>
              <a:rPr lang="es-ES" sz="1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2025</a:t>
            </a:r>
            <a:r>
              <a:rPr lang="es-ES" sz="16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s-ES" sz="1600" dirty="0" smtClean="0">
                <a:latin typeface="Calibri" pitchFamily="34" charset="0"/>
                <a:ea typeface="Times New Roman" pitchFamily="18" charset="0"/>
                <a:cs typeface="Times New Roman" pitchFamily="18" charset="0"/>
                <a:sym typeface="Wingdings" panose="05000000000000000000" pitchFamily="2" charset="2"/>
              </a:rPr>
              <a:t></a:t>
            </a:r>
            <a:r>
              <a:rPr lang="es-ES" sz="1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BOE inicio consulta pública (6 meses) del Esquema provisional de Temas Importantes (</a:t>
            </a:r>
            <a:r>
              <a:rPr lang="es-ES" sz="16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EpTI</a:t>
            </a:r>
            <a:r>
              <a:rPr lang="es-ES" sz="1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 smtClean="0">
                <a:ea typeface="+mj-ea"/>
                <a:cs typeface="+mj-cs"/>
              </a:rPr>
              <a:t>Inicio </a:t>
            </a:r>
            <a:r>
              <a:rPr lang="es-ES" sz="1600" b="1" dirty="0">
                <a:ea typeface="+mj-ea"/>
                <a:cs typeface="+mj-cs"/>
              </a:rPr>
              <a:t>c</a:t>
            </a:r>
            <a:r>
              <a:rPr lang="es-ES" sz="1600" b="1" dirty="0" smtClean="0">
                <a:ea typeface="+mj-ea"/>
                <a:cs typeface="+mj-cs"/>
              </a:rPr>
              <a:t>onsulta </a:t>
            </a:r>
            <a:r>
              <a:rPr lang="es-ES" sz="1600" b="1" dirty="0">
                <a:ea typeface="+mj-ea"/>
                <a:cs typeface="+mj-cs"/>
              </a:rPr>
              <a:t>p</a:t>
            </a:r>
            <a:r>
              <a:rPr lang="es-ES" sz="1600" b="1" dirty="0" smtClean="0">
                <a:ea typeface="+mj-ea"/>
                <a:cs typeface="+mj-cs"/>
              </a:rPr>
              <a:t>ública</a:t>
            </a:r>
            <a:endParaRPr kumimoji="0" lang="es-E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8365" y="1542778"/>
            <a:ext cx="5110206" cy="349910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05" y="1661744"/>
            <a:ext cx="3264352" cy="3380141"/>
          </a:xfrm>
          <a:prstGeom prst="rect">
            <a:avLst/>
          </a:prstGeom>
        </p:spPr>
      </p:pic>
      <p:sp>
        <p:nvSpPr>
          <p:cNvPr id="11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Esquema provisional de Temas Importantes</a:t>
            </a:r>
            <a:endParaRPr kumimoji="0" lang="es-E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91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Esquema provisional de Temas Importantes</a:t>
            </a:r>
            <a:endParaRPr kumimoji="0" lang="es-E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7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 smtClean="0">
                <a:ea typeface="+mj-ea"/>
                <a:cs typeface="+mj-cs"/>
              </a:rPr>
              <a:t>Objetivos del ETI</a:t>
            </a:r>
            <a:endParaRPr kumimoji="0" lang="es-E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8" name="Conector recto 7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6" y="949118"/>
            <a:ext cx="5489944" cy="1794082"/>
          </a:xfrm>
          <a:prstGeom prst="rect">
            <a:avLst/>
          </a:prstGeom>
          <a:noFill/>
        </p:spPr>
      </p:pic>
      <p:pic>
        <p:nvPicPr>
          <p:cNvPr id="11" name="Imagen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484120"/>
            <a:ext cx="6230824" cy="26028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901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3010942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 smtClean="0">
                <a:ea typeface="+mj-ea"/>
                <a:cs typeface="+mj-cs"/>
              </a:rPr>
              <a:t>Relación de Temas Importantes </a:t>
            </a:r>
            <a:endParaRPr kumimoji="0" lang="es-ES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844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Esquema provisional de Temas Importantes</a:t>
            </a:r>
            <a:endParaRPr kumimoji="0" lang="es-E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60465"/>
              </p:ext>
            </p:extLst>
          </p:nvPr>
        </p:nvGraphicFramePr>
        <p:xfrm>
          <a:off x="215827" y="1251188"/>
          <a:ext cx="8682513" cy="378220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281713">
                  <a:extLst>
                    <a:ext uri="{9D8B030D-6E8A-4147-A177-3AD203B41FA5}">
                      <a16:colId xmlns:a16="http://schemas.microsoft.com/office/drawing/2014/main" val="2611220950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90966360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Grupo</a:t>
                      </a:r>
                      <a:endParaRPr lang="es-ES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586F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Temas Importantes del ETI del cuarto ciclo</a:t>
                      </a:r>
                      <a:endParaRPr lang="es-ES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586F9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9761132"/>
                  </a:ext>
                </a:extLst>
              </a:tr>
              <a:tr h="288000">
                <a:tc rowSpan="4"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effectLst/>
                        </a:rPr>
                        <a:t>Cumplimiento de objetivos medioambientales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1. Mejora del conocimiento en zonas húmedas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3804358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2. Implementación de la nueva directiva de tratamiento de aguas residuales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02220510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3. Contaminación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difusa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97537603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7. Fomento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la reutilización de agua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39304103"/>
                  </a:ext>
                </a:extLst>
              </a:tr>
              <a:tr h="288000">
                <a:tc rowSpan="4"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>
                          <a:effectLst/>
                        </a:rPr>
                        <a:t>Atención a las demandas y racionalidad del uso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4. Gestión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sostenible de las aguas subterráneas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0016547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5. Implantación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 RD 3/2023 relativo a la calidad de las aguas destinadas al consumo humano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7015390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6. Abastecimiento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Urbano: Vulnerabilidad de algunos sistemas de abastecimiento.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50793421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8. Garantía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las demandas en un escenario de cambio climático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82370581"/>
                  </a:ext>
                </a:extLst>
              </a:tr>
              <a:tr h="421798"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effectLst/>
                        </a:rPr>
                        <a:t>Seguridad frente a </a:t>
                      </a:r>
                      <a:r>
                        <a:rPr lang="es-ES" sz="1200" u="none" strike="noStrike" dirty="0" smtClean="0">
                          <a:effectLst/>
                        </a:rPr>
                        <a:t>fenómenos meteorológicos extremos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9. Gestión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 riesgo de inundación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3820145"/>
                  </a:ext>
                </a:extLst>
              </a:tr>
              <a:tr h="288000">
                <a:tc rowSpan="3"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>
                          <a:effectLst/>
                        </a:rPr>
                        <a:t>Conocimiento y gobernanza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10. Control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los usos del agua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64163547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11. Dificultades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 la implementación del programa de medidas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22166221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12. Concienciación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ciudadana en la gestión del agua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99486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227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6602" y="2676060"/>
            <a:ext cx="2079098" cy="2343278"/>
          </a:xfrm>
          <a:prstGeom prst="rect">
            <a:avLst/>
          </a:prstGeom>
        </p:spPr>
      </p:pic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Información pública y participación activa</a:t>
            </a:r>
            <a:endParaRPr lang="es-ES" sz="2400" b="1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 smtClean="0">
                <a:ea typeface="+mj-ea"/>
                <a:cs typeface="+mj-cs"/>
              </a:rPr>
              <a:t>Información pública</a:t>
            </a:r>
            <a:endParaRPr kumimoji="0" lang="es-E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3" name="1 Título"/>
          <p:cNvSpPr txBox="1">
            <a:spLocks/>
          </p:cNvSpPr>
          <p:nvPr/>
        </p:nvSpPr>
        <p:spPr bwMode="auto">
          <a:xfrm>
            <a:off x="4303964" y="725799"/>
            <a:ext cx="2761395" cy="3827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 smtClean="0">
                <a:ea typeface="+mj-ea"/>
                <a:cs typeface="+mj-cs"/>
              </a:rPr>
              <a:t>Redes sociales de la CHJ</a:t>
            </a:r>
            <a:endParaRPr kumimoji="0" lang="es-ES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06" y="2448393"/>
            <a:ext cx="3703571" cy="2688951"/>
          </a:xfrm>
          <a:prstGeom prst="rect">
            <a:avLst/>
          </a:prstGeom>
        </p:spPr>
      </p:pic>
      <p:sp>
        <p:nvSpPr>
          <p:cNvPr id="584" name="Rectangle 4"/>
          <p:cNvSpPr>
            <a:spLocks noChangeArrowheads="1"/>
          </p:cNvSpPr>
          <p:nvPr/>
        </p:nvSpPr>
        <p:spPr bwMode="auto">
          <a:xfrm>
            <a:off x="-34362" y="1483907"/>
            <a:ext cx="4258344" cy="616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 smtClean="0">
                <a:latin typeface="Calibri" pitchFamily="34" charset="0"/>
              </a:rPr>
              <a:t>Documento </a:t>
            </a:r>
            <a:r>
              <a:rPr lang="es-ES" dirty="0" err="1" smtClean="0">
                <a:latin typeface="Calibri" pitchFamily="34" charset="0"/>
              </a:rPr>
              <a:t>EpTI</a:t>
            </a:r>
            <a:r>
              <a:rPr lang="es-ES" dirty="0" smtClean="0">
                <a:latin typeface="Calibri" pitchFamily="34" charset="0"/>
              </a:rPr>
              <a:t> </a:t>
            </a:r>
          </a:p>
          <a:p>
            <a:pPr marL="171450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 smtClean="0">
                <a:latin typeface="Calibri" pitchFamily="34" charset="0"/>
              </a:rPr>
              <a:t>Resumen ejecutivo</a:t>
            </a:r>
          </a:p>
          <a:p>
            <a:pPr marL="171450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 smtClean="0">
                <a:latin typeface="Calibri" pitchFamily="34" charset="0"/>
              </a:rPr>
              <a:t>Resultados de participación activa </a:t>
            </a:r>
            <a:endParaRPr lang="es-ES" dirty="0">
              <a:latin typeface="Calibri" pitchFamily="34" charset="0"/>
            </a:endParaRPr>
          </a:p>
        </p:txBody>
      </p:sp>
      <p:sp>
        <p:nvSpPr>
          <p:cNvPr id="177" name="Flecha abajo 176"/>
          <p:cNvSpPr/>
          <p:nvPr/>
        </p:nvSpPr>
        <p:spPr>
          <a:xfrm rot="3231632">
            <a:off x="2654283" y="4679440"/>
            <a:ext cx="154642" cy="168088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5" name="Flecha abajo 584"/>
          <p:cNvSpPr/>
          <p:nvPr/>
        </p:nvSpPr>
        <p:spPr>
          <a:xfrm rot="3231632">
            <a:off x="3313370" y="4246262"/>
            <a:ext cx="154642" cy="168088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6" name="1 Título"/>
          <p:cNvSpPr txBox="1">
            <a:spLocks/>
          </p:cNvSpPr>
          <p:nvPr/>
        </p:nvSpPr>
        <p:spPr bwMode="auto">
          <a:xfrm>
            <a:off x="0" y="1098914"/>
            <a:ext cx="3771900" cy="3250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 smtClean="0">
                <a:ea typeface="+mj-ea"/>
                <a:cs typeface="+mj-cs"/>
              </a:rPr>
              <a:t>Página web de la CHJ: </a:t>
            </a:r>
            <a:r>
              <a:rPr lang="es-ES" dirty="0" smtClean="0">
                <a:ea typeface="+mj-ea"/>
                <a:cs typeface="+mj-cs"/>
                <a:hlinkClick r:id="rId4"/>
              </a:rPr>
              <a:t>www.chj.es</a:t>
            </a:r>
            <a:endParaRPr kumimoji="0" lang="es-ES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180" name="Imagen 17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0308" y="662482"/>
            <a:ext cx="1143747" cy="440623"/>
          </a:xfrm>
          <a:prstGeom prst="rect">
            <a:avLst/>
          </a:prstGeom>
        </p:spPr>
      </p:pic>
      <p:sp>
        <p:nvSpPr>
          <p:cNvPr id="587" name="Rectangle 4"/>
          <p:cNvSpPr>
            <a:spLocks noChangeArrowheads="1"/>
          </p:cNvSpPr>
          <p:nvPr/>
        </p:nvSpPr>
        <p:spPr bwMode="auto">
          <a:xfrm>
            <a:off x="4137440" y="1057274"/>
            <a:ext cx="4857704" cy="41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  <a:defRPr/>
            </a:pPr>
            <a:r>
              <a:rPr lang="es-ES" dirty="0" smtClean="0">
                <a:latin typeface="Calibri" pitchFamily="34" charset="0"/>
              </a:rPr>
              <a:t>Se realizarán publicaciones informativas de las actividades de participación</a:t>
            </a:r>
            <a:endParaRPr lang="es-ES" dirty="0">
              <a:latin typeface="Calibri" pitchFamily="34" charset="0"/>
            </a:endParaRPr>
          </a:p>
        </p:txBody>
      </p:sp>
      <p:sp>
        <p:nvSpPr>
          <p:cNvPr id="588" name="1 Título"/>
          <p:cNvSpPr txBox="1">
            <a:spLocks/>
          </p:cNvSpPr>
          <p:nvPr/>
        </p:nvSpPr>
        <p:spPr bwMode="auto">
          <a:xfrm>
            <a:off x="4303964" y="1733179"/>
            <a:ext cx="3601919" cy="3322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 smtClean="0">
                <a:ea typeface="+mj-ea"/>
                <a:cs typeface="+mj-cs"/>
              </a:rPr>
              <a:t>Sesiones informativas</a:t>
            </a:r>
            <a:endParaRPr kumimoji="0" lang="es-ES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182" name="Elipse 181"/>
          <p:cNvSpPr/>
          <p:nvPr/>
        </p:nvSpPr>
        <p:spPr>
          <a:xfrm>
            <a:off x="1642320" y="4417547"/>
            <a:ext cx="2082248" cy="212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9" name="Elipse 588"/>
          <p:cNvSpPr/>
          <p:nvPr/>
        </p:nvSpPr>
        <p:spPr>
          <a:xfrm>
            <a:off x="819660" y="4819107"/>
            <a:ext cx="2082248" cy="1597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90" name="Rectangle 4"/>
          <p:cNvSpPr>
            <a:spLocks noChangeArrowheads="1"/>
          </p:cNvSpPr>
          <p:nvPr/>
        </p:nvSpPr>
        <p:spPr bwMode="auto">
          <a:xfrm>
            <a:off x="3948222" y="2065401"/>
            <a:ext cx="5105977" cy="540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>
              <a:spcBef>
                <a:spcPct val="20000"/>
              </a:spcBef>
              <a:defRPr/>
            </a:pPr>
            <a:r>
              <a:rPr lang="es-ES" dirty="0" smtClean="0">
                <a:latin typeface="Calibri" pitchFamily="34" charset="0"/>
              </a:rPr>
              <a:t>Se realizarán sesiones informativas de las fichas del </a:t>
            </a:r>
            <a:r>
              <a:rPr lang="es-ES" dirty="0" err="1" smtClean="0">
                <a:latin typeface="Calibri" pitchFamily="34" charset="0"/>
              </a:rPr>
              <a:t>EpTI</a:t>
            </a:r>
            <a:r>
              <a:rPr lang="es-ES" dirty="0" smtClean="0">
                <a:latin typeface="Calibri" pitchFamily="34" charset="0"/>
              </a:rPr>
              <a:t> a través del canal YouTube de la CHJ. </a:t>
            </a:r>
            <a:endParaRPr lang="es-ES" dirty="0">
              <a:latin typeface="Calibri" pitchFamily="34" charset="0"/>
            </a:endParaRPr>
          </a:p>
        </p:txBody>
      </p:sp>
      <p:pic>
        <p:nvPicPr>
          <p:cNvPr id="179" name="Imagen 17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5102" y="2963898"/>
            <a:ext cx="1543408" cy="2161802"/>
          </a:xfrm>
          <a:prstGeom prst="rect">
            <a:avLst/>
          </a:prstGeom>
        </p:spPr>
      </p:pic>
      <p:pic>
        <p:nvPicPr>
          <p:cNvPr id="181" name="Imagen 18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51274" y="2762250"/>
            <a:ext cx="1673909" cy="940920"/>
          </a:xfrm>
          <a:prstGeom prst="rect">
            <a:avLst/>
          </a:prstGeom>
        </p:spPr>
      </p:pic>
      <p:sp>
        <p:nvSpPr>
          <p:cNvPr id="20" name="Elipse 19"/>
          <p:cNvSpPr/>
          <p:nvPr/>
        </p:nvSpPr>
        <p:spPr>
          <a:xfrm>
            <a:off x="5661349" y="3258717"/>
            <a:ext cx="1962443" cy="212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lecha abajo 21"/>
          <p:cNvSpPr/>
          <p:nvPr/>
        </p:nvSpPr>
        <p:spPr>
          <a:xfrm rot="3231632">
            <a:off x="7373953" y="3114828"/>
            <a:ext cx="154642" cy="168088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6289458" y="3643271"/>
            <a:ext cx="2155053" cy="24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>
              <a:spcBef>
                <a:spcPct val="20000"/>
              </a:spcBef>
              <a:defRPr/>
            </a:pPr>
            <a:r>
              <a:rPr lang="es-ES" sz="1400" dirty="0" smtClean="0">
                <a:latin typeface="Calibri" pitchFamily="34" charset="0"/>
              </a:rPr>
              <a:t>Disponibles en diferido. </a:t>
            </a:r>
            <a:endParaRPr lang="es-ES" sz="1400" dirty="0">
              <a:latin typeface="Calibri" pitchFamily="34" charset="0"/>
            </a:endParaRPr>
          </a:p>
        </p:txBody>
      </p:sp>
      <p:sp>
        <p:nvSpPr>
          <p:cNvPr id="24" name="Elipse 23"/>
          <p:cNvSpPr/>
          <p:nvPr/>
        </p:nvSpPr>
        <p:spPr>
          <a:xfrm>
            <a:off x="5913687" y="3890152"/>
            <a:ext cx="409129" cy="1265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lecha abajo 24"/>
          <p:cNvSpPr/>
          <p:nvPr/>
        </p:nvSpPr>
        <p:spPr>
          <a:xfrm rot="3231632">
            <a:off x="6212137" y="3776703"/>
            <a:ext cx="154642" cy="168088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917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Información pública y participación activa</a:t>
            </a:r>
            <a:endParaRPr lang="es-ES" sz="2400" b="1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3010942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 smtClean="0">
                <a:ea typeface="+mj-ea"/>
                <a:cs typeface="+mj-cs"/>
              </a:rPr>
              <a:t>Calendario sesiones informativas</a:t>
            </a:r>
            <a:endParaRPr kumimoji="0" lang="es-E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988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361416"/>
              </p:ext>
            </p:extLst>
          </p:nvPr>
        </p:nvGraphicFramePr>
        <p:xfrm>
          <a:off x="457203" y="1333074"/>
          <a:ext cx="8106770" cy="3418575"/>
        </p:xfrm>
        <a:graphic>
          <a:graphicData uri="http://schemas.openxmlformats.org/drawingml/2006/table">
            <a:tbl>
              <a:tblPr>
                <a:tableStyleId>{0E212C01-C674-4CEA-9EDA-87EAF6A7053B}</a:tableStyleId>
              </a:tblPr>
              <a:tblGrid>
                <a:gridCol w="812871">
                  <a:extLst>
                    <a:ext uri="{9D8B030D-6E8A-4147-A177-3AD203B41FA5}">
                      <a16:colId xmlns:a16="http://schemas.microsoft.com/office/drawing/2014/main" val="2590275753"/>
                    </a:ext>
                  </a:extLst>
                </a:gridCol>
                <a:gridCol w="893099">
                  <a:extLst>
                    <a:ext uri="{9D8B030D-6E8A-4147-A177-3AD203B41FA5}">
                      <a16:colId xmlns:a16="http://schemas.microsoft.com/office/drawing/2014/main" val="3596891497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3793771108"/>
                    </a:ext>
                  </a:extLst>
                </a:gridCol>
              </a:tblGrid>
              <a:tr h="274004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FECHA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rgbClr val="586F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HORARIO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rgbClr val="586F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CONTENIDO</a:t>
                      </a:r>
                      <a:endParaRPr lang="es-ES" sz="1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rgbClr val="586F9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1109959"/>
                  </a:ext>
                </a:extLst>
              </a:tr>
              <a:tr h="274004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26/01/2026</a:t>
                      </a:r>
                      <a:endParaRPr lang="es-ES" sz="12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9.30 - 10.00</a:t>
                      </a:r>
                      <a:endParaRPr lang="es-ES" sz="12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</a:rPr>
                        <a:t>TEMA 1. ZONAS HÚMEDAS</a:t>
                      </a:r>
                      <a:endParaRPr lang="es-ES" sz="12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350340"/>
                  </a:ext>
                </a:extLst>
              </a:tr>
              <a:tr h="302767">
                <a:tc rowSpan="2"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02/02/2026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9.30 - 10.30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TEMA 2. IMPLEMENTACIÓN DE LA NUEVA DIRECTIVA DE TRATAMIENTO DE AGUAS RESIDUALES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2363008"/>
                  </a:ext>
                </a:extLst>
              </a:tr>
              <a:tr h="15138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TEMA 3. CONTAMINACIÓN DIFUSA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835776"/>
                  </a:ext>
                </a:extLst>
              </a:tr>
              <a:tr h="274004"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09/02/2026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9.30 - 10.00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ctr" latinLnBrk="0" hangingPunct="1"/>
                      <a:r>
                        <a:rPr lang="es-ES" sz="120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+mn-lt"/>
                          <a:ea typeface="Arial"/>
                          <a:cs typeface="Arial"/>
                        </a:rPr>
                        <a:t>TEMA 4. GESTIÓN SOSTENIBLE DE LAS AGUAS SUBTERRÁNEAS</a:t>
                      </a:r>
                    </a:p>
                  </a:txBody>
                  <a:tcPr marL="7569" marR="7569" marT="7569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6614387"/>
                  </a:ext>
                </a:extLst>
              </a:tr>
              <a:tr h="407221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+mn-lt"/>
                        </a:rPr>
                        <a:t>16/02/2026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u="none" strike="noStrike" dirty="0">
                          <a:effectLst/>
                          <a:latin typeface="+mn-lt"/>
                        </a:rPr>
                        <a:t>9.30 - 10.00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b="1" u="none" strike="noStrike" dirty="0">
                          <a:effectLst/>
                          <a:latin typeface="+mn-lt"/>
                        </a:rPr>
                        <a:t>TEMA 5. IMPLANTACIÓN DEL R.D. 3/2023 RELATIVO A LA CALIDAD DE LAS AGUAS DESTINADAS AL CONSUMO HUMANO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3950007471"/>
                  </a:ext>
                </a:extLst>
              </a:tr>
              <a:tr h="302767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02/03/2026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9.30 - 10.00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6. ABASTECIMIENTO URBANO: VULNERABILIDAD DE ALGUNOS SISTEMAS DE ABASTECIMIENTO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4260777702"/>
                  </a:ext>
                </a:extLst>
              </a:tr>
              <a:tr h="1513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09/03/2026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9.30 - 10.30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7. FOMENTO DE LA REUTILIZACIÓN DE AGUA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554028514"/>
                  </a:ext>
                </a:extLst>
              </a:tr>
              <a:tr h="274004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8. GARANTÍA DE LAS DEMANDAS EN UN ESCENARIO DE CAMBIO CLIMÁTICO.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624787962"/>
                  </a:ext>
                </a:extLst>
              </a:tr>
              <a:tr h="1513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23/03/2026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9.30 - 10.30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9. GESTIÓN DEL RIESGO DE INUNDACIÓN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455470962"/>
                  </a:ext>
                </a:extLst>
              </a:tr>
              <a:tr h="15138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10. CONTROL DE LOS USOS DEL AGUA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1057256313"/>
                  </a:ext>
                </a:extLst>
              </a:tr>
              <a:tr h="27400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30/03/2026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1200" u="none" strike="noStrike">
                          <a:effectLst/>
                          <a:latin typeface="+mn-lt"/>
                        </a:rPr>
                        <a:t>9.30 - 10.30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11. DIFICULTADES EN LA IMPLEMENTACIÓN DEL PROGRAMA DE MEDIDAS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842606353"/>
                  </a:ext>
                </a:extLst>
              </a:tr>
              <a:tr h="274004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  <a:latin typeface="+mn-lt"/>
                        </a:rPr>
                        <a:t>TEMA 12. CONCIENCIACIÓN CIUDADANA EN LA GESTIÓN DEL AGUA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569" marR="7569" marT="7569" marB="0" anchor="ctr"/>
                </a:tc>
                <a:extLst>
                  <a:ext uri="{0D108BD9-81ED-4DB2-BD59-A6C34878D82A}">
                    <a16:rowId xmlns:a16="http://schemas.microsoft.com/office/drawing/2014/main" val="2076430572"/>
                  </a:ext>
                </a:extLst>
              </a:tr>
            </a:tbl>
          </a:graphicData>
        </a:graphic>
      </p:graphicFrame>
      <p:sp>
        <p:nvSpPr>
          <p:cNvPr id="8" name="Rectángulo 7"/>
          <p:cNvSpPr/>
          <p:nvPr/>
        </p:nvSpPr>
        <p:spPr>
          <a:xfrm>
            <a:off x="457203" y="2635850"/>
            <a:ext cx="8106770" cy="4273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779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Información pública y participación activa</a:t>
            </a:r>
            <a:endParaRPr lang="es-ES" sz="2400" b="1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 smtClean="0">
                <a:ea typeface="+mj-ea"/>
                <a:cs typeface="+mj-cs"/>
              </a:rPr>
              <a:t>Participación activa</a:t>
            </a:r>
            <a:endParaRPr kumimoji="0" lang="es-E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11 Imagen" descr="trabajoGrup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352" y="2569571"/>
            <a:ext cx="1511300" cy="15128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7150520" y="1528930"/>
            <a:ext cx="1942962" cy="299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s-ES" sz="1400" dirty="0">
                <a:latin typeface="Calibri" pitchFamily="34" charset="0"/>
              </a:rPr>
              <a:t>Información de trabajo</a:t>
            </a:r>
          </a:p>
          <a:p>
            <a:pPr indent="-609600" algn="ctr" eaLnBrk="0" hangingPunct="0">
              <a:spcBef>
                <a:spcPct val="20000"/>
              </a:spcBef>
              <a:defRPr/>
            </a:pPr>
            <a:endParaRPr lang="es-ES" sz="1400" dirty="0">
              <a:latin typeface="Calibri" pitchFamily="34" charset="0"/>
            </a:endParaRPr>
          </a:p>
        </p:txBody>
      </p:sp>
      <p:cxnSp>
        <p:nvCxnSpPr>
          <p:cNvPr id="15" name="13 Forma"/>
          <p:cNvCxnSpPr>
            <a:cxnSpLocks noChangeShapeType="1"/>
            <a:stCxn id="14" idx="2"/>
            <a:endCxn id="13" idx="0"/>
          </p:cNvCxnSpPr>
          <p:nvPr/>
        </p:nvCxnSpPr>
        <p:spPr bwMode="auto">
          <a:xfrm rot="5400000">
            <a:off x="7756649" y="2204216"/>
            <a:ext cx="730709" cy="1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151316" y="3082286"/>
            <a:ext cx="1779574" cy="922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s-ES" sz="1400" dirty="0">
                <a:latin typeface="Calibri" pitchFamily="34" charset="0"/>
              </a:rPr>
              <a:t>Conocimiento experto y de detalle </a:t>
            </a:r>
            <a:r>
              <a:rPr lang="es-ES" sz="1400" dirty="0" smtClean="0">
                <a:latin typeface="Calibri" pitchFamily="34" charset="0"/>
              </a:rPr>
              <a:t>de los problemas a nivel territorial</a:t>
            </a:r>
            <a:endParaRPr lang="es-ES" sz="1400" dirty="0">
              <a:latin typeface="Calibri" pitchFamily="34" charset="0"/>
            </a:endParaRPr>
          </a:p>
        </p:txBody>
      </p:sp>
      <p:cxnSp>
        <p:nvCxnSpPr>
          <p:cNvPr id="17" name="13 Forma"/>
          <p:cNvCxnSpPr>
            <a:cxnSpLocks noChangeShapeType="1"/>
            <a:stCxn id="13" idx="2"/>
            <a:endCxn id="20" idx="0"/>
          </p:cNvCxnSpPr>
          <p:nvPr/>
        </p:nvCxnSpPr>
        <p:spPr bwMode="auto">
          <a:xfrm rot="16200000" flipH="1">
            <a:off x="7881746" y="4322714"/>
            <a:ext cx="481494" cy="983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13 Forma"/>
          <p:cNvCxnSpPr>
            <a:cxnSpLocks noChangeShapeType="1"/>
            <a:stCxn id="16" idx="3"/>
            <a:endCxn id="13" idx="1"/>
          </p:cNvCxnSpPr>
          <p:nvPr/>
        </p:nvCxnSpPr>
        <p:spPr bwMode="auto">
          <a:xfrm flipV="1">
            <a:off x="6869475" y="3326015"/>
            <a:ext cx="496877" cy="217468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5634618" y="2240925"/>
            <a:ext cx="1807728" cy="299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s-ES" sz="1400" u="sng" dirty="0">
                <a:latin typeface="Calibri" pitchFamily="34" charset="0"/>
              </a:rPr>
              <a:t>Análisis en </a:t>
            </a:r>
            <a:r>
              <a:rPr lang="es-ES" sz="1400" u="sng" dirty="0" smtClean="0">
                <a:latin typeface="Calibri" pitchFamily="34" charset="0"/>
              </a:rPr>
              <a:t>grupo</a:t>
            </a:r>
            <a:endParaRPr lang="es-ES" sz="1400" u="sng" dirty="0">
              <a:latin typeface="Calibri" pitchFamily="34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7361660" y="4563953"/>
            <a:ext cx="1522649" cy="31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" sz="1400" dirty="0" smtClean="0">
                <a:latin typeface="Calibri" panose="020F0502020204030204" pitchFamily="34" charset="0"/>
              </a:rPr>
              <a:t>Retornos al </a:t>
            </a:r>
            <a:r>
              <a:rPr lang="es-ES" altLang="es-ES" sz="1400" dirty="0" err="1" smtClean="0">
                <a:latin typeface="Calibri" panose="020F0502020204030204" pitchFamily="34" charset="0"/>
              </a:rPr>
              <a:t>EpTI</a:t>
            </a:r>
            <a:endParaRPr lang="es-ES" altLang="es-ES" sz="1400" dirty="0">
              <a:latin typeface="Calibri" panose="020F0502020204030204" pitchFamily="34" charset="0"/>
            </a:endParaRPr>
          </a:p>
        </p:txBody>
      </p:sp>
      <p:sp>
        <p:nvSpPr>
          <p:cNvPr id="21" name="1 Título"/>
          <p:cNvSpPr txBox="1">
            <a:spLocks/>
          </p:cNvSpPr>
          <p:nvPr/>
        </p:nvSpPr>
        <p:spPr bwMode="auto">
          <a:xfrm>
            <a:off x="3047910" y="747796"/>
            <a:ext cx="3070406" cy="3322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 smtClean="0">
                <a:ea typeface="+mj-ea"/>
                <a:cs typeface="+mj-cs"/>
              </a:rPr>
              <a:t>Ciclo de reuniones territoriales</a:t>
            </a:r>
            <a:endParaRPr kumimoji="0" lang="es-ES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99500" y="1131948"/>
            <a:ext cx="5045315" cy="3081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S</a:t>
            </a:r>
            <a:r>
              <a:rPr lang="es-ES" dirty="0" smtClean="0">
                <a:latin typeface="Calibri" pitchFamily="34" charset="0"/>
              </a:rPr>
              <a:t>e prevé realizar un ciclo de reuniones territoriales.</a:t>
            </a: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s-ES" dirty="0" smtClean="0">
              <a:latin typeface="Calibri" pitchFamily="34" charset="0"/>
            </a:endParaRP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El calendario </a:t>
            </a:r>
            <a:r>
              <a:rPr lang="es-ES" dirty="0" smtClean="0">
                <a:latin typeface="Calibri" pitchFamily="34" charset="0"/>
              </a:rPr>
              <a:t>se </a:t>
            </a:r>
            <a:r>
              <a:rPr lang="es-ES" dirty="0">
                <a:latin typeface="Calibri" pitchFamily="34" charset="0"/>
              </a:rPr>
              <a:t>publicará próximamente en la </a:t>
            </a:r>
            <a:r>
              <a:rPr lang="es-ES" dirty="0" smtClean="0">
                <a:latin typeface="Calibri" pitchFamily="34" charset="0"/>
              </a:rPr>
              <a:t>web </a:t>
            </a:r>
            <a:r>
              <a:rPr lang="es-ES" dirty="0">
                <a:latin typeface="Calibri" pitchFamily="34" charset="0"/>
              </a:rPr>
              <a:t>y en redes </a:t>
            </a:r>
            <a:r>
              <a:rPr lang="es-ES" dirty="0" smtClean="0">
                <a:latin typeface="Calibri" pitchFamily="34" charset="0"/>
              </a:rPr>
              <a:t>sociales</a:t>
            </a: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s-ES" dirty="0" smtClean="0">
              <a:latin typeface="Calibri" pitchFamily="34" charset="0"/>
            </a:endParaRP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 smtClean="0">
                <a:latin typeface="Calibri" pitchFamily="34" charset="0"/>
              </a:rPr>
              <a:t>El objetivo:</a:t>
            </a:r>
          </a:p>
          <a:p>
            <a:pPr marL="285750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s-ES" dirty="0" smtClean="0">
                <a:latin typeface="Calibri" pitchFamily="34" charset="0"/>
              </a:rPr>
              <a:t>dar </a:t>
            </a:r>
            <a:r>
              <a:rPr lang="es-ES" dirty="0">
                <a:latin typeface="Calibri" pitchFamily="34" charset="0"/>
              </a:rPr>
              <a:t>a conocer </a:t>
            </a:r>
            <a:r>
              <a:rPr lang="es-ES" dirty="0" smtClean="0">
                <a:latin typeface="Calibri" pitchFamily="34" charset="0"/>
              </a:rPr>
              <a:t>los </a:t>
            </a:r>
            <a:r>
              <a:rPr lang="es-ES" dirty="0">
                <a:latin typeface="Calibri" pitchFamily="34" charset="0"/>
              </a:rPr>
              <a:t>problemas </a:t>
            </a:r>
            <a:r>
              <a:rPr lang="es-ES" dirty="0" smtClean="0">
                <a:latin typeface="Calibri" pitchFamily="34" charset="0"/>
              </a:rPr>
              <a:t>concretos del ámbito </a:t>
            </a:r>
            <a:r>
              <a:rPr lang="es-ES" dirty="0">
                <a:latin typeface="Calibri" pitchFamily="34" charset="0"/>
              </a:rPr>
              <a:t>territorial de la </a:t>
            </a:r>
            <a:r>
              <a:rPr lang="es-ES" dirty="0" smtClean="0">
                <a:latin typeface="Calibri" pitchFamily="34" charset="0"/>
              </a:rPr>
              <a:t>reunión.</a:t>
            </a:r>
          </a:p>
          <a:p>
            <a:pPr marL="285750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endParaRPr lang="es-ES" sz="1050" dirty="0" smtClean="0">
              <a:latin typeface="Calibri" pitchFamily="34" charset="0"/>
            </a:endParaRPr>
          </a:p>
          <a:p>
            <a:pPr marL="285750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s-ES" dirty="0" smtClean="0">
                <a:latin typeface="Calibri" pitchFamily="34" charset="0"/>
              </a:rPr>
              <a:t>contrastar el diagnóstico y soluciones </a:t>
            </a:r>
            <a:r>
              <a:rPr lang="es-ES" dirty="0">
                <a:latin typeface="Calibri" pitchFamily="34" charset="0"/>
              </a:rPr>
              <a:t>con el conocimiento y experiencia que </a:t>
            </a:r>
            <a:r>
              <a:rPr lang="es-ES" dirty="0" smtClean="0">
                <a:latin typeface="Calibri" pitchFamily="34" charset="0"/>
              </a:rPr>
              <a:t>de </a:t>
            </a:r>
            <a:r>
              <a:rPr lang="es-ES" dirty="0">
                <a:latin typeface="Calibri" pitchFamily="34" charset="0"/>
              </a:rPr>
              <a:t>las personas y entidades vinculadas a la zona de estudio</a:t>
            </a:r>
            <a:r>
              <a:rPr lang="es-ES" dirty="0" smtClean="0">
                <a:latin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7046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358;p33"/>
          <p:cNvSpPr txBox="1"/>
          <p:nvPr/>
        </p:nvSpPr>
        <p:spPr>
          <a:xfrm>
            <a:off x="2723950" y="1758250"/>
            <a:ext cx="36771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4200" baseline="0" dirty="0">
                <a:solidFill>
                  <a:schemeClr val="tx1"/>
                </a:solidFill>
                <a:latin typeface="Lato Black"/>
                <a:ea typeface="Lato Black"/>
                <a:cs typeface="Lato Black"/>
                <a:sym typeface="Lato Black"/>
              </a:rPr>
              <a:t>Gracias</a:t>
            </a:r>
            <a:endParaRPr sz="4200" baseline="0" dirty="0">
              <a:solidFill>
                <a:schemeClr val="tx1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grpSp>
        <p:nvGrpSpPr>
          <p:cNvPr id="11" name="Google Shape;369;p33"/>
          <p:cNvGrpSpPr/>
          <p:nvPr/>
        </p:nvGrpSpPr>
        <p:grpSpPr>
          <a:xfrm>
            <a:off x="4393253" y="3286084"/>
            <a:ext cx="357561" cy="357582"/>
            <a:chOff x="864491" y="1723250"/>
            <a:chExt cx="397866" cy="397887"/>
          </a:xfrm>
        </p:grpSpPr>
        <p:sp>
          <p:nvSpPr>
            <p:cNvPr id="12" name="Google Shape;370;p33"/>
            <p:cNvSpPr/>
            <p:nvPr/>
          </p:nvSpPr>
          <p:spPr>
            <a:xfrm>
              <a:off x="935197" y="1793977"/>
              <a:ext cx="256451" cy="256430"/>
            </a:xfrm>
            <a:custGeom>
              <a:avLst/>
              <a:gdLst/>
              <a:ahLst/>
              <a:cxnLst/>
              <a:rect l="l" t="t" r="r" b="b"/>
              <a:pathLst>
                <a:path w="12288" h="12287" extrusionOk="0">
                  <a:moveTo>
                    <a:pt x="10053" y="1117"/>
                  </a:moveTo>
                  <a:cubicBezTo>
                    <a:pt x="10669" y="1117"/>
                    <a:pt x="11171" y="1617"/>
                    <a:pt x="11171" y="2233"/>
                  </a:cubicBezTo>
                  <a:cubicBezTo>
                    <a:pt x="11170" y="2850"/>
                    <a:pt x="10669" y="3351"/>
                    <a:pt x="10053" y="3351"/>
                  </a:cubicBezTo>
                  <a:cubicBezTo>
                    <a:pt x="9438" y="3351"/>
                    <a:pt x="8937" y="2850"/>
                    <a:pt x="8937" y="2233"/>
                  </a:cubicBezTo>
                  <a:cubicBezTo>
                    <a:pt x="8937" y="1617"/>
                    <a:pt x="9438" y="1117"/>
                    <a:pt x="10053" y="1117"/>
                  </a:cubicBezTo>
                  <a:close/>
                  <a:moveTo>
                    <a:pt x="6144" y="2233"/>
                  </a:moveTo>
                  <a:cubicBezTo>
                    <a:pt x="8300" y="2233"/>
                    <a:pt x="10053" y="3988"/>
                    <a:pt x="10053" y="6144"/>
                  </a:cubicBezTo>
                  <a:cubicBezTo>
                    <a:pt x="10053" y="8299"/>
                    <a:pt x="8300" y="10054"/>
                    <a:pt x="6144" y="10054"/>
                  </a:cubicBezTo>
                  <a:cubicBezTo>
                    <a:pt x="3989" y="10054"/>
                    <a:pt x="2234" y="8299"/>
                    <a:pt x="2234" y="6144"/>
                  </a:cubicBezTo>
                  <a:cubicBezTo>
                    <a:pt x="2234" y="3988"/>
                    <a:pt x="3987" y="2233"/>
                    <a:pt x="6144" y="2233"/>
                  </a:cubicBezTo>
                  <a:close/>
                  <a:moveTo>
                    <a:pt x="1675" y="1"/>
                  </a:moveTo>
                  <a:cubicBezTo>
                    <a:pt x="752" y="1"/>
                    <a:pt x="0" y="751"/>
                    <a:pt x="0" y="1676"/>
                  </a:cubicBezTo>
                  <a:lnTo>
                    <a:pt x="0" y="10611"/>
                  </a:lnTo>
                  <a:cubicBezTo>
                    <a:pt x="0" y="11536"/>
                    <a:pt x="752" y="12286"/>
                    <a:pt x="1675" y="12286"/>
                  </a:cubicBezTo>
                  <a:lnTo>
                    <a:pt x="10612" y="12286"/>
                  </a:lnTo>
                  <a:cubicBezTo>
                    <a:pt x="11536" y="12286"/>
                    <a:pt x="12288" y="11536"/>
                    <a:pt x="12288" y="10611"/>
                  </a:cubicBezTo>
                  <a:lnTo>
                    <a:pt x="12288" y="1676"/>
                  </a:lnTo>
                  <a:cubicBezTo>
                    <a:pt x="12288" y="752"/>
                    <a:pt x="11536" y="1"/>
                    <a:pt x="10612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71;p33"/>
            <p:cNvSpPr/>
            <p:nvPr/>
          </p:nvSpPr>
          <p:spPr>
            <a:xfrm>
              <a:off x="1005109" y="1863910"/>
              <a:ext cx="116622" cy="116559"/>
            </a:xfrm>
            <a:custGeom>
              <a:avLst/>
              <a:gdLst/>
              <a:ahLst/>
              <a:cxnLst/>
              <a:rect l="l" t="t" r="r" b="b"/>
              <a:pathLst>
                <a:path w="5588" h="5585" extrusionOk="0">
                  <a:moveTo>
                    <a:pt x="2794" y="0"/>
                  </a:moveTo>
                  <a:cubicBezTo>
                    <a:pt x="1255" y="0"/>
                    <a:pt x="1" y="1252"/>
                    <a:pt x="1" y="2793"/>
                  </a:cubicBezTo>
                  <a:cubicBezTo>
                    <a:pt x="1" y="4332"/>
                    <a:pt x="1255" y="5585"/>
                    <a:pt x="2794" y="5585"/>
                  </a:cubicBezTo>
                  <a:cubicBezTo>
                    <a:pt x="4333" y="5585"/>
                    <a:pt x="5587" y="4332"/>
                    <a:pt x="5587" y="2793"/>
                  </a:cubicBezTo>
                  <a:cubicBezTo>
                    <a:pt x="5587" y="1252"/>
                    <a:pt x="4333" y="0"/>
                    <a:pt x="2794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72;p33"/>
            <p:cNvSpPr/>
            <p:nvPr/>
          </p:nvSpPr>
          <p:spPr>
            <a:xfrm>
              <a:off x="864491" y="1723250"/>
              <a:ext cx="397866" cy="397887"/>
            </a:xfrm>
            <a:custGeom>
              <a:avLst/>
              <a:gdLst/>
              <a:ahLst/>
              <a:cxnLst/>
              <a:rect l="l" t="t" r="r" b="b"/>
              <a:pathLst>
                <a:path w="19064" h="19065" extrusionOk="0">
                  <a:moveTo>
                    <a:pt x="14000" y="2271"/>
                  </a:moveTo>
                  <a:cubicBezTo>
                    <a:pt x="15539" y="2271"/>
                    <a:pt x="16794" y="3524"/>
                    <a:pt x="16794" y="5065"/>
                  </a:cubicBezTo>
                  <a:lnTo>
                    <a:pt x="16794" y="14000"/>
                  </a:lnTo>
                  <a:cubicBezTo>
                    <a:pt x="16794" y="15541"/>
                    <a:pt x="15539" y="16793"/>
                    <a:pt x="14000" y="16793"/>
                  </a:cubicBezTo>
                  <a:lnTo>
                    <a:pt x="5063" y="16793"/>
                  </a:lnTo>
                  <a:cubicBezTo>
                    <a:pt x="3524" y="16793"/>
                    <a:pt x="2272" y="15541"/>
                    <a:pt x="2272" y="14000"/>
                  </a:cubicBezTo>
                  <a:lnTo>
                    <a:pt x="2272" y="5065"/>
                  </a:lnTo>
                  <a:cubicBezTo>
                    <a:pt x="2272" y="3524"/>
                    <a:pt x="3524" y="2271"/>
                    <a:pt x="5063" y="2271"/>
                  </a:cubicBezTo>
                  <a:close/>
                  <a:moveTo>
                    <a:pt x="2829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29" y="19065"/>
                  </a:cubicBezTo>
                  <a:lnTo>
                    <a:pt x="16235" y="19065"/>
                  </a:lnTo>
                  <a:cubicBezTo>
                    <a:pt x="17774" y="19065"/>
                    <a:pt x="19063" y="17775"/>
                    <a:pt x="19063" y="16234"/>
                  </a:cubicBezTo>
                  <a:lnTo>
                    <a:pt x="19063" y="2831"/>
                  </a:lnTo>
                  <a:cubicBezTo>
                    <a:pt x="19063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4" name="Google Shape;374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39751" y="3958050"/>
            <a:ext cx="3245450" cy="6037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" name="Google Shape;375;p33"/>
          <p:cNvGrpSpPr/>
          <p:nvPr/>
        </p:nvGrpSpPr>
        <p:grpSpPr>
          <a:xfrm>
            <a:off x="4879634" y="3338200"/>
            <a:ext cx="387681" cy="272572"/>
            <a:chOff x="3386036" y="1746339"/>
            <a:chExt cx="397907" cy="279762"/>
          </a:xfrm>
        </p:grpSpPr>
        <p:sp>
          <p:nvSpPr>
            <p:cNvPr id="26" name="Google Shape;376;p33"/>
            <p:cNvSpPr/>
            <p:nvPr/>
          </p:nvSpPr>
          <p:spPr>
            <a:xfrm>
              <a:off x="3561652" y="1848954"/>
              <a:ext cx="59646" cy="74506"/>
            </a:xfrm>
            <a:custGeom>
              <a:avLst/>
              <a:gdLst/>
              <a:ahLst/>
              <a:cxnLst/>
              <a:rect l="l" t="t" r="r" b="b"/>
              <a:pathLst>
                <a:path w="2858" h="3570" extrusionOk="0">
                  <a:moveTo>
                    <a:pt x="1" y="0"/>
                  </a:moveTo>
                  <a:lnTo>
                    <a:pt x="1" y="3570"/>
                  </a:lnTo>
                  <a:lnTo>
                    <a:pt x="2858" y="178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77;p33"/>
            <p:cNvSpPr/>
            <p:nvPr/>
          </p:nvSpPr>
          <p:spPr>
            <a:xfrm>
              <a:off x="3386036" y="1746339"/>
              <a:ext cx="397907" cy="279762"/>
            </a:xfrm>
            <a:custGeom>
              <a:avLst/>
              <a:gdLst/>
              <a:ahLst/>
              <a:cxnLst/>
              <a:rect l="l" t="t" r="r" b="b"/>
              <a:pathLst>
                <a:path w="19066" h="13405" extrusionOk="0">
                  <a:moveTo>
                    <a:pt x="7858" y="3351"/>
                  </a:moveTo>
                  <a:cubicBezTo>
                    <a:pt x="7961" y="3351"/>
                    <a:pt x="8064" y="3379"/>
                    <a:pt x="8154" y="3436"/>
                  </a:cubicBezTo>
                  <a:lnTo>
                    <a:pt x="12622" y="6230"/>
                  </a:lnTo>
                  <a:cubicBezTo>
                    <a:pt x="12785" y="6330"/>
                    <a:pt x="12884" y="6509"/>
                    <a:pt x="12884" y="6702"/>
                  </a:cubicBezTo>
                  <a:cubicBezTo>
                    <a:pt x="12884" y="6895"/>
                    <a:pt x="12785" y="7073"/>
                    <a:pt x="12622" y="7176"/>
                  </a:cubicBezTo>
                  <a:lnTo>
                    <a:pt x="8154" y="9968"/>
                  </a:lnTo>
                  <a:cubicBezTo>
                    <a:pt x="8063" y="10025"/>
                    <a:pt x="7961" y="10053"/>
                    <a:pt x="7859" y="10053"/>
                  </a:cubicBezTo>
                  <a:cubicBezTo>
                    <a:pt x="7765" y="10053"/>
                    <a:pt x="7671" y="10029"/>
                    <a:pt x="7588" y="9983"/>
                  </a:cubicBezTo>
                  <a:cubicBezTo>
                    <a:pt x="7409" y="9884"/>
                    <a:pt x="7299" y="9699"/>
                    <a:pt x="7299" y="9495"/>
                  </a:cubicBezTo>
                  <a:lnTo>
                    <a:pt x="7299" y="3910"/>
                  </a:lnTo>
                  <a:cubicBezTo>
                    <a:pt x="7299" y="3707"/>
                    <a:pt x="7409" y="3519"/>
                    <a:pt x="7588" y="3420"/>
                  </a:cubicBezTo>
                  <a:cubicBezTo>
                    <a:pt x="7671" y="3374"/>
                    <a:pt x="7765" y="3351"/>
                    <a:pt x="7858" y="3351"/>
                  </a:cubicBezTo>
                  <a:close/>
                  <a:moveTo>
                    <a:pt x="2794" y="1"/>
                  </a:moveTo>
                  <a:cubicBezTo>
                    <a:pt x="1255" y="1"/>
                    <a:pt x="1" y="1253"/>
                    <a:pt x="1" y="2792"/>
                  </a:cubicBezTo>
                  <a:lnTo>
                    <a:pt x="1" y="10611"/>
                  </a:lnTo>
                  <a:cubicBezTo>
                    <a:pt x="1" y="12152"/>
                    <a:pt x="1255" y="13405"/>
                    <a:pt x="2794" y="13405"/>
                  </a:cubicBezTo>
                  <a:lnTo>
                    <a:pt x="16274" y="13405"/>
                  </a:lnTo>
                  <a:cubicBezTo>
                    <a:pt x="17813" y="13405"/>
                    <a:pt x="19065" y="12152"/>
                    <a:pt x="19065" y="10611"/>
                  </a:cubicBezTo>
                  <a:lnTo>
                    <a:pt x="19065" y="2792"/>
                  </a:lnTo>
                  <a:cubicBezTo>
                    <a:pt x="19065" y="1253"/>
                    <a:pt x="17813" y="1"/>
                    <a:pt x="16274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358;p33"/>
          <p:cNvSpPr txBox="1"/>
          <p:nvPr/>
        </p:nvSpPr>
        <p:spPr>
          <a:xfrm>
            <a:off x="2839230" y="2337717"/>
            <a:ext cx="3465600" cy="9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spcAft>
                <a:spcPts val="1000"/>
              </a:spcAft>
            </a:pPr>
            <a:r>
              <a:rPr lang="es-ES" sz="1500" baseline="0" dirty="0" smtClean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contacto@chj.es</a:t>
            </a: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/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r>
              <a:rPr lang="es" sz="1500" baseline="0" dirty="0" smtClean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34963938800</a:t>
            </a: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/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 smtClean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ww.chj.es</a:t>
            </a:r>
            <a:endParaRPr sz="1500" baseline="0" dirty="0">
              <a:solidFill>
                <a:schemeClr val="tx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9" name="Picture 4" descr="Twitter x nuevo logotipo x ronda círculo azul - Iconos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0" r="19721"/>
          <a:stretch/>
        </p:blipFill>
        <p:spPr bwMode="auto">
          <a:xfrm>
            <a:off x="3875191" y="3240473"/>
            <a:ext cx="38963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Google Shape;373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70010" y="457475"/>
            <a:ext cx="984973" cy="986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951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9C28263EC76D940B042D36569FAA034" ma:contentTypeVersion="3" ma:contentTypeDescription="Crear nuevo documento." ma:contentTypeScope="" ma:versionID="0bd0cb5344d1690a3cbbf46c3df11430">
  <xsd:schema xmlns:xsd="http://www.w3.org/2001/XMLSchema" xmlns:xs="http://www.w3.org/2001/XMLSchema" xmlns:p="http://schemas.microsoft.com/office/2006/metadata/properties" xmlns:ns2="3a59c1f3-7cfe-4866-877d-3ef18be60a0b" targetNamespace="http://schemas.microsoft.com/office/2006/metadata/properties" ma:root="true" ma:fieldsID="1ad7025399c6cd353cb708f172dda5e6" ns2:_="">
    <xsd:import namespace="3a59c1f3-7cfe-4866-877d-3ef18be60a0b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59c1f3-7cfe-4866-877d-3ef18be60a0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customXsn xmlns="http://schemas.microsoft.com/office/2006/metadata/customXsn">
  <xsnLocation/>
  <cached>True</cached>
  <openByDefault>False</openByDefault>
  <xsnScope/>
</customXsn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183666B-D381-456C-BE6E-051B065C7B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a59c1f3-7cfe-4866-877d-3ef18be60a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3371ABD-60DC-4B8B-81E7-5226C0435DB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19D038F-D2D5-49C2-92FA-A8CDA0A32877}">
  <ds:schemaRefs>
    <ds:schemaRef ds:uri="http://schemas.microsoft.com/office/2006/metadata/customXsn"/>
  </ds:schemaRefs>
</ds:datastoreItem>
</file>

<file path=customXml/itemProps4.xml><?xml version="1.0" encoding="utf-8"?>
<ds:datastoreItem xmlns:ds="http://schemas.openxmlformats.org/officeDocument/2006/customXml" ds:itemID="{DC0EE4B3-C5B6-4F32-8787-CAA21B64215C}">
  <ds:schemaRefs>
    <ds:schemaRef ds:uri="http://schemas.microsoft.com/office/2006/documentManagement/types"/>
    <ds:schemaRef ds:uri="http://schemas.microsoft.com/office/infopath/2007/PartnerControls"/>
    <ds:schemaRef ds:uri="3a59c1f3-7cfe-4866-877d-3ef18be60a0b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9638</TotalTime>
  <Words>570</Words>
  <Application>Microsoft Office PowerPoint</Application>
  <PresentationFormat>Presentación en pantalla (16:9)</PresentationFormat>
  <Paragraphs>94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7" baseType="lpstr">
      <vt:lpstr>Times New Roman</vt:lpstr>
      <vt:lpstr>Lato</vt:lpstr>
      <vt:lpstr>Lato Black</vt:lpstr>
      <vt:lpstr>Arial</vt:lpstr>
      <vt:lpstr>Calibri Light</vt:lpstr>
      <vt:lpstr>Calibri</vt:lpstr>
      <vt:lpstr>Wingdings</vt:lpstr>
      <vt:lpstr>Tema de Office</vt:lpstr>
      <vt:lpstr>ESQUEMA PROVISIONAL DE TEMAS IMPORTANTES DEL PHJ 2028-2033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Presentaciones CHJ Imprimible</dc:title>
  <dc:creator>Jiménez Argudo, Sara María</dc:creator>
  <cp:lastModifiedBy>Fidalgo Pelarda, Aranzazu</cp:lastModifiedBy>
  <cp:revision>796</cp:revision>
  <cp:lastPrinted>2026-01-30T14:27:58Z</cp:lastPrinted>
  <dcterms:modified xsi:type="dcterms:W3CDTF">2026-02-15T21:56:48Z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0x01010009C28263EC76D940B042D36569FAA034</vt:lpwstr>
  </property>
</Properties>
</file>