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 bookmarkIdSeed="2">
  <p:sldMasterIdLst>
    <p:sldMasterId id="2147483685" r:id="rId5"/>
  </p:sldMasterIdLst>
  <p:notesMasterIdLst>
    <p:notesMasterId r:id="rId34"/>
  </p:notesMasterIdLst>
  <p:sldIdLst>
    <p:sldId id="285" r:id="rId6"/>
    <p:sldId id="467" r:id="rId7"/>
    <p:sldId id="468" r:id="rId8"/>
    <p:sldId id="472" r:id="rId9"/>
    <p:sldId id="396" r:id="rId10"/>
    <p:sldId id="470" r:id="rId11"/>
    <p:sldId id="473" r:id="rId12"/>
    <p:sldId id="471" r:id="rId13"/>
    <p:sldId id="474" r:id="rId14"/>
    <p:sldId id="475" r:id="rId15"/>
    <p:sldId id="476" r:id="rId16"/>
    <p:sldId id="477" r:id="rId17"/>
    <p:sldId id="478" r:id="rId18"/>
    <p:sldId id="479" r:id="rId19"/>
    <p:sldId id="480" r:id="rId20"/>
    <p:sldId id="481" r:id="rId21"/>
    <p:sldId id="482" r:id="rId22"/>
    <p:sldId id="483" r:id="rId23"/>
    <p:sldId id="484" r:id="rId24"/>
    <p:sldId id="485" r:id="rId25"/>
    <p:sldId id="486" r:id="rId26"/>
    <p:sldId id="487" r:id="rId27"/>
    <p:sldId id="488" r:id="rId28"/>
    <p:sldId id="489" r:id="rId29"/>
    <p:sldId id="490" r:id="rId30"/>
    <p:sldId id="491" r:id="rId31"/>
    <p:sldId id="492" r:id="rId32"/>
    <p:sldId id="493" r:id="rId33"/>
  </p:sldIdLst>
  <p:sldSz cx="9144000" cy="5143500" type="screen16x9"/>
  <p:notesSz cx="6797675" cy="9926638"/>
  <p:embeddedFontLst>
    <p:embeddedFont>
      <p:font typeface="Lato Black" panose="020F0A02020204030203" pitchFamily="34" charset="0"/>
      <p:bold r:id="rId35"/>
      <p:boldItalic r:id="rId36"/>
    </p:embeddedFont>
    <p:embeddedFont>
      <p:font typeface="Calibri Light" panose="020F0302020204030204" pitchFamily="34" charset="0"/>
      <p:regular r:id="rId37"/>
      <p:italic r:id="rId38"/>
    </p:embeddedFont>
    <p:embeddedFont>
      <p:font typeface="Calibri" panose="020F0502020204030204" pitchFamily="34" charset="0"/>
      <p:regular r:id="rId39"/>
      <p:bold r:id="rId40"/>
      <p:italic r:id="rId41"/>
      <p:boldItalic r:id="rId42"/>
    </p:embeddedFont>
    <p:embeddedFont>
      <p:font typeface="Lato" panose="020F0502020204030203" pitchFamily="34" charset="0"/>
      <p:regular r:id="rId43"/>
      <p:bold r:id="rId44"/>
      <p:italic r:id="rId45"/>
      <p:boldItalic r:id="rId46"/>
    </p:embeddedFont>
  </p:embeddedFont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iménez Argudo, Sara María" initials="JASM" lastIdx="0" clrIdx="0">
    <p:extLst>
      <p:ext uri="{19B8F6BF-5375-455C-9EA6-DF929625EA0E}">
        <p15:presenceInfo xmlns:p15="http://schemas.microsoft.com/office/powerpoint/2012/main" userId="S-1-5-21-2022465157-789675194-1130643225-1324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6F9E"/>
    <a:srgbClr val="4BB3FD"/>
    <a:srgbClr val="66FF33"/>
    <a:srgbClr val="5B9BD5"/>
    <a:srgbClr val="FF3399"/>
    <a:srgbClr val="9966FF"/>
    <a:srgbClr val="CC3399"/>
    <a:srgbClr val="FF8F8F"/>
    <a:srgbClr val="4B5E85"/>
    <a:srgbClr val="5C74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E212C01-C674-4CEA-9EDA-87EAF6A7053B}">
  <a:tblStyle styleId="{0E212C01-C674-4CEA-9EDA-87EAF6A7053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7853C-536D-4A76-A0AE-DD22124D55A5}" styleName="Estilo temático 1 - Énfasis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012ECD-51FC-41F1-AA8D-1B2483CD663E}" styleName="Estilo claro 2 - Acento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87" autoAdjust="0"/>
    <p:restoredTop sz="96395" autoAdjust="0"/>
  </p:normalViewPr>
  <p:slideViewPr>
    <p:cSldViewPr snapToGrid="0">
      <p:cViewPr varScale="1">
        <p:scale>
          <a:sx n="145" d="100"/>
          <a:sy n="145" d="100"/>
        </p:scale>
        <p:origin x="804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font" Target="fonts/font5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8.fntdata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font" Target="fonts/font4.fntdata"/><Relationship Id="rId46" Type="http://schemas.openxmlformats.org/officeDocument/2006/relationships/font" Target="fonts/font12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font" Target="fonts/font7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font" Target="fonts/font2.fntdata"/><Relationship Id="rId49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font" Target="fonts/font10.fntdata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presProps" Target="presProps.xml"/><Relationship Id="rId8" Type="http://schemas.openxmlformats.org/officeDocument/2006/relationships/slide" Target="slides/slide3.xml"/><Relationship Id="rId51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s-ES" sz="1100"/>
              <a:t>Promedio anual de cloruros por punto de control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s-E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08.12.070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3"/>
            <c:spPr>
              <a:solidFill>
                <a:schemeClr val="accent1"/>
              </a:solidFill>
              <a:ln w="19050">
                <a:solidFill>
                  <a:schemeClr val="accent1"/>
                </a:solidFill>
              </a:ln>
              <a:effectLst/>
            </c:spPr>
          </c:marker>
          <c:cat>
            <c:numRef>
              <c:f>Hoja1!$A$2:$A$50</c:f>
              <c:numCache>
                <c:formatCode>General</c:formatCode>
                <c:ptCount val="49"/>
                <c:pt idx="0">
                  <c:v>1977</c:v>
                </c:pt>
                <c:pt idx="1">
                  <c:v>1978</c:v>
                </c:pt>
                <c:pt idx="2">
                  <c:v>1979</c:v>
                </c:pt>
                <c:pt idx="3">
                  <c:v>1980</c:v>
                </c:pt>
                <c:pt idx="4">
                  <c:v>1981</c:v>
                </c:pt>
                <c:pt idx="5">
                  <c:v>1982</c:v>
                </c:pt>
                <c:pt idx="6">
                  <c:v>1983</c:v>
                </c:pt>
                <c:pt idx="7">
                  <c:v>1984</c:v>
                </c:pt>
                <c:pt idx="8">
                  <c:v>1985</c:v>
                </c:pt>
                <c:pt idx="9">
                  <c:v>1986</c:v>
                </c:pt>
                <c:pt idx="10">
                  <c:v>1987</c:v>
                </c:pt>
                <c:pt idx="11">
                  <c:v>1988</c:v>
                </c:pt>
                <c:pt idx="12">
                  <c:v>1989</c:v>
                </c:pt>
                <c:pt idx="13">
                  <c:v>1990</c:v>
                </c:pt>
                <c:pt idx="14">
                  <c:v>1991</c:v>
                </c:pt>
                <c:pt idx="15">
                  <c:v>1992</c:v>
                </c:pt>
                <c:pt idx="16">
                  <c:v>1993</c:v>
                </c:pt>
                <c:pt idx="17">
                  <c:v>1994</c:v>
                </c:pt>
                <c:pt idx="18">
                  <c:v>1995</c:v>
                </c:pt>
                <c:pt idx="19">
                  <c:v>1996</c:v>
                </c:pt>
                <c:pt idx="20">
                  <c:v>1997</c:v>
                </c:pt>
                <c:pt idx="21">
                  <c:v>1998</c:v>
                </c:pt>
                <c:pt idx="22">
                  <c:v>1999</c:v>
                </c:pt>
                <c:pt idx="23">
                  <c:v>2000</c:v>
                </c:pt>
                <c:pt idx="24">
                  <c:v>2001</c:v>
                </c:pt>
                <c:pt idx="25">
                  <c:v>2002</c:v>
                </c:pt>
                <c:pt idx="26">
                  <c:v>2003</c:v>
                </c:pt>
                <c:pt idx="27">
                  <c:v>2004</c:v>
                </c:pt>
                <c:pt idx="28">
                  <c:v>2005</c:v>
                </c:pt>
                <c:pt idx="29">
                  <c:v>2006</c:v>
                </c:pt>
                <c:pt idx="30">
                  <c:v>2007</c:v>
                </c:pt>
                <c:pt idx="31">
                  <c:v>2008</c:v>
                </c:pt>
                <c:pt idx="32">
                  <c:v>2009</c:v>
                </c:pt>
                <c:pt idx="33">
                  <c:v>2010</c:v>
                </c:pt>
                <c:pt idx="34">
                  <c:v>2011</c:v>
                </c:pt>
                <c:pt idx="35">
                  <c:v>2012</c:v>
                </c:pt>
                <c:pt idx="36">
                  <c:v>2013</c:v>
                </c:pt>
                <c:pt idx="37">
                  <c:v>2014</c:v>
                </c:pt>
                <c:pt idx="38">
                  <c:v>2015</c:v>
                </c:pt>
                <c:pt idx="39">
                  <c:v>2016</c:v>
                </c:pt>
                <c:pt idx="40">
                  <c:v>2017</c:v>
                </c:pt>
                <c:pt idx="41">
                  <c:v>2018</c:v>
                </c:pt>
                <c:pt idx="42">
                  <c:v>2019</c:v>
                </c:pt>
                <c:pt idx="43">
                  <c:v>2020</c:v>
                </c:pt>
                <c:pt idx="44">
                  <c:v>2021</c:v>
                </c:pt>
                <c:pt idx="45">
                  <c:v>2022</c:v>
                </c:pt>
                <c:pt idx="46">
                  <c:v>2023</c:v>
                </c:pt>
                <c:pt idx="47">
                  <c:v>2024</c:v>
                </c:pt>
                <c:pt idx="48">
                  <c:v>2025</c:v>
                </c:pt>
              </c:numCache>
            </c:numRef>
          </c:cat>
          <c:val>
            <c:numRef>
              <c:f>Hoja1!$B$2:$B$50</c:f>
              <c:numCache>
                <c:formatCode>General</c:formatCode>
                <c:ptCount val="49"/>
                <c:pt idx="0">
                  <c:v>838</c:v>
                </c:pt>
                <c:pt idx="1">
                  <c:v>1050.3333333333333</c:v>
                </c:pt>
                <c:pt idx="2">
                  <c:v>1242.5</c:v>
                </c:pt>
                <c:pt idx="3">
                  <c:v>1803.5</c:v>
                </c:pt>
                <c:pt idx="4">
                  <c:v>2371.5</c:v>
                </c:pt>
                <c:pt idx="5">
                  <c:v>2346.5</c:v>
                </c:pt>
                <c:pt idx="6">
                  <c:v>2797</c:v>
                </c:pt>
                <c:pt idx="7">
                  <c:v>2329</c:v>
                </c:pt>
                <c:pt idx="8">
                  <c:v>1888.5</c:v>
                </c:pt>
                <c:pt idx="9">
                  <c:v>2535</c:v>
                </c:pt>
                <c:pt idx="10">
                  <c:v>1853</c:v>
                </c:pt>
                <c:pt idx="11">
                  <c:v>2073</c:v>
                </c:pt>
                <c:pt idx="12">
                  <c:v>1496</c:v>
                </c:pt>
                <c:pt idx="13">
                  <c:v>880.5</c:v>
                </c:pt>
                <c:pt idx="14">
                  <c:v>880</c:v>
                </c:pt>
                <c:pt idx="16">
                  <c:v>1455.5</c:v>
                </c:pt>
                <c:pt idx="17">
                  <c:v>1562</c:v>
                </c:pt>
                <c:pt idx="18">
                  <c:v>1817.5</c:v>
                </c:pt>
                <c:pt idx="19">
                  <c:v>1803.5</c:v>
                </c:pt>
                <c:pt idx="20">
                  <c:v>1590</c:v>
                </c:pt>
                <c:pt idx="21">
                  <c:v>1676</c:v>
                </c:pt>
                <c:pt idx="22">
                  <c:v>1654</c:v>
                </c:pt>
                <c:pt idx="23">
                  <c:v>1573</c:v>
                </c:pt>
                <c:pt idx="24">
                  <c:v>1604</c:v>
                </c:pt>
                <c:pt idx="28">
                  <c:v>120.5</c:v>
                </c:pt>
                <c:pt idx="29">
                  <c:v>93.7</c:v>
                </c:pt>
                <c:pt idx="30">
                  <c:v>435.6</c:v>
                </c:pt>
                <c:pt idx="31">
                  <c:v>361.66500000000002</c:v>
                </c:pt>
                <c:pt idx="32">
                  <c:v>370.96500000000003</c:v>
                </c:pt>
                <c:pt idx="33">
                  <c:v>300</c:v>
                </c:pt>
                <c:pt idx="34">
                  <c:v>289.04590073788398</c:v>
                </c:pt>
                <c:pt idx="35">
                  <c:v>251.66032845274182</c:v>
                </c:pt>
                <c:pt idx="36">
                  <c:v>260.08301367383427</c:v>
                </c:pt>
                <c:pt idx="41">
                  <c:v>322.5</c:v>
                </c:pt>
                <c:pt idx="42">
                  <c:v>279.5</c:v>
                </c:pt>
                <c:pt idx="43">
                  <c:v>259</c:v>
                </c:pt>
                <c:pt idx="44">
                  <c:v>195</c:v>
                </c:pt>
                <c:pt idx="45">
                  <c:v>263</c:v>
                </c:pt>
                <c:pt idx="46">
                  <c:v>396</c:v>
                </c:pt>
                <c:pt idx="47">
                  <c:v>240.5</c:v>
                </c:pt>
                <c:pt idx="48">
                  <c:v>413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C56-4C4C-9210-11624278E2D9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08.12.115</c:v>
                </c:pt>
              </c:strCache>
            </c:strRef>
          </c:tx>
          <c:spPr>
            <a:ln w="127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3"/>
            <c:spPr>
              <a:solidFill>
                <a:schemeClr val="accent2"/>
              </a:solidFill>
              <a:ln w="12700">
                <a:solidFill>
                  <a:schemeClr val="accent2"/>
                </a:solidFill>
              </a:ln>
              <a:effectLst/>
            </c:spPr>
          </c:marker>
          <c:cat>
            <c:numRef>
              <c:f>Hoja1!$A$2:$A$50</c:f>
              <c:numCache>
                <c:formatCode>General</c:formatCode>
                <c:ptCount val="49"/>
                <c:pt idx="0">
                  <c:v>1977</c:v>
                </c:pt>
                <c:pt idx="1">
                  <c:v>1978</c:v>
                </c:pt>
                <c:pt idx="2">
                  <c:v>1979</c:v>
                </c:pt>
                <c:pt idx="3">
                  <c:v>1980</c:v>
                </c:pt>
                <c:pt idx="4">
                  <c:v>1981</c:v>
                </c:pt>
                <c:pt idx="5">
                  <c:v>1982</c:v>
                </c:pt>
                <c:pt idx="6">
                  <c:v>1983</c:v>
                </c:pt>
                <c:pt idx="7">
                  <c:v>1984</c:v>
                </c:pt>
                <c:pt idx="8">
                  <c:v>1985</c:v>
                </c:pt>
                <c:pt idx="9">
                  <c:v>1986</c:v>
                </c:pt>
                <c:pt idx="10">
                  <c:v>1987</c:v>
                </c:pt>
                <c:pt idx="11">
                  <c:v>1988</c:v>
                </c:pt>
                <c:pt idx="12">
                  <c:v>1989</c:v>
                </c:pt>
                <c:pt idx="13">
                  <c:v>1990</c:v>
                </c:pt>
                <c:pt idx="14">
                  <c:v>1991</c:v>
                </c:pt>
                <c:pt idx="15">
                  <c:v>1992</c:v>
                </c:pt>
                <c:pt idx="16">
                  <c:v>1993</c:v>
                </c:pt>
                <c:pt idx="17">
                  <c:v>1994</c:v>
                </c:pt>
                <c:pt idx="18">
                  <c:v>1995</c:v>
                </c:pt>
                <c:pt idx="19">
                  <c:v>1996</c:v>
                </c:pt>
                <c:pt idx="20">
                  <c:v>1997</c:v>
                </c:pt>
                <c:pt idx="21">
                  <c:v>1998</c:v>
                </c:pt>
                <c:pt idx="22">
                  <c:v>1999</c:v>
                </c:pt>
                <c:pt idx="23">
                  <c:v>2000</c:v>
                </c:pt>
                <c:pt idx="24">
                  <c:v>2001</c:v>
                </c:pt>
                <c:pt idx="25">
                  <c:v>2002</c:v>
                </c:pt>
                <c:pt idx="26">
                  <c:v>2003</c:v>
                </c:pt>
                <c:pt idx="27">
                  <c:v>2004</c:v>
                </c:pt>
                <c:pt idx="28">
                  <c:v>2005</c:v>
                </c:pt>
                <c:pt idx="29">
                  <c:v>2006</c:v>
                </c:pt>
                <c:pt idx="30">
                  <c:v>2007</c:v>
                </c:pt>
                <c:pt idx="31">
                  <c:v>2008</c:v>
                </c:pt>
                <c:pt idx="32">
                  <c:v>2009</c:v>
                </c:pt>
                <c:pt idx="33">
                  <c:v>2010</c:v>
                </c:pt>
                <c:pt idx="34">
                  <c:v>2011</c:v>
                </c:pt>
                <c:pt idx="35">
                  <c:v>2012</c:v>
                </c:pt>
                <c:pt idx="36">
                  <c:v>2013</c:v>
                </c:pt>
                <c:pt idx="37">
                  <c:v>2014</c:v>
                </c:pt>
                <c:pt idx="38">
                  <c:v>2015</c:v>
                </c:pt>
                <c:pt idx="39">
                  <c:v>2016</c:v>
                </c:pt>
                <c:pt idx="40">
                  <c:v>2017</c:v>
                </c:pt>
                <c:pt idx="41">
                  <c:v>2018</c:v>
                </c:pt>
                <c:pt idx="42">
                  <c:v>2019</c:v>
                </c:pt>
                <c:pt idx="43">
                  <c:v>2020</c:v>
                </c:pt>
                <c:pt idx="44">
                  <c:v>2021</c:v>
                </c:pt>
                <c:pt idx="45">
                  <c:v>2022</c:v>
                </c:pt>
                <c:pt idx="46">
                  <c:v>2023</c:v>
                </c:pt>
                <c:pt idx="47">
                  <c:v>2024</c:v>
                </c:pt>
                <c:pt idx="48">
                  <c:v>2025</c:v>
                </c:pt>
              </c:numCache>
            </c:numRef>
          </c:cat>
          <c:val>
            <c:numRef>
              <c:f>Hoja1!$C$2:$C$50</c:f>
              <c:numCache>
                <c:formatCode>General</c:formatCode>
                <c:ptCount val="49"/>
                <c:pt idx="5">
                  <c:v>593</c:v>
                </c:pt>
                <c:pt idx="6">
                  <c:v>980</c:v>
                </c:pt>
                <c:pt idx="8">
                  <c:v>611</c:v>
                </c:pt>
                <c:pt idx="10">
                  <c:v>696</c:v>
                </c:pt>
                <c:pt idx="12">
                  <c:v>710</c:v>
                </c:pt>
                <c:pt idx="13">
                  <c:v>504</c:v>
                </c:pt>
                <c:pt idx="14">
                  <c:v>525</c:v>
                </c:pt>
                <c:pt idx="15">
                  <c:v>440.5</c:v>
                </c:pt>
                <c:pt idx="16">
                  <c:v>483</c:v>
                </c:pt>
                <c:pt idx="17">
                  <c:v>482.5</c:v>
                </c:pt>
                <c:pt idx="18">
                  <c:v>554</c:v>
                </c:pt>
                <c:pt idx="19">
                  <c:v>461.5</c:v>
                </c:pt>
                <c:pt idx="20">
                  <c:v>525.5</c:v>
                </c:pt>
                <c:pt idx="21">
                  <c:v>681.5</c:v>
                </c:pt>
                <c:pt idx="22">
                  <c:v>767</c:v>
                </c:pt>
                <c:pt idx="23">
                  <c:v>810</c:v>
                </c:pt>
                <c:pt idx="24">
                  <c:v>535</c:v>
                </c:pt>
                <c:pt idx="28">
                  <c:v>556.5</c:v>
                </c:pt>
                <c:pt idx="29">
                  <c:v>772</c:v>
                </c:pt>
                <c:pt idx="30">
                  <c:v>458.83000000000004</c:v>
                </c:pt>
                <c:pt idx="31">
                  <c:v>407.85500000000002</c:v>
                </c:pt>
                <c:pt idx="32">
                  <c:v>312.58500000000004</c:v>
                </c:pt>
                <c:pt idx="33">
                  <c:v>373.94</c:v>
                </c:pt>
                <c:pt idx="34">
                  <c:v>461.71290346707087</c:v>
                </c:pt>
                <c:pt idx="35">
                  <c:v>516.27343242501956</c:v>
                </c:pt>
                <c:pt idx="36">
                  <c:v>521.02061654423267</c:v>
                </c:pt>
                <c:pt idx="47">
                  <c:v>320</c:v>
                </c:pt>
                <c:pt idx="48">
                  <c:v>104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C56-4C4C-9210-11624278E2D9}"/>
            </c:ext>
          </c:extLst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08.12.118</c:v>
                </c:pt>
              </c:strCache>
            </c:strRef>
          </c:tx>
          <c:spPr>
            <a:ln w="127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3"/>
            <c:spPr>
              <a:solidFill>
                <a:schemeClr val="accent3"/>
              </a:solidFill>
              <a:ln w="12700">
                <a:solidFill>
                  <a:schemeClr val="accent3"/>
                </a:solidFill>
              </a:ln>
              <a:effectLst/>
            </c:spPr>
          </c:marker>
          <c:cat>
            <c:numRef>
              <c:f>Hoja1!$A$2:$A$50</c:f>
              <c:numCache>
                <c:formatCode>General</c:formatCode>
                <c:ptCount val="49"/>
                <c:pt idx="0">
                  <c:v>1977</c:v>
                </c:pt>
                <c:pt idx="1">
                  <c:v>1978</c:v>
                </c:pt>
                <c:pt idx="2">
                  <c:v>1979</c:v>
                </c:pt>
                <c:pt idx="3">
                  <c:v>1980</c:v>
                </c:pt>
                <c:pt idx="4">
                  <c:v>1981</c:v>
                </c:pt>
                <c:pt idx="5">
                  <c:v>1982</c:v>
                </c:pt>
                <c:pt idx="6">
                  <c:v>1983</c:v>
                </c:pt>
                <c:pt idx="7">
                  <c:v>1984</c:v>
                </c:pt>
                <c:pt idx="8">
                  <c:v>1985</c:v>
                </c:pt>
                <c:pt idx="9">
                  <c:v>1986</c:v>
                </c:pt>
                <c:pt idx="10">
                  <c:v>1987</c:v>
                </c:pt>
                <c:pt idx="11">
                  <c:v>1988</c:v>
                </c:pt>
                <c:pt idx="12">
                  <c:v>1989</c:v>
                </c:pt>
                <c:pt idx="13">
                  <c:v>1990</c:v>
                </c:pt>
                <c:pt idx="14">
                  <c:v>1991</c:v>
                </c:pt>
                <c:pt idx="15">
                  <c:v>1992</c:v>
                </c:pt>
                <c:pt idx="16">
                  <c:v>1993</c:v>
                </c:pt>
                <c:pt idx="17">
                  <c:v>1994</c:v>
                </c:pt>
                <c:pt idx="18">
                  <c:v>1995</c:v>
                </c:pt>
                <c:pt idx="19">
                  <c:v>1996</c:v>
                </c:pt>
                <c:pt idx="20">
                  <c:v>1997</c:v>
                </c:pt>
                <c:pt idx="21">
                  <c:v>1998</c:v>
                </c:pt>
                <c:pt idx="22">
                  <c:v>1999</c:v>
                </c:pt>
                <c:pt idx="23">
                  <c:v>2000</c:v>
                </c:pt>
                <c:pt idx="24">
                  <c:v>2001</c:v>
                </c:pt>
                <c:pt idx="25">
                  <c:v>2002</c:v>
                </c:pt>
                <c:pt idx="26">
                  <c:v>2003</c:v>
                </c:pt>
                <c:pt idx="27">
                  <c:v>2004</c:v>
                </c:pt>
                <c:pt idx="28">
                  <c:v>2005</c:v>
                </c:pt>
                <c:pt idx="29">
                  <c:v>2006</c:v>
                </c:pt>
                <c:pt idx="30">
                  <c:v>2007</c:v>
                </c:pt>
                <c:pt idx="31">
                  <c:v>2008</c:v>
                </c:pt>
                <c:pt idx="32">
                  <c:v>2009</c:v>
                </c:pt>
                <c:pt idx="33">
                  <c:v>2010</c:v>
                </c:pt>
                <c:pt idx="34">
                  <c:v>2011</c:v>
                </c:pt>
                <c:pt idx="35">
                  <c:v>2012</c:v>
                </c:pt>
                <c:pt idx="36">
                  <c:v>2013</c:v>
                </c:pt>
                <c:pt idx="37">
                  <c:v>2014</c:v>
                </c:pt>
                <c:pt idx="38">
                  <c:v>2015</c:v>
                </c:pt>
                <c:pt idx="39">
                  <c:v>2016</c:v>
                </c:pt>
                <c:pt idx="40">
                  <c:v>2017</c:v>
                </c:pt>
                <c:pt idx="41">
                  <c:v>2018</c:v>
                </c:pt>
                <c:pt idx="42">
                  <c:v>2019</c:v>
                </c:pt>
                <c:pt idx="43">
                  <c:v>2020</c:v>
                </c:pt>
                <c:pt idx="44">
                  <c:v>2021</c:v>
                </c:pt>
                <c:pt idx="45">
                  <c:v>2022</c:v>
                </c:pt>
                <c:pt idx="46">
                  <c:v>2023</c:v>
                </c:pt>
                <c:pt idx="47">
                  <c:v>2024</c:v>
                </c:pt>
                <c:pt idx="48">
                  <c:v>2025</c:v>
                </c:pt>
              </c:numCache>
            </c:numRef>
          </c:cat>
          <c:val>
            <c:numRef>
              <c:f>Hoja1!$D$2:$D$50</c:f>
              <c:numCache>
                <c:formatCode>General</c:formatCode>
                <c:ptCount val="49"/>
                <c:pt idx="10">
                  <c:v>1704</c:v>
                </c:pt>
                <c:pt idx="11">
                  <c:v>1278</c:v>
                </c:pt>
                <c:pt idx="12">
                  <c:v>1420</c:v>
                </c:pt>
                <c:pt idx="13">
                  <c:v>1037</c:v>
                </c:pt>
                <c:pt idx="14">
                  <c:v>1065</c:v>
                </c:pt>
                <c:pt idx="15">
                  <c:v>880.5</c:v>
                </c:pt>
                <c:pt idx="16">
                  <c:v>987</c:v>
                </c:pt>
                <c:pt idx="17">
                  <c:v>901.5</c:v>
                </c:pt>
                <c:pt idx="18">
                  <c:v>972.5</c:v>
                </c:pt>
                <c:pt idx="19">
                  <c:v>802.5</c:v>
                </c:pt>
                <c:pt idx="20">
                  <c:v>1108</c:v>
                </c:pt>
                <c:pt idx="21">
                  <c:v>1113.5</c:v>
                </c:pt>
                <c:pt idx="22">
                  <c:v>1192</c:v>
                </c:pt>
                <c:pt idx="23">
                  <c:v>945</c:v>
                </c:pt>
                <c:pt idx="24">
                  <c:v>1150</c:v>
                </c:pt>
                <c:pt idx="30">
                  <c:v>853.42</c:v>
                </c:pt>
                <c:pt idx="31">
                  <c:v>811.43000000000006</c:v>
                </c:pt>
                <c:pt idx="32">
                  <c:v>759.74</c:v>
                </c:pt>
                <c:pt idx="33">
                  <c:v>608.73</c:v>
                </c:pt>
                <c:pt idx="34">
                  <c:v>699.27751268570114</c:v>
                </c:pt>
                <c:pt idx="35">
                  <c:v>710.70434327376711</c:v>
                </c:pt>
                <c:pt idx="36">
                  <c:v>718.95769144396104</c:v>
                </c:pt>
                <c:pt idx="38">
                  <c:v>770</c:v>
                </c:pt>
                <c:pt idx="39">
                  <c:v>649</c:v>
                </c:pt>
                <c:pt idx="40">
                  <c:v>726</c:v>
                </c:pt>
                <c:pt idx="41">
                  <c:v>672.5</c:v>
                </c:pt>
                <c:pt idx="42">
                  <c:v>664</c:v>
                </c:pt>
                <c:pt idx="43">
                  <c:v>663</c:v>
                </c:pt>
                <c:pt idx="44">
                  <c:v>520</c:v>
                </c:pt>
                <c:pt idx="45">
                  <c:v>574</c:v>
                </c:pt>
                <c:pt idx="46">
                  <c:v>560</c:v>
                </c:pt>
                <c:pt idx="47">
                  <c:v>593</c:v>
                </c:pt>
                <c:pt idx="48">
                  <c:v>620.5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C56-4C4C-9210-11624278E2D9}"/>
            </c:ext>
          </c:extLst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08.12.103</c:v>
                </c:pt>
              </c:strCache>
            </c:strRef>
          </c:tx>
          <c:spPr>
            <a:ln w="1270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3"/>
            <c:spPr>
              <a:solidFill>
                <a:schemeClr val="accent4"/>
              </a:solidFill>
              <a:ln w="12700">
                <a:solidFill>
                  <a:schemeClr val="accent4"/>
                </a:solidFill>
              </a:ln>
              <a:effectLst/>
            </c:spPr>
          </c:marker>
          <c:cat>
            <c:numRef>
              <c:f>Hoja1!$A$2:$A$50</c:f>
              <c:numCache>
                <c:formatCode>General</c:formatCode>
                <c:ptCount val="49"/>
                <c:pt idx="0">
                  <c:v>1977</c:v>
                </c:pt>
                <c:pt idx="1">
                  <c:v>1978</c:v>
                </c:pt>
                <c:pt idx="2">
                  <c:v>1979</c:v>
                </c:pt>
                <c:pt idx="3">
                  <c:v>1980</c:v>
                </c:pt>
                <c:pt idx="4">
                  <c:v>1981</c:v>
                </c:pt>
                <c:pt idx="5">
                  <c:v>1982</c:v>
                </c:pt>
                <c:pt idx="6">
                  <c:v>1983</c:v>
                </c:pt>
                <c:pt idx="7">
                  <c:v>1984</c:v>
                </c:pt>
                <c:pt idx="8">
                  <c:v>1985</c:v>
                </c:pt>
                <c:pt idx="9">
                  <c:v>1986</c:v>
                </c:pt>
                <c:pt idx="10">
                  <c:v>1987</c:v>
                </c:pt>
                <c:pt idx="11">
                  <c:v>1988</c:v>
                </c:pt>
                <c:pt idx="12">
                  <c:v>1989</c:v>
                </c:pt>
                <c:pt idx="13">
                  <c:v>1990</c:v>
                </c:pt>
                <c:pt idx="14">
                  <c:v>1991</c:v>
                </c:pt>
                <c:pt idx="15">
                  <c:v>1992</c:v>
                </c:pt>
                <c:pt idx="16">
                  <c:v>1993</c:v>
                </c:pt>
                <c:pt idx="17">
                  <c:v>1994</c:v>
                </c:pt>
                <c:pt idx="18">
                  <c:v>1995</c:v>
                </c:pt>
                <c:pt idx="19">
                  <c:v>1996</c:v>
                </c:pt>
                <c:pt idx="20">
                  <c:v>1997</c:v>
                </c:pt>
                <c:pt idx="21">
                  <c:v>1998</c:v>
                </c:pt>
                <c:pt idx="22">
                  <c:v>1999</c:v>
                </c:pt>
                <c:pt idx="23">
                  <c:v>2000</c:v>
                </c:pt>
                <c:pt idx="24">
                  <c:v>2001</c:v>
                </c:pt>
                <c:pt idx="25">
                  <c:v>2002</c:v>
                </c:pt>
                <c:pt idx="26">
                  <c:v>2003</c:v>
                </c:pt>
                <c:pt idx="27">
                  <c:v>2004</c:v>
                </c:pt>
                <c:pt idx="28">
                  <c:v>2005</c:v>
                </c:pt>
                <c:pt idx="29">
                  <c:v>2006</c:v>
                </c:pt>
                <c:pt idx="30">
                  <c:v>2007</c:v>
                </c:pt>
                <c:pt idx="31">
                  <c:v>2008</c:v>
                </c:pt>
                <c:pt idx="32">
                  <c:v>2009</c:v>
                </c:pt>
                <c:pt idx="33">
                  <c:v>2010</c:v>
                </c:pt>
                <c:pt idx="34">
                  <c:v>2011</c:v>
                </c:pt>
                <c:pt idx="35">
                  <c:v>2012</c:v>
                </c:pt>
                <c:pt idx="36">
                  <c:v>2013</c:v>
                </c:pt>
                <c:pt idx="37">
                  <c:v>2014</c:v>
                </c:pt>
                <c:pt idx="38">
                  <c:v>2015</c:v>
                </c:pt>
                <c:pt idx="39">
                  <c:v>2016</c:v>
                </c:pt>
                <c:pt idx="40">
                  <c:v>2017</c:v>
                </c:pt>
                <c:pt idx="41">
                  <c:v>2018</c:v>
                </c:pt>
                <c:pt idx="42">
                  <c:v>2019</c:v>
                </c:pt>
                <c:pt idx="43">
                  <c:v>2020</c:v>
                </c:pt>
                <c:pt idx="44">
                  <c:v>2021</c:v>
                </c:pt>
                <c:pt idx="45">
                  <c:v>2022</c:v>
                </c:pt>
                <c:pt idx="46">
                  <c:v>2023</c:v>
                </c:pt>
                <c:pt idx="47">
                  <c:v>2024</c:v>
                </c:pt>
                <c:pt idx="48">
                  <c:v>2025</c:v>
                </c:pt>
              </c:numCache>
            </c:numRef>
          </c:cat>
          <c:val>
            <c:numRef>
              <c:f>Hoja1!$E$2:$E$50</c:f>
              <c:numCache>
                <c:formatCode>General</c:formatCode>
                <c:ptCount val="49"/>
                <c:pt idx="0">
                  <c:v>67</c:v>
                </c:pt>
                <c:pt idx="1">
                  <c:v>85</c:v>
                </c:pt>
                <c:pt idx="2">
                  <c:v>80.333333333333329</c:v>
                </c:pt>
                <c:pt idx="3">
                  <c:v>82.666666666666671</c:v>
                </c:pt>
                <c:pt idx="5">
                  <c:v>92</c:v>
                </c:pt>
                <c:pt idx="6">
                  <c:v>78</c:v>
                </c:pt>
                <c:pt idx="7">
                  <c:v>85</c:v>
                </c:pt>
                <c:pt idx="8">
                  <c:v>92</c:v>
                </c:pt>
                <c:pt idx="9">
                  <c:v>153</c:v>
                </c:pt>
                <c:pt idx="10">
                  <c:v>128</c:v>
                </c:pt>
                <c:pt idx="12">
                  <c:v>73.666666666666671</c:v>
                </c:pt>
                <c:pt idx="13">
                  <c:v>78.5</c:v>
                </c:pt>
                <c:pt idx="14">
                  <c:v>57</c:v>
                </c:pt>
                <c:pt idx="15">
                  <c:v>170</c:v>
                </c:pt>
                <c:pt idx="16">
                  <c:v>114</c:v>
                </c:pt>
                <c:pt idx="17">
                  <c:v>99.5</c:v>
                </c:pt>
                <c:pt idx="18">
                  <c:v>156.5</c:v>
                </c:pt>
                <c:pt idx="19">
                  <c:v>234</c:v>
                </c:pt>
                <c:pt idx="20">
                  <c:v>241</c:v>
                </c:pt>
                <c:pt idx="21">
                  <c:v>248</c:v>
                </c:pt>
                <c:pt idx="22">
                  <c:v>263.5</c:v>
                </c:pt>
                <c:pt idx="23">
                  <c:v>249</c:v>
                </c:pt>
                <c:pt idx="24">
                  <c:v>262</c:v>
                </c:pt>
                <c:pt idx="30">
                  <c:v>91.63</c:v>
                </c:pt>
                <c:pt idx="31">
                  <c:v>87.704999999999998</c:v>
                </c:pt>
                <c:pt idx="32">
                  <c:v>677.58500000000004</c:v>
                </c:pt>
                <c:pt idx="33">
                  <c:v>88.515000000000001</c:v>
                </c:pt>
                <c:pt idx="34">
                  <c:v>102.4564693217371</c:v>
                </c:pt>
                <c:pt idx="35">
                  <c:v>107.16126437607397</c:v>
                </c:pt>
                <c:pt idx="36">
                  <c:v>107.5151399100294</c:v>
                </c:pt>
                <c:pt idx="45">
                  <c:v>150.85</c:v>
                </c:pt>
                <c:pt idx="46">
                  <c:v>101</c:v>
                </c:pt>
                <c:pt idx="47">
                  <c:v>97.7</c:v>
                </c:pt>
                <c:pt idx="48">
                  <c:v>106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C56-4C4C-9210-11624278E2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33577520"/>
        <c:axId val="933570632"/>
      </c:lineChart>
      <c:catAx>
        <c:axId val="933577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933570632"/>
        <c:crosses val="autoZero"/>
        <c:auto val="1"/>
        <c:lblAlgn val="ctr"/>
        <c:lblOffset val="100"/>
        <c:noMultiLvlLbl val="0"/>
      </c:catAx>
      <c:valAx>
        <c:axId val="9335706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s-ES" sz="800"/>
                  <a:t>Cloruros (mg/l)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E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ES"/>
          </a:p>
        </c:txPr>
        <c:crossAx val="9335775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s-E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295693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79512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 smtClean="0"/>
              <a:t>Haga clic para editar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09/02/2026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8755597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09/02/2026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97871821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09/02/2026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58121298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1137809"/>
            <a:ext cx="3785616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000" b="1" i="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3" name="Imagen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00" y="4152881"/>
            <a:ext cx="3785616" cy="70713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67376" y="4152881"/>
            <a:ext cx="2575557" cy="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7989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Marcador de texto 38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715431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 smtClean="0"/>
              <a:t>Título</a:t>
            </a:r>
            <a:endParaRPr lang="es-ES" dirty="0"/>
          </a:p>
        </p:txBody>
      </p:sp>
      <p:sp>
        <p:nvSpPr>
          <p:cNvPr id="40" name="Marcador de texto 38"/>
          <p:cNvSpPr>
            <a:spLocks noGrp="1"/>
          </p:cNvSpPr>
          <p:nvPr>
            <p:ph type="body" sz="quarter" idx="11" hasCustomPrompt="1"/>
          </p:nvPr>
        </p:nvSpPr>
        <p:spPr>
          <a:xfrm>
            <a:off x="914399" y="2202826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  <p:sp>
        <p:nvSpPr>
          <p:cNvPr id="46" name="Marcador de texto 38"/>
          <p:cNvSpPr>
            <a:spLocks noGrp="1"/>
          </p:cNvSpPr>
          <p:nvPr>
            <p:ph type="body" sz="quarter" idx="14" hasCustomPrompt="1"/>
          </p:nvPr>
        </p:nvSpPr>
        <p:spPr>
          <a:xfrm>
            <a:off x="4525056" y="1159034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 smtClean="0"/>
              <a:t>02</a:t>
            </a:r>
            <a:endParaRPr lang="es-ES" dirty="0"/>
          </a:p>
        </p:txBody>
      </p:sp>
      <p:sp>
        <p:nvSpPr>
          <p:cNvPr id="47" name="Marcador de texto 38"/>
          <p:cNvSpPr>
            <a:spLocks noGrp="1"/>
          </p:cNvSpPr>
          <p:nvPr>
            <p:ph type="body" sz="quarter" idx="15" hasCustomPrompt="1"/>
          </p:nvPr>
        </p:nvSpPr>
        <p:spPr>
          <a:xfrm>
            <a:off x="1062926" y="1159033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 smtClean="0"/>
              <a:t>01</a:t>
            </a:r>
            <a:endParaRPr lang="es-ES" dirty="0"/>
          </a:p>
        </p:txBody>
      </p:sp>
      <p:sp>
        <p:nvSpPr>
          <p:cNvPr id="58" name="Marcador de texto 38"/>
          <p:cNvSpPr>
            <a:spLocks noGrp="1"/>
          </p:cNvSpPr>
          <p:nvPr>
            <p:ph type="body" sz="quarter" idx="20" hasCustomPrompt="1"/>
          </p:nvPr>
        </p:nvSpPr>
        <p:spPr>
          <a:xfrm>
            <a:off x="4525056" y="3030414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 smtClean="0"/>
              <a:t>04</a:t>
            </a:r>
            <a:endParaRPr lang="es-ES" dirty="0"/>
          </a:p>
        </p:txBody>
      </p:sp>
      <p:sp>
        <p:nvSpPr>
          <p:cNvPr id="59" name="Marcador de texto 38"/>
          <p:cNvSpPr>
            <a:spLocks noGrp="1"/>
          </p:cNvSpPr>
          <p:nvPr>
            <p:ph type="body" sz="quarter" idx="21" hasCustomPrompt="1"/>
          </p:nvPr>
        </p:nvSpPr>
        <p:spPr>
          <a:xfrm>
            <a:off x="1062925" y="3030413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 smtClean="0"/>
              <a:t>03</a:t>
            </a:r>
            <a:endParaRPr lang="es-ES" dirty="0"/>
          </a:p>
        </p:txBody>
      </p:sp>
      <p:sp>
        <p:nvSpPr>
          <p:cNvPr id="16" name="Marcador de texto 38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3782075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 smtClean="0"/>
              <a:t>Título</a:t>
            </a:r>
            <a:endParaRPr lang="es-ES" dirty="0"/>
          </a:p>
        </p:txBody>
      </p:sp>
      <p:sp>
        <p:nvSpPr>
          <p:cNvPr id="18" name="Marcador de texto 38"/>
          <p:cNvSpPr>
            <a:spLocks noGrp="1"/>
          </p:cNvSpPr>
          <p:nvPr>
            <p:ph type="body" sz="quarter" idx="23" hasCustomPrompt="1"/>
          </p:nvPr>
        </p:nvSpPr>
        <p:spPr>
          <a:xfrm>
            <a:off x="914399" y="4269470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  <p:sp>
        <p:nvSpPr>
          <p:cNvPr id="19" name="Marcador de texto 38"/>
          <p:cNvSpPr>
            <a:spLocks noGrp="1"/>
          </p:cNvSpPr>
          <p:nvPr>
            <p:ph type="body" sz="quarter" idx="24" hasCustomPrompt="1"/>
          </p:nvPr>
        </p:nvSpPr>
        <p:spPr>
          <a:xfrm>
            <a:off x="4418376" y="1715431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 smtClean="0"/>
              <a:t>Título</a:t>
            </a:r>
            <a:endParaRPr lang="es-ES" dirty="0"/>
          </a:p>
        </p:txBody>
      </p:sp>
      <p:sp>
        <p:nvSpPr>
          <p:cNvPr id="20" name="Marcador de texto 38"/>
          <p:cNvSpPr>
            <a:spLocks noGrp="1"/>
          </p:cNvSpPr>
          <p:nvPr>
            <p:ph type="body" sz="quarter" idx="25" hasCustomPrompt="1"/>
          </p:nvPr>
        </p:nvSpPr>
        <p:spPr>
          <a:xfrm>
            <a:off x="4418375" y="2202826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  <p:sp>
        <p:nvSpPr>
          <p:cNvPr id="21" name="Marcador de texto 38"/>
          <p:cNvSpPr>
            <a:spLocks noGrp="1"/>
          </p:cNvSpPr>
          <p:nvPr>
            <p:ph type="body" sz="quarter" idx="26" hasCustomPrompt="1"/>
          </p:nvPr>
        </p:nvSpPr>
        <p:spPr>
          <a:xfrm>
            <a:off x="4418376" y="3782075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 smtClean="0"/>
              <a:t>Título</a:t>
            </a:r>
            <a:endParaRPr lang="es-ES" dirty="0"/>
          </a:p>
        </p:txBody>
      </p:sp>
      <p:sp>
        <p:nvSpPr>
          <p:cNvPr id="22" name="Marcador de texto 38"/>
          <p:cNvSpPr>
            <a:spLocks noGrp="1"/>
          </p:cNvSpPr>
          <p:nvPr>
            <p:ph type="body" sz="quarter" idx="27" hasCustomPrompt="1"/>
          </p:nvPr>
        </p:nvSpPr>
        <p:spPr>
          <a:xfrm>
            <a:off x="4418375" y="4269470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504552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userDrawn="1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aseline="0">
                <a:solidFill>
                  <a:schemeClr val="tx1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7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SzPts val="1800"/>
              <a:buChar char="●"/>
              <a:defRPr baseline="0">
                <a:solidFill>
                  <a:schemeClr val="tx1"/>
                </a:solidFill>
                <a:latin typeface="Lato" panose="020F0502020204030203" pitchFamily="34" charset="0"/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769620" y="408251"/>
            <a:ext cx="7702838" cy="572700"/>
          </a:xfrm>
        </p:spPr>
        <p:txBody>
          <a:bodyPr>
            <a:normAutofit/>
          </a:bodyPr>
          <a:lstStyle>
            <a:lvl1pPr algn="ctr">
              <a:defRPr sz="2500" b="1" i="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95" y="225929"/>
            <a:ext cx="468000" cy="46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72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present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1137809"/>
            <a:ext cx="3785616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000" b="1" i="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00" y="4152881"/>
            <a:ext cx="3785616" cy="707136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61770" y="4152881"/>
            <a:ext cx="2581164" cy="707136"/>
          </a:xfrm>
          <a:prstGeom prst="rect">
            <a:avLst/>
          </a:prstGeom>
        </p:spPr>
      </p:pic>
      <p:pic>
        <p:nvPicPr>
          <p:cNvPr id="7" name="Picture 2" descr="https://intranet.chj.es/SecretariaGeneral/RRHH/Pblica/Imagen%2090%20aniversario/LOGO%2090%20Aniversario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422" y="4152881"/>
            <a:ext cx="720246" cy="720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7841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14;p3"/>
          <p:cNvSpPr txBox="1">
            <a:spLocks noGrp="1"/>
          </p:cNvSpPr>
          <p:nvPr>
            <p:ph type="title"/>
          </p:nvPr>
        </p:nvSpPr>
        <p:spPr>
          <a:xfrm>
            <a:off x="411120" y="868104"/>
            <a:ext cx="8321760" cy="44253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3600"/>
              <a:buNone/>
              <a:defRPr sz="2500" b="0" i="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4" name="Imagen 3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95" y="225929"/>
            <a:ext cx="468000" cy="46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850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09/02/2026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2918744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09/02/2026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3918082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09/02/2026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50358892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09/02/2026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30153153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09/02/2026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73212925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09/02/2026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19422079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09/02/2026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8467446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09/02/2026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017725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CD23D8-8017-42AC-9E72-8CF9D9B99E0C}" type="datetimeFigureOut">
              <a:rPr lang="es-ES" smtClean="0"/>
              <a:t>09/02/2026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0058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700" r:id="rId14"/>
    <p:sldLayoutId id="2147483683" r:id="rId15"/>
    <p:sldLayoutId id="2147483701" r:id="rId16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7" Type="http://schemas.openxmlformats.org/officeDocument/2006/relationships/image" Target="../media/image28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7.emf"/><Relationship Id="rId5" Type="http://schemas.openxmlformats.org/officeDocument/2006/relationships/image" Target="../media/image26.emf"/><Relationship Id="rId4" Type="http://schemas.openxmlformats.org/officeDocument/2006/relationships/image" Target="../media/image25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emf"/><Relationship Id="rId7" Type="http://schemas.openxmlformats.org/officeDocument/2006/relationships/image" Target="../media/image38.jpeg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7.png"/><Relationship Id="rId5" Type="http://schemas.openxmlformats.org/officeDocument/2006/relationships/image" Target="../media/image36.emf"/><Relationship Id="rId4" Type="http://schemas.openxmlformats.org/officeDocument/2006/relationships/image" Target="../media/image35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4.xml"/><Relationship Id="rId4" Type="http://schemas.openxmlformats.org/officeDocument/2006/relationships/chart" Target="../charts/char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hyperlink" Target="http://www.chj.es/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31214" y="891131"/>
            <a:ext cx="8481571" cy="1678984"/>
          </a:xfrm>
        </p:spPr>
        <p:txBody>
          <a:bodyPr>
            <a:normAutofit/>
          </a:bodyPr>
          <a:lstStyle/>
          <a:p>
            <a:pPr algn="ctr"/>
            <a:r>
              <a:rPr lang="es-ES" sz="2800" dirty="0" smtClean="0">
                <a:latin typeface="Calibri" pitchFamily="34" charset="0"/>
                <a:cs typeface="Arial" charset="0"/>
              </a:rPr>
              <a:t>ESQUEMA PROVISIONAL DE TEMAS IMPORTANTES DEL PHJ 2028-2033</a:t>
            </a:r>
            <a:endParaRPr lang="es-ES" sz="2800" dirty="0">
              <a:latin typeface="Calibri" pitchFamily="34" charset="0"/>
              <a:cs typeface="Arial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0" y="308894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>
                <a:latin typeface="Calibri" pitchFamily="34" charset="0"/>
              </a:rPr>
              <a:t>9 de febrero </a:t>
            </a:r>
            <a:r>
              <a:rPr lang="es-ES" dirty="0" smtClean="0">
                <a:latin typeface="Calibri" pitchFamily="34" charset="0"/>
              </a:rPr>
              <a:t>de 2026</a:t>
            </a:r>
            <a:endParaRPr lang="es-E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099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62;p14"/>
          <p:cNvSpPr txBox="1"/>
          <p:nvPr/>
        </p:nvSpPr>
        <p:spPr>
          <a:xfrm>
            <a:off x="5285392" y="1448830"/>
            <a:ext cx="2869731" cy="774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just">
              <a:spcBef>
                <a:spcPts val="1200"/>
              </a:spcBef>
              <a:spcAft>
                <a:spcPts val="1200"/>
              </a:spcAft>
              <a:defRPr/>
            </a:pPr>
            <a:r>
              <a:rPr lang="es-ES" b="1" dirty="0">
                <a:ea typeface="Lato Black"/>
                <a:cs typeface="Lato Black"/>
              </a:rPr>
              <a:t>Sistema </a:t>
            </a:r>
            <a:r>
              <a:rPr lang="es-ES" b="1" dirty="0" smtClean="0">
                <a:ea typeface="Lato Black"/>
                <a:cs typeface="Lato Black"/>
              </a:rPr>
              <a:t>Vinalopó-</a:t>
            </a:r>
            <a:r>
              <a:rPr lang="es-ES" b="1" dirty="0" err="1" smtClean="0">
                <a:ea typeface="Lato Black"/>
                <a:cs typeface="Lato Black"/>
              </a:rPr>
              <a:t>Alacantí</a:t>
            </a:r>
            <a:endParaRPr lang="es-ES" b="1" dirty="0">
              <a:ea typeface="Lato Black"/>
              <a:cs typeface="Lato Black"/>
            </a:endParaRPr>
          </a:p>
        </p:txBody>
      </p:sp>
      <p:sp>
        <p:nvSpPr>
          <p:cNvPr id="16" name="Google Shape;64;p14"/>
          <p:cNvSpPr txBox="1"/>
          <p:nvPr/>
        </p:nvSpPr>
        <p:spPr>
          <a:xfrm>
            <a:off x="1013454" y="1208323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500" b="1" dirty="0">
                <a:solidFill>
                  <a:srgbClr val="4BB3FD"/>
                </a:solidFill>
                <a:ea typeface="Lato Black"/>
                <a:cs typeface="Lato Black"/>
                <a:sym typeface="Lato Black"/>
              </a:rPr>
              <a:t>01</a:t>
            </a:r>
            <a:endParaRPr sz="2500" b="1" dirty="0">
              <a:solidFill>
                <a:srgbClr val="4BB3FD"/>
              </a:solidFill>
              <a:ea typeface="Lato Black"/>
              <a:cs typeface="Lato Black"/>
              <a:sym typeface="Lato Black"/>
            </a:endParaRPr>
          </a:p>
        </p:txBody>
      </p:sp>
      <p:sp>
        <p:nvSpPr>
          <p:cNvPr id="18" name="Google Shape;67;p14"/>
          <p:cNvSpPr txBox="1"/>
          <p:nvPr/>
        </p:nvSpPr>
        <p:spPr>
          <a:xfrm>
            <a:off x="1013454" y="2396599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500" b="1" dirty="0">
                <a:solidFill>
                  <a:srgbClr val="4BB3FD"/>
                </a:solidFill>
                <a:ea typeface="Lato Black"/>
                <a:cs typeface="Lato Black"/>
                <a:sym typeface="Lato Black"/>
              </a:rPr>
              <a:t>03</a:t>
            </a:r>
            <a:endParaRPr sz="2500" b="1" dirty="0">
              <a:solidFill>
                <a:srgbClr val="4BB3FD"/>
              </a:solidFill>
              <a:ea typeface="Lato Black"/>
              <a:cs typeface="Lato Black"/>
              <a:sym typeface="Lato Black"/>
            </a:endParaRPr>
          </a:p>
        </p:txBody>
      </p:sp>
      <p:sp>
        <p:nvSpPr>
          <p:cNvPr id="20" name="Google Shape;70;p14"/>
          <p:cNvSpPr txBox="1"/>
          <p:nvPr/>
        </p:nvSpPr>
        <p:spPr>
          <a:xfrm>
            <a:off x="5285394" y="1157677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500" b="1" dirty="0">
                <a:solidFill>
                  <a:srgbClr val="4BB3FD"/>
                </a:solidFill>
                <a:ea typeface="Lato Black"/>
                <a:cs typeface="Lato Black"/>
                <a:sym typeface="Lato Black"/>
              </a:rPr>
              <a:t>02</a:t>
            </a:r>
            <a:endParaRPr sz="2500" b="1" dirty="0">
              <a:solidFill>
                <a:srgbClr val="4BB3FD"/>
              </a:solidFill>
              <a:ea typeface="Lato Black"/>
              <a:cs typeface="Lato Black"/>
              <a:sym typeface="Lato Black"/>
            </a:endParaRPr>
          </a:p>
        </p:txBody>
      </p:sp>
      <p:sp>
        <p:nvSpPr>
          <p:cNvPr id="10" name="Google Shape;62;p14"/>
          <p:cNvSpPr txBox="1"/>
          <p:nvPr/>
        </p:nvSpPr>
        <p:spPr>
          <a:xfrm>
            <a:off x="1013454" y="173497"/>
            <a:ext cx="3961745" cy="774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>
              <a:spcBef>
                <a:spcPts val="1200"/>
              </a:spcBef>
              <a:spcAft>
                <a:spcPts val="1200"/>
              </a:spcAft>
              <a:defRPr/>
            </a:pPr>
            <a:r>
              <a:rPr lang="es-ES" sz="2400" b="1" dirty="0">
                <a:ea typeface="Lato Black"/>
                <a:cs typeface="Lato Black"/>
              </a:rPr>
              <a:t>Índice de contenidos</a:t>
            </a:r>
          </a:p>
        </p:txBody>
      </p:sp>
      <p:sp>
        <p:nvSpPr>
          <p:cNvPr id="11" name="Google Shape;62;p14"/>
          <p:cNvSpPr txBox="1"/>
          <p:nvPr/>
        </p:nvSpPr>
        <p:spPr>
          <a:xfrm>
            <a:off x="1013454" y="1448831"/>
            <a:ext cx="3438526" cy="774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>
              <a:spcBef>
                <a:spcPts val="1200"/>
              </a:spcBef>
              <a:spcAft>
                <a:spcPts val="1200"/>
              </a:spcAft>
              <a:defRPr/>
            </a:pPr>
            <a:r>
              <a:rPr lang="es-ES" b="1" dirty="0">
                <a:ea typeface="Lato Black"/>
                <a:cs typeface="Lato Black"/>
              </a:rPr>
              <a:t>Descripción del problema</a:t>
            </a:r>
          </a:p>
        </p:txBody>
      </p:sp>
      <p:sp>
        <p:nvSpPr>
          <p:cNvPr id="12" name="Google Shape;67;p14"/>
          <p:cNvSpPr txBox="1"/>
          <p:nvPr/>
        </p:nvSpPr>
        <p:spPr>
          <a:xfrm>
            <a:off x="5285394" y="2390212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500" b="1" dirty="0">
                <a:solidFill>
                  <a:srgbClr val="4BB3FD"/>
                </a:solidFill>
                <a:ea typeface="Lato Black"/>
                <a:cs typeface="Lato Black"/>
                <a:sym typeface="Lato Black"/>
              </a:rPr>
              <a:t>04</a:t>
            </a:r>
            <a:endParaRPr sz="2500" b="1" dirty="0">
              <a:solidFill>
                <a:srgbClr val="4BB3FD"/>
              </a:solidFill>
              <a:ea typeface="Lato Black"/>
              <a:cs typeface="Lato Black"/>
              <a:sym typeface="Lato Black"/>
            </a:endParaRPr>
          </a:p>
        </p:txBody>
      </p:sp>
      <p:sp>
        <p:nvSpPr>
          <p:cNvPr id="14" name="Google Shape;62;p14"/>
          <p:cNvSpPr txBox="1"/>
          <p:nvPr/>
        </p:nvSpPr>
        <p:spPr>
          <a:xfrm>
            <a:off x="5285392" y="2639117"/>
            <a:ext cx="2869731" cy="774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>
              <a:spcBef>
                <a:spcPts val="1200"/>
              </a:spcBef>
              <a:spcAft>
                <a:spcPts val="1200"/>
              </a:spcAft>
              <a:defRPr/>
            </a:pPr>
            <a:r>
              <a:rPr lang="es-ES" b="1" dirty="0">
                <a:ea typeface="Lato Black"/>
                <a:cs typeface="Lato Black"/>
              </a:rPr>
              <a:t>Requena Utiel</a:t>
            </a: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95" y="225929"/>
            <a:ext cx="468000" cy="468672"/>
          </a:xfrm>
          <a:prstGeom prst="rect">
            <a:avLst/>
          </a:prstGeom>
        </p:spPr>
      </p:pic>
      <p:sp>
        <p:nvSpPr>
          <p:cNvPr id="19" name="Google Shape;62;p14"/>
          <p:cNvSpPr txBox="1"/>
          <p:nvPr/>
        </p:nvSpPr>
        <p:spPr>
          <a:xfrm>
            <a:off x="1054611" y="2639117"/>
            <a:ext cx="2869731" cy="774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just">
              <a:spcBef>
                <a:spcPts val="1200"/>
              </a:spcBef>
              <a:spcAft>
                <a:spcPts val="1200"/>
              </a:spcAft>
              <a:defRPr/>
            </a:pPr>
            <a:r>
              <a:rPr lang="es-ES" b="1" dirty="0">
                <a:ea typeface="Lato Black"/>
                <a:cs typeface="Lato Black"/>
              </a:rPr>
              <a:t>Mancha </a:t>
            </a:r>
            <a:r>
              <a:rPr lang="es-ES" b="1" dirty="0" smtClean="0">
                <a:ea typeface="Lato Black"/>
                <a:cs typeface="Lato Black"/>
              </a:rPr>
              <a:t>Oriental</a:t>
            </a:r>
            <a:endParaRPr lang="es-ES" b="1" dirty="0">
              <a:ea typeface="Lato Black"/>
              <a:cs typeface="Lato Black"/>
            </a:endParaRPr>
          </a:p>
        </p:txBody>
      </p:sp>
      <p:sp>
        <p:nvSpPr>
          <p:cNvPr id="13" name="Google Shape;67;p14"/>
          <p:cNvSpPr txBox="1"/>
          <p:nvPr/>
        </p:nvSpPr>
        <p:spPr>
          <a:xfrm>
            <a:off x="1013454" y="3504071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500" b="1" dirty="0" smtClean="0">
                <a:solidFill>
                  <a:srgbClr val="4BB3FD"/>
                </a:solidFill>
                <a:ea typeface="Lato Black"/>
                <a:cs typeface="Lato Black"/>
                <a:sym typeface="Lato Black"/>
              </a:rPr>
              <a:t>05</a:t>
            </a:r>
            <a:endParaRPr sz="2500" b="1" dirty="0">
              <a:solidFill>
                <a:srgbClr val="4BB3FD"/>
              </a:solidFill>
              <a:ea typeface="Lato Black"/>
              <a:cs typeface="Lato Black"/>
              <a:sym typeface="Lato Black"/>
            </a:endParaRPr>
          </a:p>
        </p:txBody>
      </p:sp>
      <p:sp>
        <p:nvSpPr>
          <p:cNvPr id="21" name="Google Shape;62;p14"/>
          <p:cNvSpPr txBox="1"/>
          <p:nvPr/>
        </p:nvSpPr>
        <p:spPr>
          <a:xfrm>
            <a:off x="1059084" y="3800047"/>
            <a:ext cx="2869731" cy="774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>
              <a:spcBef>
                <a:spcPts val="1200"/>
              </a:spcBef>
              <a:spcAft>
                <a:spcPts val="1200"/>
              </a:spcAft>
              <a:defRPr/>
            </a:pPr>
            <a:r>
              <a:rPr lang="es-ES" b="1" dirty="0" smtClean="0">
                <a:ea typeface="Lato Black"/>
                <a:cs typeface="Lato Black"/>
              </a:rPr>
              <a:t>Interfluvio Mijares-Palancia</a:t>
            </a:r>
            <a:endParaRPr lang="es-ES" b="1" dirty="0">
              <a:ea typeface="Lato Black"/>
              <a:cs typeface="Lato Black"/>
            </a:endParaRPr>
          </a:p>
        </p:txBody>
      </p:sp>
    </p:spTree>
    <p:extLst>
      <p:ext uri="{BB962C8B-B14F-4D97-AF65-F5344CB8AC3E}">
        <p14:creationId xmlns:p14="http://schemas.microsoft.com/office/powerpoint/2010/main" val="17105416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/>
          <p:cNvCxnSpPr/>
          <p:nvPr/>
        </p:nvCxnSpPr>
        <p:spPr>
          <a:xfrm>
            <a:off x="0" y="1035846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1 Título"/>
          <p:cNvSpPr txBox="1">
            <a:spLocks/>
          </p:cNvSpPr>
          <p:nvPr/>
        </p:nvSpPr>
        <p:spPr bwMode="auto">
          <a:xfrm>
            <a:off x="526502" y="64792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  <a:r>
              <a:rPr lang="es-E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 Gestión sostenible aguas subterráneas</a:t>
            </a:r>
            <a:endParaRPr lang="es-E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1 Título"/>
          <p:cNvSpPr txBox="1">
            <a:spLocks/>
          </p:cNvSpPr>
          <p:nvPr/>
        </p:nvSpPr>
        <p:spPr bwMode="auto">
          <a:xfrm>
            <a:off x="-37440" y="726654"/>
            <a:ext cx="2377440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Descripción del problema</a:t>
            </a:r>
            <a:endParaRPr lang="es-E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3" name="Imagen 12" descr="\\ophrepo\PHJ2833\03_DocumentosIniciales\V01_Documentos_Iniciales\02_Anejos\04_Figuras_GIS\03-Estado\02_MSubterraneas\Estado_Cuant_SBT_Test1_Balance_hidrico.jpg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53" y="1095356"/>
            <a:ext cx="3424696" cy="354001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ángulo 5"/>
          <p:cNvSpPr/>
          <p:nvPr/>
        </p:nvSpPr>
        <p:spPr>
          <a:xfrm>
            <a:off x="106313" y="4694885"/>
            <a:ext cx="377912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Aft>
                <a:spcPts val="1200"/>
              </a:spcAft>
              <a:buClr>
                <a:srgbClr val="0070C0"/>
              </a:buClr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1980565" algn="l"/>
                <a:tab pos="2340610" algn="l"/>
                <a:tab pos="2700655" algn="l"/>
              </a:tabLst>
            </a:pPr>
            <a:r>
              <a:rPr lang="es-ES" sz="1100" i="1" kern="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Estado cuantitativo de las masas de agua subterránea según el test de balance hídrico. Fuente: </a:t>
            </a:r>
            <a:r>
              <a:rPr lang="es-ES" sz="1100" i="1" kern="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DDII </a:t>
            </a:r>
            <a:r>
              <a:rPr lang="es-ES" sz="1100" i="1" kern="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2028-2033</a:t>
            </a:r>
          </a:p>
        </p:txBody>
      </p:sp>
      <p:sp>
        <p:nvSpPr>
          <p:cNvPr id="21" name="CuadroTexto 20"/>
          <p:cNvSpPr txBox="1"/>
          <p:nvPr/>
        </p:nvSpPr>
        <p:spPr>
          <a:xfrm>
            <a:off x="3761108" y="2602867"/>
            <a:ext cx="5244744" cy="241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Efectos del mal </a:t>
            </a:r>
            <a:r>
              <a:rPr lang="es-ES" dirty="0"/>
              <a:t>estado cuantitativo: </a:t>
            </a:r>
            <a:endParaRPr lang="es-ES" dirty="0" smtClean="0"/>
          </a:p>
          <a:p>
            <a:endParaRPr lang="es-ES" sz="1600" dirty="0"/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dirty="0" smtClean="0"/>
              <a:t>Problemas en la atención de las demandas</a:t>
            </a:r>
            <a:endParaRPr lang="es-ES" dirty="0"/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dirty="0"/>
              <a:t>Afección negativa </a:t>
            </a:r>
            <a:r>
              <a:rPr lang="es-ES" dirty="0" smtClean="0"/>
              <a:t>sobre </a:t>
            </a:r>
            <a:r>
              <a:rPr lang="es-ES" dirty="0"/>
              <a:t>las masas de aguas superficiales y/o ecosistemas terrestres dependientes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dirty="0"/>
              <a:t>Avance de la cuña salina</a:t>
            </a:r>
          </a:p>
        </p:txBody>
      </p:sp>
      <p:graphicFrame>
        <p:nvGraphicFramePr>
          <p:cNvPr id="14" name="Tabla 13"/>
          <p:cNvGraphicFramePr>
            <a:graphicFrameLocks noGrp="1"/>
          </p:cNvGraphicFramePr>
          <p:nvPr>
            <p:extLst/>
          </p:nvPr>
        </p:nvGraphicFramePr>
        <p:xfrm>
          <a:off x="4120406" y="658476"/>
          <a:ext cx="4031312" cy="873760"/>
        </p:xfrm>
        <a:graphic>
          <a:graphicData uri="http://schemas.openxmlformats.org/drawingml/2006/table">
            <a:tbl>
              <a:tblPr firstRow="1" bandRow="1">
                <a:tableStyleId>{0E212C01-C674-4CEA-9EDA-87EAF6A7053B}</a:tableStyleId>
              </a:tblPr>
              <a:tblGrid>
                <a:gridCol w="2015656">
                  <a:extLst>
                    <a:ext uri="{9D8B030D-6E8A-4147-A177-3AD203B41FA5}">
                      <a16:colId xmlns:a16="http://schemas.microsoft.com/office/drawing/2014/main" val="1314587362"/>
                    </a:ext>
                  </a:extLst>
                </a:gridCol>
                <a:gridCol w="2015656">
                  <a:extLst>
                    <a:ext uri="{9D8B030D-6E8A-4147-A177-3AD203B41FA5}">
                      <a16:colId xmlns:a16="http://schemas.microsoft.com/office/drawing/2014/main" val="39117293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dirty="0" smtClean="0">
                          <a:solidFill>
                            <a:schemeClr val="bg1"/>
                          </a:solidFill>
                        </a:rPr>
                        <a:t>MSBT</a:t>
                      </a:r>
                      <a:r>
                        <a:rPr lang="es-ES" baseline="0" dirty="0" smtClean="0">
                          <a:solidFill>
                            <a:schemeClr val="bg1"/>
                          </a:solidFill>
                        </a:rPr>
                        <a:t> en buen estado cuantitativo </a:t>
                      </a:r>
                      <a:endParaRPr lang="es-ES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dirty="0" smtClean="0">
                          <a:solidFill>
                            <a:schemeClr val="bg1"/>
                          </a:solidFill>
                        </a:rPr>
                        <a:t>MSBT</a:t>
                      </a:r>
                      <a:r>
                        <a:rPr lang="es-ES" baseline="0" dirty="0" smtClean="0">
                          <a:solidFill>
                            <a:schemeClr val="bg1"/>
                          </a:solidFill>
                        </a:rPr>
                        <a:t> en mal estado cuantitativo</a:t>
                      </a:r>
                      <a:endParaRPr lang="es-ES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88050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 smtClean="0"/>
                        <a:t>66</a:t>
                      </a:r>
                      <a:endParaRPr lang="es-ES" dirty="0"/>
                    </a:p>
                  </a:txBody>
                  <a:tcPr anchor="ctr" anchorCtr="1"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40</a:t>
                      </a:r>
                      <a:endParaRPr lang="es-ES" dirty="0"/>
                    </a:p>
                  </a:txBody>
                  <a:tcPr anchor="ctr" anchorCtr="1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2190629"/>
                  </a:ext>
                </a:extLst>
              </a:tr>
            </a:tbl>
          </a:graphicData>
        </a:graphic>
      </p:graphicFrame>
      <p:sp>
        <p:nvSpPr>
          <p:cNvPr id="22" name="Rectángulo 21"/>
          <p:cNvSpPr/>
          <p:nvPr/>
        </p:nvSpPr>
        <p:spPr>
          <a:xfrm>
            <a:off x="5303943" y="1532236"/>
            <a:ext cx="16642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i="1" kern="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Fuente: DDII 2028-2033</a:t>
            </a:r>
            <a:endParaRPr lang="es-ES" sz="1200" dirty="0"/>
          </a:p>
        </p:txBody>
      </p:sp>
      <p:sp>
        <p:nvSpPr>
          <p:cNvPr id="11" name="CuadroTexto 10"/>
          <p:cNvSpPr txBox="1"/>
          <p:nvPr/>
        </p:nvSpPr>
        <p:spPr>
          <a:xfrm>
            <a:off x="6080774" y="2080573"/>
            <a:ext cx="23922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33 por test de Balance Hídrico</a:t>
            </a:r>
          </a:p>
        </p:txBody>
      </p:sp>
      <p:sp>
        <p:nvSpPr>
          <p:cNvPr id="2" name="Elipse 1"/>
          <p:cNvSpPr/>
          <p:nvPr/>
        </p:nvSpPr>
        <p:spPr>
          <a:xfrm>
            <a:off x="6703408" y="1221185"/>
            <a:ext cx="868351" cy="26313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Flecha curvada hacia la izquierda 2"/>
          <p:cNvSpPr/>
          <p:nvPr/>
        </p:nvSpPr>
        <p:spPr>
          <a:xfrm>
            <a:off x="7571759" y="1346175"/>
            <a:ext cx="282872" cy="718115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15" name="Elipse 14"/>
          <p:cNvSpPr/>
          <p:nvPr/>
        </p:nvSpPr>
        <p:spPr>
          <a:xfrm>
            <a:off x="5967443" y="2021153"/>
            <a:ext cx="2610813" cy="46966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08155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564912" y="1813304"/>
            <a:ext cx="8149184" cy="1295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2500" b="0" i="0" u="none" strike="noStrike" cap="none" baseline="0">
                <a:solidFill>
                  <a:schemeClr val="tx1"/>
                </a:solidFill>
                <a:latin typeface="Lato Black" panose="020F0A02020204030203" pitchFamily="34" charset="0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ES" sz="3200" dirty="0" smtClean="0">
                <a:latin typeface="Lato Black"/>
                <a:ea typeface="Lato Black"/>
                <a:cs typeface="Lato Black"/>
              </a:rPr>
              <a:t>Sistema Vinalopó-</a:t>
            </a:r>
            <a:r>
              <a:rPr lang="es-ES" sz="3200" dirty="0" err="1" smtClean="0">
                <a:latin typeface="Lato Black"/>
                <a:ea typeface="Lato Black"/>
                <a:cs typeface="Lato Black"/>
              </a:rPr>
              <a:t>Alacantí</a:t>
            </a:r>
            <a:endParaRPr lang="es-ES" sz="3200" dirty="0">
              <a:latin typeface="Lato Black"/>
              <a:ea typeface="Lato Black"/>
              <a:cs typeface="Lato Black"/>
            </a:endParaRPr>
          </a:p>
        </p:txBody>
      </p:sp>
      <p:sp>
        <p:nvSpPr>
          <p:cNvPr id="4" name="Google Shape;64;p14"/>
          <p:cNvSpPr txBox="1"/>
          <p:nvPr/>
        </p:nvSpPr>
        <p:spPr>
          <a:xfrm>
            <a:off x="898287" y="2236890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3200" dirty="0" smtClean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Lato Black"/>
              </a:rPr>
              <a:t>02</a:t>
            </a:r>
            <a:endParaRPr sz="3200" dirty="0">
              <a:solidFill>
                <a:srgbClr val="4BB3FD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</p:spTree>
    <p:extLst>
      <p:ext uri="{BB962C8B-B14F-4D97-AF65-F5344CB8AC3E}">
        <p14:creationId xmlns:p14="http://schemas.microsoft.com/office/powerpoint/2010/main" val="31236958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/>
          <p:cNvCxnSpPr/>
          <p:nvPr/>
        </p:nvCxnSpPr>
        <p:spPr>
          <a:xfrm>
            <a:off x="0" y="1035846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1 Título"/>
          <p:cNvSpPr txBox="1">
            <a:spLocks/>
          </p:cNvSpPr>
          <p:nvPr/>
        </p:nvSpPr>
        <p:spPr bwMode="auto">
          <a:xfrm>
            <a:off x="526502" y="64792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  <a:r>
              <a:rPr lang="es-E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 Gestión sostenible aguas subterráneas. Vinalopó</a:t>
            </a:r>
            <a:endParaRPr lang="es-E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1 Título"/>
          <p:cNvSpPr txBox="1">
            <a:spLocks/>
          </p:cNvSpPr>
          <p:nvPr/>
        </p:nvSpPr>
        <p:spPr bwMode="auto">
          <a:xfrm>
            <a:off x="-37440" y="726654"/>
            <a:ext cx="2377440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Descripción del problema</a:t>
            </a:r>
            <a:endParaRPr lang="es-E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agen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62688" y="692291"/>
            <a:ext cx="2353836" cy="218905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ángulo 5"/>
          <p:cNvSpPr/>
          <p:nvPr/>
        </p:nvSpPr>
        <p:spPr>
          <a:xfrm>
            <a:off x="5272288" y="2881346"/>
            <a:ext cx="153463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Aft>
                <a:spcPts val="1200"/>
              </a:spcAft>
              <a:buClr>
                <a:srgbClr val="0070C0"/>
              </a:buClr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1980565" algn="l"/>
                <a:tab pos="2340610" algn="l"/>
                <a:tab pos="2700655" algn="l"/>
              </a:tabLst>
            </a:pPr>
            <a:r>
              <a:rPr lang="es-ES" sz="1100" i="1" kern="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Presión por </a:t>
            </a:r>
            <a:r>
              <a:rPr lang="es-ES" sz="1100" i="1" kern="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extracción</a:t>
            </a:r>
            <a:endParaRPr lang="es-ES" sz="1100" i="1" kern="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Imagen 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87" y="3012151"/>
            <a:ext cx="3732949" cy="1961132"/>
          </a:xfrm>
          <a:prstGeom prst="rect">
            <a:avLst/>
          </a:prstGeom>
          <a:noFill/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883" y="1194993"/>
            <a:ext cx="3792154" cy="1623965"/>
          </a:xfrm>
          <a:prstGeom prst="rect">
            <a:avLst/>
          </a:prstGeom>
        </p:spPr>
      </p:pic>
      <p:pic>
        <p:nvPicPr>
          <p:cNvPr id="13" name="Imagen 12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9110" y="3188893"/>
            <a:ext cx="3795746" cy="17843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8518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/>
          <p:cNvCxnSpPr/>
          <p:nvPr/>
        </p:nvCxnSpPr>
        <p:spPr>
          <a:xfrm>
            <a:off x="0" y="1035846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1 Título"/>
          <p:cNvSpPr txBox="1">
            <a:spLocks/>
          </p:cNvSpPr>
          <p:nvPr/>
        </p:nvSpPr>
        <p:spPr bwMode="auto">
          <a:xfrm>
            <a:off x="526502" y="64792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  <a:r>
              <a:rPr lang="es-E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 Gestión sostenible aguas subterráneas. Vinalopó</a:t>
            </a:r>
            <a:endParaRPr lang="es-E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1 Título"/>
          <p:cNvSpPr txBox="1">
            <a:spLocks/>
          </p:cNvSpPr>
          <p:nvPr/>
        </p:nvSpPr>
        <p:spPr bwMode="auto">
          <a:xfrm>
            <a:off x="-37440" y="726654"/>
            <a:ext cx="2377440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Descripción del problema</a:t>
            </a:r>
            <a:endParaRPr lang="es-E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101096" y="1086247"/>
            <a:ext cx="8839034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S" sz="1700" dirty="0"/>
              <a:t>Plan de Explotación de las masas de agua subterránea de Villena-</a:t>
            </a:r>
            <a:r>
              <a:rPr lang="es-ES" sz="1700" dirty="0" err="1"/>
              <a:t>Beneixama</a:t>
            </a:r>
            <a:r>
              <a:rPr lang="es-ES" sz="1700" dirty="0"/>
              <a:t>, Jumilla-Villena, </a:t>
            </a:r>
            <a:r>
              <a:rPr lang="es-ES" sz="1700" dirty="0" err="1"/>
              <a:t>Serral</a:t>
            </a:r>
            <a:r>
              <a:rPr lang="es-ES" sz="1700" dirty="0"/>
              <a:t>-Salinas, Sierra de </a:t>
            </a:r>
            <a:r>
              <a:rPr lang="es-ES" sz="1700" dirty="0" err="1"/>
              <a:t>Crevillente</a:t>
            </a:r>
            <a:r>
              <a:rPr lang="es-ES" sz="1700" dirty="0"/>
              <a:t>, </a:t>
            </a:r>
            <a:r>
              <a:rPr lang="es-ES" sz="1700" dirty="0" err="1"/>
              <a:t>Peñarrubia</a:t>
            </a:r>
            <a:r>
              <a:rPr lang="es-ES" sz="1700" dirty="0"/>
              <a:t> y </a:t>
            </a:r>
            <a:r>
              <a:rPr lang="es-ES" sz="1700" dirty="0" err="1" smtClean="0"/>
              <a:t>Quibas</a:t>
            </a:r>
            <a:r>
              <a:rPr lang="es-ES" sz="1700" dirty="0" smtClean="0"/>
              <a:t> (aprobado 02/2025).  Este plan establece: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s-ES" sz="17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 sz="1700" dirty="0" smtClean="0"/>
              <a:t>Extracciones </a:t>
            </a:r>
            <a:r>
              <a:rPr lang="es-ES" sz="1700" dirty="0" err="1" smtClean="0"/>
              <a:t>subt</a:t>
            </a:r>
            <a:r>
              <a:rPr lang="es-ES" sz="1700" dirty="0" smtClean="0"/>
              <a:t> máximas por masa de agua y año (2024/25, 2025/26, 2026/27)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 sz="1700" dirty="0" smtClean="0"/>
              <a:t>Volumen mínimo procedente TJV (acorde Convenio) y volumen </a:t>
            </a:r>
            <a:r>
              <a:rPr lang="es-ES" sz="1700" dirty="0"/>
              <a:t>desalinizadora </a:t>
            </a:r>
            <a:r>
              <a:rPr lang="es-ES" sz="1700" dirty="0" err="1" smtClean="0"/>
              <a:t>Mutchamel</a:t>
            </a:r>
            <a:endParaRPr lang="es-ES" sz="17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 sz="1700" dirty="0" smtClean="0"/>
              <a:t>Índice de explotación por masa a alcanzar por año</a:t>
            </a:r>
          </a:p>
          <a:p>
            <a:r>
              <a:rPr lang="es-ES" sz="1700" dirty="0"/>
              <a:t>	</a:t>
            </a:r>
            <a:endParaRPr lang="es-ES" sz="1700" dirty="0" smtClean="0"/>
          </a:p>
          <a:p>
            <a:r>
              <a:rPr lang="es-ES" sz="1700" dirty="0"/>
              <a:t>	</a:t>
            </a: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60" y="3126717"/>
            <a:ext cx="5279926" cy="1809014"/>
          </a:xfrm>
          <a:prstGeom prst="rect">
            <a:avLst/>
          </a:prstGeom>
        </p:spPr>
      </p:pic>
      <p:pic>
        <p:nvPicPr>
          <p:cNvPr id="376" name="Imagen 37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3887" y="3054698"/>
            <a:ext cx="3746223" cy="1953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897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1 Título"/>
          <p:cNvSpPr txBox="1">
            <a:spLocks/>
          </p:cNvSpPr>
          <p:nvPr/>
        </p:nvSpPr>
        <p:spPr bwMode="auto">
          <a:xfrm>
            <a:off x="742633" y="199591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>
                <a:latin typeface="Calibri" panose="020F0502020204030204" pitchFamily="34" charset="0"/>
                <a:cs typeface="Calibri" panose="020F0502020204030204" pitchFamily="34" charset="0"/>
              </a:rPr>
              <a:t>5. Gestión sostenible aguas </a:t>
            </a:r>
            <a:r>
              <a:rPr lang="es-E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subterráneas. Vinalopó</a:t>
            </a:r>
            <a:endParaRPr lang="es-E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6" name="Conector recto 5"/>
          <p:cNvCxnSpPr/>
          <p:nvPr/>
        </p:nvCxnSpPr>
        <p:spPr>
          <a:xfrm>
            <a:off x="0" y="1025449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uadroTexto 8"/>
          <p:cNvSpPr txBox="1"/>
          <p:nvPr/>
        </p:nvSpPr>
        <p:spPr>
          <a:xfrm>
            <a:off x="265875" y="3243393"/>
            <a:ext cx="8341417" cy="36933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ES" b="1" dirty="0" smtClean="0"/>
              <a:t>Alternativa 1: </a:t>
            </a:r>
            <a:r>
              <a:rPr lang="es-ES" sz="1600" dirty="0"/>
              <a:t>Declaración MSBT en </a:t>
            </a:r>
            <a:r>
              <a:rPr lang="es-ES" sz="1600" dirty="0" smtClean="0"/>
              <a:t>riesgo cuantitativo</a:t>
            </a:r>
          </a:p>
        </p:txBody>
      </p:sp>
      <p:sp>
        <p:nvSpPr>
          <p:cNvPr id="10" name="1 Título"/>
          <p:cNvSpPr txBox="1">
            <a:spLocks/>
          </p:cNvSpPr>
          <p:nvPr/>
        </p:nvSpPr>
        <p:spPr bwMode="auto">
          <a:xfrm>
            <a:off x="0" y="737875"/>
            <a:ext cx="2906652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Alternativas</a:t>
            </a:r>
            <a:endParaRPr lang="es-E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206911" y="1216189"/>
            <a:ext cx="8400381" cy="36933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ES" b="1" dirty="0" smtClean="0"/>
              <a:t>Alternativa 0: </a:t>
            </a:r>
            <a:r>
              <a:rPr lang="es-ES" dirty="0"/>
              <a:t>Implantación, seguimiento y revisión del plan de explotación</a:t>
            </a:r>
            <a:endParaRPr lang="es-ES" sz="1600" dirty="0" smtClean="0"/>
          </a:p>
        </p:txBody>
      </p:sp>
      <p:sp>
        <p:nvSpPr>
          <p:cNvPr id="12" name="CuadroTexto 11"/>
          <p:cNvSpPr txBox="1"/>
          <p:nvPr/>
        </p:nvSpPr>
        <p:spPr>
          <a:xfrm>
            <a:off x="230886" y="3679475"/>
            <a:ext cx="8411393" cy="1692771"/>
          </a:xfrm>
          <a:prstGeom prst="rect">
            <a:avLst/>
          </a:prstGeom>
          <a:noFill/>
          <a:ln w="22225">
            <a:noFill/>
          </a:ln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ES" sz="1700" dirty="0" smtClean="0"/>
              <a:t>Declaración de masa en riesgo de no alcanzar el estado cuantitativo (art. 56.1 TRLA). Redacción y puesta en práctica de un programa de actuación para conseguir el buen estado.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ES" sz="1600" dirty="0"/>
              <a:t>Desarrollo de medidas de carácter normativo como limitar el art. 54.2 TRLA, no tramitar nuevas concesiones que supongan incremento de volumen.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s-ES" sz="1700" dirty="0" smtClean="0"/>
          </a:p>
        </p:txBody>
      </p:sp>
      <p:sp>
        <p:nvSpPr>
          <p:cNvPr id="13" name="CuadroTexto 12"/>
          <p:cNvSpPr txBox="1"/>
          <p:nvPr/>
        </p:nvSpPr>
        <p:spPr>
          <a:xfrm>
            <a:off x="206912" y="1776260"/>
            <a:ext cx="8400381" cy="1400383"/>
          </a:xfrm>
          <a:prstGeom prst="rect">
            <a:avLst/>
          </a:prstGeom>
          <a:noFill/>
          <a:ln w="22225">
            <a:noFill/>
          </a:ln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ES" sz="1700" dirty="0" smtClean="0"/>
              <a:t>Plan de explotación aprobado 2025 (5/6 masas alcanzan buen estado en 2027):</a:t>
            </a:r>
          </a:p>
          <a:p>
            <a:pPr marL="919163" lvl="1" indent="-285750" algn="just" defTabSz="534988">
              <a:buFont typeface="Arial" panose="020B0604020202020204" pitchFamily="34" charset="0"/>
              <a:buChar char="•"/>
            </a:pPr>
            <a:r>
              <a:rPr lang="es-ES" sz="1700" dirty="0" smtClean="0"/>
              <a:t>Seguimiento del Plan de explotación: bombeo, volumen TJV y desalinizadora, </a:t>
            </a:r>
            <a:r>
              <a:rPr lang="es-ES" sz="1700" dirty="0" err="1" smtClean="0"/>
              <a:t>piezometría</a:t>
            </a:r>
            <a:endParaRPr lang="es-ES" sz="1700" dirty="0" smtClean="0"/>
          </a:p>
          <a:p>
            <a:pPr marL="919163" lvl="1" indent="-285750" algn="just" defTabSz="534988">
              <a:buFont typeface="Arial" panose="020B0604020202020204" pitchFamily="34" charset="0"/>
              <a:buChar char="•"/>
            </a:pPr>
            <a:r>
              <a:rPr lang="es-ES" sz="1700" dirty="0" smtClean="0"/>
              <a:t>Revisión con la entrada en vigor del PHJ 2028-2033, para adaptarlo al nuevo PHJ y teniendo en cuenta la evolución de las masas de agua.</a:t>
            </a:r>
          </a:p>
        </p:txBody>
      </p:sp>
    </p:spTree>
    <p:extLst>
      <p:ext uri="{BB962C8B-B14F-4D97-AF65-F5344CB8AC3E}">
        <p14:creationId xmlns:p14="http://schemas.microsoft.com/office/powerpoint/2010/main" val="2026816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564912" y="1813304"/>
            <a:ext cx="8149184" cy="1295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2500" b="0" i="0" u="none" strike="noStrike" cap="none" baseline="0">
                <a:solidFill>
                  <a:schemeClr val="tx1"/>
                </a:solidFill>
                <a:latin typeface="Lato Black" panose="020F0A02020204030203" pitchFamily="34" charset="0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ES" sz="3200" dirty="0" smtClean="0">
                <a:latin typeface="Lato Black"/>
                <a:ea typeface="Lato Black"/>
                <a:cs typeface="Lato Black"/>
              </a:rPr>
              <a:t>Mancha Oriental </a:t>
            </a:r>
            <a:endParaRPr lang="es-ES" sz="3200" dirty="0">
              <a:latin typeface="Lato Black"/>
              <a:ea typeface="Lato Black"/>
              <a:cs typeface="Lato Black"/>
            </a:endParaRPr>
          </a:p>
        </p:txBody>
      </p:sp>
      <p:sp>
        <p:nvSpPr>
          <p:cNvPr id="4" name="Google Shape;64;p14"/>
          <p:cNvSpPr txBox="1"/>
          <p:nvPr/>
        </p:nvSpPr>
        <p:spPr>
          <a:xfrm>
            <a:off x="898287" y="2236890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3200" dirty="0" smtClean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Lato Black"/>
              </a:rPr>
              <a:t>03</a:t>
            </a:r>
            <a:endParaRPr sz="3200" dirty="0">
              <a:solidFill>
                <a:srgbClr val="4BB3FD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</p:spTree>
    <p:extLst>
      <p:ext uri="{BB962C8B-B14F-4D97-AF65-F5344CB8AC3E}">
        <p14:creationId xmlns:p14="http://schemas.microsoft.com/office/powerpoint/2010/main" val="17139106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/>
          <p:cNvCxnSpPr/>
          <p:nvPr/>
        </p:nvCxnSpPr>
        <p:spPr>
          <a:xfrm>
            <a:off x="0" y="1035846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1 Título"/>
          <p:cNvSpPr txBox="1">
            <a:spLocks/>
          </p:cNvSpPr>
          <p:nvPr/>
        </p:nvSpPr>
        <p:spPr bwMode="auto">
          <a:xfrm>
            <a:off x="526502" y="64792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  <a:r>
              <a:rPr lang="es-E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 Gestión sostenible aguas subterráneas. Mancha Oriental</a:t>
            </a:r>
            <a:endParaRPr lang="es-E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1 Título"/>
          <p:cNvSpPr txBox="1">
            <a:spLocks/>
          </p:cNvSpPr>
          <p:nvPr/>
        </p:nvSpPr>
        <p:spPr bwMode="auto">
          <a:xfrm>
            <a:off x="-37440" y="726654"/>
            <a:ext cx="2377440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Descripción del problema</a:t>
            </a:r>
            <a:endParaRPr lang="es-E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Imagen 7" descr="\\ophrepo\PHJ2833\04_EpTI\V01_EpTI\01_Memoria\01_Documento\01-Fichas\05_GestionSotenibleSBT\02-GIS\01-JPG\Extracciones_ManchaOriental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89" y="1224998"/>
            <a:ext cx="3118627" cy="346368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ángulo 1"/>
          <p:cNvSpPr/>
          <p:nvPr/>
        </p:nvSpPr>
        <p:spPr>
          <a:xfrm>
            <a:off x="0" y="4768646"/>
            <a:ext cx="318847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Aft>
                <a:spcPts val="1200"/>
              </a:spcAft>
              <a:buClr>
                <a:srgbClr val="0070C0"/>
              </a:buClr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1980565" algn="l"/>
                <a:tab pos="2340610" algn="l"/>
                <a:tab pos="2700655" algn="l"/>
              </a:tabLst>
            </a:pPr>
            <a:r>
              <a:rPr lang="es-ES" sz="1100" i="1" kern="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Presión por extracción en </a:t>
            </a:r>
            <a:r>
              <a:rPr lang="es-ES" sz="1100" i="1" kern="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MO</a:t>
            </a:r>
            <a:endParaRPr lang="es-ES" sz="1100" i="1" kern="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Imagen 14"/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3759" y="2190668"/>
            <a:ext cx="2735580" cy="13677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Imagen 15"/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0737" y="2182265"/>
            <a:ext cx="2733675" cy="13677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Imagen 16"/>
          <p:cNvPicPr/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0737" y="3567592"/>
            <a:ext cx="2733675" cy="13677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Imagen 17"/>
          <p:cNvPicPr/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3759" y="3576941"/>
            <a:ext cx="2733675" cy="136779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ángulo 12"/>
          <p:cNvSpPr/>
          <p:nvPr/>
        </p:nvSpPr>
        <p:spPr>
          <a:xfrm>
            <a:off x="3390900" y="4878662"/>
            <a:ext cx="554669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Aft>
                <a:spcPts val="1200"/>
              </a:spcAft>
              <a:buClr>
                <a:srgbClr val="0070C0"/>
              </a:buClr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1980565" algn="l"/>
                <a:tab pos="2340610" algn="l"/>
                <a:tab pos="2700655" algn="l"/>
              </a:tabLst>
            </a:pPr>
            <a:r>
              <a:rPr lang="es-ES" sz="1100" i="1" kern="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Evolución piezométrica </a:t>
            </a:r>
            <a:r>
              <a:rPr lang="es-ES" sz="1100" i="1" kern="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en algunos piezómetros representativos de Mancha Oriental</a:t>
            </a:r>
            <a:endParaRPr lang="es-ES" sz="1100" i="1" kern="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95488" y="584074"/>
            <a:ext cx="2937519" cy="1531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70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/>
          <p:cNvCxnSpPr/>
          <p:nvPr/>
        </p:nvCxnSpPr>
        <p:spPr>
          <a:xfrm>
            <a:off x="0" y="1035846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1 Título"/>
          <p:cNvSpPr txBox="1">
            <a:spLocks/>
          </p:cNvSpPr>
          <p:nvPr/>
        </p:nvSpPr>
        <p:spPr bwMode="auto">
          <a:xfrm>
            <a:off x="526502" y="64792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  <a:r>
              <a:rPr lang="es-E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 Gestión sostenible aguas subterráneas. Mancha Oriental</a:t>
            </a:r>
            <a:endParaRPr lang="es-E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1 Título"/>
          <p:cNvSpPr txBox="1">
            <a:spLocks/>
          </p:cNvSpPr>
          <p:nvPr/>
        </p:nvSpPr>
        <p:spPr bwMode="auto">
          <a:xfrm>
            <a:off x="-37440" y="726654"/>
            <a:ext cx="2377440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Descripción del problema</a:t>
            </a:r>
            <a:endParaRPr lang="es-E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2382" y="613472"/>
            <a:ext cx="4310442" cy="216000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76" y="1786168"/>
            <a:ext cx="4215849" cy="2160000"/>
          </a:xfrm>
          <a:prstGeom prst="rect">
            <a:avLst/>
          </a:prstGeom>
        </p:spPr>
      </p:pic>
      <p:sp>
        <p:nvSpPr>
          <p:cNvPr id="9" name="Elipse 8"/>
          <p:cNvSpPr/>
          <p:nvPr/>
        </p:nvSpPr>
        <p:spPr>
          <a:xfrm>
            <a:off x="3671249" y="1173985"/>
            <a:ext cx="1071134" cy="4137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353,9</a:t>
            </a:r>
            <a:endParaRPr lang="es-ES" dirty="0"/>
          </a:p>
        </p:txBody>
      </p:sp>
      <p:cxnSp>
        <p:nvCxnSpPr>
          <p:cNvPr id="10" name="Conector recto de flecha 9"/>
          <p:cNvCxnSpPr/>
          <p:nvPr/>
        </p:nvCxnSpPr>
        <p:spPr>
          <a:xfrm>
            <a:off x="3934800" y="1504030"/>
            <a:ext cx="111761" cy="5909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lipse 10"/>
          <p:cNvSpPr/>
          <p:nvPr/>
        </p:nvSpPr>
        <p:spPr>
          <a:xfrm>
            <a:off x="2467636" y="4194730"/>
            <a:ext cx="2065393" cy="4137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Río perdedor</a:t>
            </a:r>
            <a:endParaRPr lang="es-ES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2382" y="2830168"/>
            <a:ext cx="4314260" cy="2196000"/>
          </a:xfrm>
          <a:prstGeom prst="rect">
            <a:avLst/>
          </a:prstGeom>
        </p:spPr>
      </p:pic>
      <p:sp>
        <p:nvSpPr>
          <p:cNvPr id="2" name="Elipse 1"/>
          <p:cNvSpPr/>
          <p:nvPr/>
        </p:nvSpPr>
        <p:spPr>
          <a:xfrm>
            <a:off x="8466193" y="4008652"/>
            <a:ext cx="159860" cy="24856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2" name="Conector recto de flecha 11"/>
          <p:cNvCxnSpPr/>
          <p:nvPr/>
        </p:nvCxnSpPr>
        <p:spPr>
          <a:xfrm flipV="1">
            <a:off x="4452481" y="4194730"/>
            <a:ext cx="4013712" cy="2068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800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n 15"/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88150" y="682850"/>
            <a:ext cx="2275840" cy="2214245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1 Título"/>
          <p:cNvSpPr txBox="1">
            <a:spLocks/>
          </p:cNvSpPr>
          <p:nvPr/>
        </p:nvSpPr>
        <p:spPr bwMode="auto">
          <a:xfrm>
            <a:off x="742633" y="199591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>
                <a:latin typeface="Calibri" panose="020F0502020204030204" pitchFamily="34" charset="0"/>
                <a:cs typeface="Calibri" panose="020F0502020204030204" pitchFamily="34" charset="0"/>
              </a:rPr>
              <a:t>5. Gestión sostenible aguas </a:t>
            </a:r>
            <a:r>
              <a:rPr lang="es-E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subterráneas. Mancha Oriental</a:t>
            </a:r>
            <a:endParaRPr lang="es-E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6" name="Conector recto 5"/>
          <p:cNvCxnSpPr/>
          <p:nvPr/>
        </p:nvCxnSpPr>
        <p:spPr>
          <a:xfrm>
            <a:off x="0" y="1022844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1 Título"/>
          <p:cNvSpPr txBox="1">
            <a:spLocks/>
          </p:cNvSpPr>
          <p:nvPr/>
        </p:nvSpPr>
        <p:spPr bwMode="auto">
          <a:xfrm>
            <a:off x="0" y="739970"/>
            <a:ext cx="2906652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Alternativas</a:t>
            </a:r>
            <a:endParaRPr lang="es-E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114083" y="1156387"/>
            <a:ext cx="6192875" cy="36933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ES" b="1" dirty="0" smtClean="0"/>
              <a:t>Alternativa 0: </a:t>
            </a:r>
            <a:r>
              <a:rPr lang="es-ES" sz="1600" dirty="0"/>
              <a:t>Ejecución de las medidas recogidas en el PHJ 2022-2027</a:t>
            </a:r>
            <a:endParaRPr lang="es-ES" sz="1600" dirty="0" smtClean="0"/>
          </a:p>
        </p:txBody>
      </p:sp>
      <p:sp>
        <p:nvSpPr>
          <p:cNvPr id="12" name="CuadroTexto 11"/>
          <p:cNvSpPr txBox="1"/>
          <p:nvPr/>
        </p:nvSpPr>
        <p:spPr>
          <a:xfrm>
            <a:off x="114083" y="3364553"/>
            <a:ext cx="8754883" cy="1200329"/>
          </a:xfrm>
          <a:prstGeom prst="rect">
            <a:avLst/>
          </a:prstGeom>
          <a:noFill/>
          <a:ln w="22225">
            <a:noFill/>
          </a:ln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ES" dirty="0" smtClean="0"/>
              <a:t>Declaración de masa en riesgo de no alcanzar el estado cuantitativo (art. 56.1 TRLA). Redacción de un programa de actuación para conseguir el buen estado.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ES" dirty="0" smtClean="0"/>
              <a:t>Desarrollo de medidas de carácter normativo como limitar el art. 54.2 TRLA, no tramitar nuevas concesiones que supongan incremento de volumen.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114083" y="1567923"/>
            <a:ext cx="7190900" cy="1200329"/>
          </a:xfrm>
          <a:prstGeom prst="rect">
            <a:avLst/>
          </a:prstGeom>
          <a:noFill/>
          <a:ln w="22225"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dirty="0" smtClean="0"/>
              <a:t>Materialización de medidas del PHJ 2022-2027</a:t>
            </a:r>
            <a:r>
              <a:rPr lang="es-ES" dirty="0"/>
              <a:t>: </a:t>
            </a:r>
            <a:endParaRPr lang="es-ES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 dirty="0" smtClean="0"/>
              <a:t>Sustitución </a:t>
            </a:r>
            <a:r>
              <a:rPr lang="es-ES" dirty="0"/>
              <a:t>de </a:t>
            </a:r>
            <a:r>
              <a:rPr lang="es-ES" dirty="0" smtClean="0"/>
              <a:t>bombeos (80hm</a:t>
            </a:r>
            <a:r>
              <a:rPr lang="es-ES" baseline="30000" dirty="0" smtClean="0"/>
              <a:t>3</a:t>
            </a:r>
            <a:r>
              <a:rPr lang="es-ES" dirty="0" smtClean="0"/>
              <a:t>). Actualmente se sustituye 35hm</a:t>
            </a:r>
            <a:r>
              <a:rPr lang="es-ES" baseline="30000" dirty="0" smtClean="0"/>
              <a:t>3</a:t>
            </a:r>
            <a:endParaRPr lang="es-ES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 dirty="0" smtClean="0"/>
              <a:t> Plan de explotación, de acuerdo criterios PHJ 2022/2027</a:t>
            </a:r>
            <a:endParaRPr lang="es-ES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dirty="0" smtClean="0"/>
              <a:t>Mejora </a:t>
            </a:r>
            <a:r>
              <a:rPr lang="es-ES" dirty="0"/>
              <a:t>en el control de </a:t>
            </a:r>
            <a:r>
              <a:rPr lang="es-ES" dirty="0" smtClean="0"/>
              <a:t>usos (Orden TED/1191/2024).</a:t>
            </a:r>
            <a:endParaRPr lang="es-ES" dirty="0"/>
          </a:p>
        </p:txBody>
      </p:sp>
      <p:sp>
        <p:nvSpPr>
          <p:cNvPr id="14" name="CuadroTexto 13"/>
          <p:cNvSpPr txBox="1"/>
          <p:nvPr/>
        </p:nvSpPr>
        <p:spPr>
          <a:xfrm>
            <a:off x="114084" y="2897095"/>
            <a:ext cx="6267666" cy="36933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ES" b="1" dirty="0" smtClean="0"/>
              <a:t>Alternativa 1: </a:t>
            </a:r>
            <a:r>
              <a:rPr lang="es-ES" sz="1600" dirty="0" smtClean="0"/>
              <a:t>Declaración MSBT en riesgo cuantitativo</a:t>
            </a:r>
          </a:p>
        </p:txBody>
      </p:sp>
    </p:spTree>
    <p:extLst>
      <p:ext uri="{BB962C8B-B14F-4D97-AF65-F5344CB8AC3E}">
        <p14:creationId xmlns:p14="http://schemas.microsoft.com/office/powerpoint/2010/main" val="20674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 bwMode="auto">
          <a:xfrm>
            <a:off x="468313" y="188016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24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Hitos del proceso de planificación hidrológica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24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Ciclo 2028-2033</a:t>
            </a:r>
            <a:endParaRPr kumimoji="0" lang="es-E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5" name="1 Título"/>
          <p:cNvSpPr txBox="1">
            <a:spLocks/>
          </p:cNvSpPr>
          <p:nvPr/>
        </p:nvSpPr>
        <p:spPr bwMode="auto">
          <a:xfrm>
            <a:off x="80276" y="747796"/>
            <a:ext cx="2468065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s-ES" sz="1600" b="1" dirty="0" smtClean="0">
                <a:ea typeface="+mj-ea"/>
                <a:cs typeface="+mj-cs"/>
              </a:rPr>
              <a:t>Programa y calendario</a:t>
            </a:r>
            <a:endParaRPr kumimoji="0" lang="es-ES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45" y="1006823"/>
            <a:ext cx="5635338" cy="3854549"/>
          </a:xfrm>
          <a:prstGeom prst="rect">
            <a:avLst/>
          </a:prstGeom>
        </p:spPr>
      </p:pic>
      <p:sp>
        <p:nvSpPr>
          <p:cNvPr id="12" name="Rectángulo 11"/>
          <p:cNvSpPr/>
          <p:nvPr/>
        </p:nvSpPr>
        <p:spPr>
          <a:xfrm>
            <a:off x="5921522" y="2660725"/>
            <a:ext cx="955688" cy="397520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Rectángulo 13"/>
          <p:cNvSpPr/>
          <p:nvPr/>
        </p:nvSpPr>
        <p:spPr>
          <a:xfrm>
            <a:off x="1954726" y="3449522"/>
            <a:ext cx="1141080" cy="619173"/>
          </a:xfrm>
          <a:prstGeom prst="rect">
            <a:avLst/>
          </a:prstGeom>
          <a:noFill/>
          <a:ln w="28575">
            <a:solidFill>
              <a:srgbClr val="FFC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7" name="Conector recto 6"/>
          <p:cNvCxnSpPr/>
          <p:nvPr/>
        </p:nvCxnSpPr>
        <p:spPr>
          <a:xfrm>
            <a:off x="0" y="1035846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ángulo 8"/>
          <p:cNvSpPr/>
          <p:nvPr/>
        </p:nvSpPr>
        <p:spPr>
          <a:xfrm>
            <a:off x="4145036" y="1035370"/>
            <a:ext cx="243829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ES" sz="1200" dirty="0" smtClean="0">
                <a:solidFill>
                  <a:schemeClr val="accent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Plan vigente (Real Decreto 35/2023)</a:t>
            </a:r>
            <a:endParaRPr lang="es-ES" sz="1200" dirty="0">
              <a:solidFill>
                <a:schemeClr val="accent5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cxnSp>
        <p:nvCxnSpPr>
          <p:cNvPr id="3" name="Conector angular 2"/>
          <p:cNvCxnSpPr/>
          <p:nvPr/>
        </p:nvCxnSpPr>
        <p:spPr>
          <a:xfrm flipV="1">
            <a:off x="3603812" y="1175658"/>
            <a:ext cx="548724" cy="291992"/>
          </a:xfrm>
          <a:prstGeom prst="bentConnector3">
            <a:avLst>
              <a:gd name="adj1" fmla="val -1813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ángulo 14"/>
          <p:cNvSpPr/>
          <p:nvPr/>
        </p:nvSpPr>
        <p:spPr>
          <a:xfrm>
            <a:off x="4583112" y="4390501"/>
            <a:ext cx="1338409" cy="39752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Rectángulo 12"/>
          <p:cNvSpPr/>
          <p:nvPr/>
        </p:nvSpPr>
        <p:spPr>
          <a:xfrm>
            <a:off x="6917906" y="2630245"/>
            <a:ext cx="22260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200" dirty="0" smtClean="0">
                <a:solidFill>
                  <a:schemeClr val="accent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Finalizado. Versión consolidada disponible en la web</a:t>
            </a:r>
            <a:endParaRPr lang="es-ES" sz="1200" dirty="0">
              <a:solidFill>
                <a:schemeClr val="accent5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5996940" y="4440266"/>
            <a:ext cx="14980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200" dirty="0" smtClean="0">
                <a:solidFill>
                  <a:schemeClr val="accent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En consulta publica</a:t>
            </a:r>
            <a:endParaRPr lang="es-ES" sz="1200" dirty="0">
              <a:solidFill>
                <a:schemeClr val="accent5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009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564912" y="1813304"/>
            <a:ext cx="8149184" cy="1295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2500" b="0" i="0" u="none" strike="noStrike" cap="none" baseline="0">
                <a:solidFill>
                  <a:schemeClr val="tx1"/>
                </a:solidFill>
                <a:latin typeface="Lato Black" panose="020F0A02020204030203" pitchFamily="34" charset="0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ES" sz="3200" dirty="0" smtClean="0">
                <a:latin typeface="Lato Black"/>
                <a:ea typeface="Lato Black"/>
                <a:cs typeface="Lato Black"/>
              </a:rPr>
              <a:t>Requena-Utiel</a:t>
            </a:r>
            <a:endParaRPr lang="es-ES" sz="3200" dirty="0">
              <a:latin typeface="Lato Black"/>
              <a:ea typeface="Lato Black"/>
              <a:cs typeface="Lato Black"/>
            </a:endParaRPr>
          </a:p>
        </p:txBody>
      </p:sp>
      <p:sp>
        <p:nvSpPr>
          <p:cNvPr id="4" name="Google Shape;64;p14"/>
          <p:cNvSpPr txBox="1"/>
          <p:nvPr/>
        </p:nvSpPr>
        <p:spPr>
          <a:xfrm>
            <a:off x="898287" y="2236890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3200" dirty="0" smtClean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Lato Black"/>
              </a:rPr>
              <a:t>04</a:t>
            </a:r>
            <a:endParaRPr sz="3200" dirty="0">
              <a:solidFill>
                <a:srgbClr val="4BB3FD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</p:spTree>
    <p:extLst>
      <p:ext uri="{BB962C8B-B14F-4D97-AF65-F5344CB8AC3E}">
        <p14:creationId xmlns:p14="http://schemas.microsoft.com/office/powerpoint/2010/main" val="40575615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1 Título"/>
          <p:cNvSpPr txBox="1">
            <a:spLocks/>
          </p:cNvSpPr>
          <p:nvPr/>
        </p:nvSpPr>
        <p:spPr bwMode="auto">
          <a:xfrm>
            <a:off x="526502" y="64792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  <a:r>
              <a:rPr lang="es-E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 Gestión sostenible aguas subterráneas. Requena-Utiel</a:t>
            </a:r>
            <a:endParaRPr lang="es-E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1 Título"/>
          <p:cNvSpPr txBox="1">
            <a:spLocks/>
          </p:cNvSpPr>
          <p:nvPr/>
        </p:nvSpPr>
        <p:spPr bwMode="auto">
          <a:xfrm>
            <a:off x="-37440" y="726654"/>
            <a:ext cx="2377440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Descripción del problema</a:t>
            </a:r>
            <a:endParaRPr lang="es-E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Imagen 11"/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533" y="1822450"/>
            <a:ext cx="2470464" cy="1574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Imagen 12"/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8663" y="1822450"/>
            <a:ext cx="2470464" cy="1574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n 13"/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27" y="3426053"/>
            <a:ext cx="2470464" cy="1574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Imagen 14"/>
          <p:cNvPicPr/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4165" y="3426053"/>
            <a:ext cx="2470464" cy="1574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59127" y="1126984"/>
            <a:ext cx="3317439" cy="1533491"/>
          </a:xfrm>
          <a:prstGeom prst="rect">
            <a:avLst/>
          </a:prstGeom>
        </p:spPr>
      </p:pic>
      <p:cxnSp>
        <p:nvCxnSpPr>
          <p:cNvPr id="17" name="Conector recto 16"/>
          <p:cNvCxnSpPr/>
          <p:nvPr/>
        </p:nvCxnSpPr>
        <p:spPr>
          <a:xfrm>
            <a:off x="0" y="1022844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n 8" descr="\\ophrepo\PHJ2833\04_EpTI\V01_EpTI\01_Memoria\01_Documento\01-Fichas\05_GestionSostenibleSBT\02-GIS\01-JPG\Extracciones_RequenaUtiel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72" y="1126984"/>
            <a:ext cx="1633503" cy="16392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Imagen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92294" y="2859557"/>
            <a:ext cx="3054440" cy="1812710"/>
          </a:xfrm>
          <a:prstGeom prst="rect">
            <a:avLst/>
          </a:prstGeom>
        </p:spPr>
      </p:pic>
      <p:sp>
        <p:nvSpPr>
          <p:cNvPr id="20" name="CuadroTexto 19"/>
          <p:cNvSpPr txBox="1"/>
          <p:nvPr/>
        </p:nvSpPr>
        <p:spPr>
          <a:xfrm>
            <a:off x="2165350" y="1036039"/>
            <a:ext cx="353351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S" sz="1400" dirty="0"/>
              <a:t>Disminución </a:t>
            </a:r>
            <a:r>
              <a:rPr lang="es-ES" sz="1400" dirty="0" smtClean="0"/>
              <a:t>importante </a:t>
            </a:r>
            <a:r>
              <a:rPr lang="es-ES" sz="1400" dirty="0"/>
              <a:t>de las entradas a </a:t>
            </a:r>
            <a:r>
              <a:rPr lang="es-ES" sz="1400" dirty="0" err="1"/>
              <a:t>Forata</a:t>
            </a:r>
            <a:endParaRPr lang="es-ES" sz="14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S" sz="1400" dirty="0"/>
              <a:t>Descenso de </a:t>
            </a:r>
            <a:r>
              <a:rPr lang="es-ES" sz="1400" dirty="0" smtClean="0"/>
              <a:t>Nivel </a:t>
            </a:r>
            <a:r>
              <a:rPr lang="es-ES" sz="1400" dirty="0" err="1" smtClean="0"/>
              <a:t>Piezométrico</a:t>
            </a:r>
            <a:endParaRPr lang="es-ES" sz="1400" dirty="0"/>
          </a:p>
        </p:txBody>
      </p:sp>
    </p:spTree>
    <p:extLst>
      <p:ext uri="{BB962C8B-B14F-4D97-AF65-F5344CB8AC3E}">
        <p14:creationId xmlns:p14="http://schemas.microsoft.com/office/powerpoint/2010/main" val="356151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/>
          <p:cNvCxnSpPr/>
          <p:nvPr/>
        </p:nvCxnSpPr>
        <p:spPr>
          <a:xfrm>
            <a:off x="0" y="1035846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1 Título"/>
          <p:cNvSpPr txBox="1">
            <a:spLocks/>
          </p:cNvSpPr>
          <p:nvPr/>
        </p:nvSpPr>
        <p:spPr bwMode="auto">
          <a:xfrm>
            <a:off x="526502" y="64792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  <a:r>
              <a:rPr lang="es-E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 Gestión sostenible aguas subterráneas. Requena-Utiel</a:t>
            </a:r>
            <a:endParaRPr lang="es-E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1 Título"/>
          <p:cNvSpPr txBox="1">
            <a:spLocks/>
          </p:cNvSpPr>
          <p:nvPr/>
        </p:nvSpPr>
        <p:spPr bwMode="auto">
          <a:xfrm>
            <a:off x="-37440" y="726654"/>
            <a:ext cx="2377440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Descripción del problema</a:t>
            </a:r>
            <a:endParaRPr lang="es-E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CuadroTexto 13"/>
          <p:cNvSpPr txBox="1"/>
          <p:nvPr/>
        </p:nvSpPr>
        <p:spPr>
          <a:xfrm>
            <a:off x="185690" y="3666172"/>
            <a:ext cx="86408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88900" indent="-88900">
              <a:buFont typeface="Arial" panose="020B0604020202020204" pitchFamily="34" charset="0"/>
              <a:buChar char="•"/>
            </a:lvl1pPr>
          </a:lstStyle>
          <a:p>
            <a:pPr>
              <a:buFont typeface="Wingdings" panose="05000000000000000000" pitchFamily="2" charset="2"/>
              <a:buChar char="Ø"/>
            </a:pPr>
            <a:r>
              <a:rPr lang="es-ES" dirty="0" smtClean="0"/>
              <a:t> Contenido </a:t>
            </a:r>
            <a:r>
              <a:rPr lang="es-ES" dirty="0"/>
              <a:t>más relevante de los planes de </a:t>
            </a:r>
            <a:r>
              <a:rPr lang="es-ES" dirty="0" smtClean="0"/>
              <a:t>explotación</a:t>
            </a:r>
          </a:p>
          <a:p>
            <a:pPr>
              <a:buFont typeface="Wingdings" panose="05000000000000000000" pitchFamily="2" charset="2"/>
              <a:buChar char="Ø"/>
            </a:pPr>
            <a:endParaRPr lang="es-E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 dirty="0"/>
              <a:t>Dotaciones máximas en función </a:t>
            </a:r>
            <a:r>
              <a:rPr lang="es-ES" dirty="0" smtClean="0"/>
              <a:t>pluviometría (año media, seco, húmedo)</a:t>
            </a:r>
            <a:endParaRPr lang="es-E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 dirty="0" smtClean="0"/>
              <a:t>Limitaciones concesiones</a:t>
            </a:r>
            <a:endParaRPr lang="es-ES" dirty="0"/>
          </a:p>
          <a:p>
            <a:endParaRPr lang="es-ES" dirty="0"/>
          </a:p>
        </p:txBody>
      </p:sp>
      <p:sp>
        <p:nvSpPr>
          <p:cNvPr id="8" name="Rectángulo 7"/>
          <p:cNvSpPr/>
          <p:nvPr/>
        </p:nvSpPr>
        <p:spPr>
          <a:xfrm>
            <a:off x="185690" y="1127410"/>
            <a:ext cx="7979492" cy="25853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S" dirty="0"/>
              <a:t>Plan Hidrológico 2016-2021: </a:t>
            </a:r>
            <a:endParaRPr lang="es-ES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s-ES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 dirty="0" smtClean="0"/>
              <a:t>En diciembre 2016 </a:t>
            </a:r>
            <a:r>
              <a:rPr lang="es-ES" dirty="0"/>
              <a:t>se aprobó el primer plan de explotación de la </a:t>
            </a:r>
            <a:r>
              <a:rPr lang="es-ES" dirty="0" smtClean="0"/>
              <a:t>masa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 dirty="0" smtClean="0"/>
              <a:t>En diciembre de 2020 se aprobó revisión del Plan de explotación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s-ES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S" dirty="0"/>
              <a:t>Plan Hidrológico </a:t>
            </a:r>
            <a:r>
              <a:rPr lang="es-ES" dirty="0" smtClean="0"/>
              <a:t>2022-2027: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s-ES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 dirty="0" smtClean="0"/>
              <a:t>En septiembre 2025 </a:t>
            </a:r>
            <a:r>
              <a:rPr lang="es-ES" dirty="0"/>
              <a:t>se aprobó </a:t>
            </a:r>
            <a:r>
              <a:rPr lang="es-ES" dirty="0" smtClean="0"/>
              <a:t>revisión del plan </a:t>
            </a:r>
            <a:r>
              <a:rPr lang="es-ES" dirty="0"/>
              <a:t>de explotación de la masa  </a:t>
            </a:r>
          </a:p>
          <a:p>
            <a:r>
              <a:rPr lang="es-ES" dirty="0" smtClean="0"/>
              <a:t> 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3273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1 Título"/>
          <p:cNvSpPr txBox="1">
            <a:spLocks/>
          </p:cNvSpPr>
          <p:nvPr/>
        </p:nvSpPr>
        <p:spPr bwMode="auto">
          <a:xfrm>
            <a:off x="742633" y="199591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>
                <a:latin typeface="Calibri" panose="020F0502020204030204" pitchFamily="34" charset="0"/>
                <a:cs typeface="Calibri" panose="020F0502020204030204" pitchFamily="34" charset="0"/>
              </a:rPr>
              <a:t>5. Gestión sostenible aguas </a:t>
            </a:r>
            <a:r>
              <a:rPr lang="es-E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subterráneas. Requena-Utiel</a:t>
            </a:r>
            <a:endParaRPr lang="es-E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6" name="Conector recto 5"/>
          <p:cNvCxnSpPr/>
          <p:nvPr/>
        </p:nvCxnSpPr>
        <p:spPr>
          <a:xfrm>
            <a:off x="0" y="1023582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1 Título"/>
          <p:cNvSpPr txBox="1">
            <a:spLocks/>
          </p:cNvSpPr>
          <p:nvPr/>
        </p:nvSpPr>
        <p:spPr bwMode="auto">
          <a:xfrm>
            <a:off x="0" y="736008"/>
            <a:ext cx="2906652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Alternativas</a:t>
            </a:r>
            <a:endParaRPr lang="es-ES" sz="16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121399" y="1113790"/>
            <a:ext cx="6546101" cy="36933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ES" b="1" dirty="0" smtClean="0"/>
              <a:t>Alternativa 0: </a:t>
            </a:r>
            <a:r>
              <a:rPr lang="es-ES" sz="1600" dirty="0"/>
              <a:t>Implantación, seguimiento y revisión del plan de explotación</a:t>
            </a:r>
            <a:endParaRPr lang="es-ES" sz="1600" dirty="0" smtClean="0"/>
          </a:p>
        </p:txBody>
      </p:sp>
      <p:sp>
        <p:nvSpPr>
          <p:cNvPr id="13" name="CuadroTexto 12"/>
          <p:cNvSpPr txBox="1"/>
          <p:nvPr/>
        </p:nvSpPr>
        <p:spPr>
          <a:xfrm>
            <a:off x="184898" y="1522529"/>
            <a:ext cx="8528748" cy="1446550"/>
          </a:xfrm>
          <a:prstGeom prst="rect">
            <a:avLst/>
          </a:prstGeom>
          <a:noFill/>
          <a:ln w="22225"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dirty="0" smtClean="0"/>
              <a:t>Plan de explotación 2025 (limitaciones nuevas concesiones y dotaciones máximas).</a:t>
            </a:r>
          </a:p>
          <a:p>
            <a:pPr marL="534988" indent="-358775" defTabSz="534988"/>
            <a:r>
              <a:rPr lang="es-ES" dirty="0" smtClean="0"/>
              <a:t>       - </a:t>
            </a:r>
            <a:r>
              <a:rPr lang="es-ES" sz="1600" dirty="0"/>
              <a:t>Seguimiento del </a:t>
            </a:r>
            <a:r>
              <a:rPr lang="es-ES" sz="1600" dirty="0" smtClean="0"/>
              <a:t>PE: bombeos, niveles </a:t>
            </a:r>
            <a:r>
              <a:rPr lang="es-ES" sz="1600" dirty="0" err="1" smtClean="0"/>
              <a:t>piezométricos</a:t>
            </a:r>
            <a:r>
              <a:rPr lang="es-ES" sz="1600" smtClean="0"/>
              <a:t>, aportaciones.</a:t>
            </a:r>
            <a:endParaRPr lang="es-ES" sz="1600" dirty="0"/>
          </a:p>
          <a:p>
            <a:pPr marL="534988" indent="-358775" defTabSz="534988"/>
            <a:r>
              <a:rPr lang="es-ES" sz="1600" dirty="0"/>
              <a:t>	- Revisión con la entrada en vigor del PHJ </a:t>
            </a:r>
            <a:r>
              <a:rPr lang="es-ES" sz="1600" dirty="0" smtClean="0"/>
              <a:t>2028-2033.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dirty="0" smtClean="0"/>
              <a:t>Mejora </a:t>
            </a:r>
            <a:r>
              <a:rPr lang="es-ES" dirty="0"/>
              <a:t>en el control de usos (Orden </a:t>
            </a:r>
            <a:r>
              <a:rPr lang="es-ES" dirty="0" smtClean="0"/>
              <a:t>TED/1191/2024)</a:t>
            </a:r>
            <a:endParaRPr lang="es-ES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dirty="0"/>
              <a:t>Revisar el Plan de explotación con el PHJ 2028-2033</a:t>
            </a:r>
          </a:p>
        </p:txBody>
      </p:sp>
      <p:sp>
        <p:nvSpPr>
          <p:cNvPr id="14" name="CuadroTexto 13"/>
          <p:cNvSpPr txBox="1"/>
          <p:nvPr/>
        </p:nvSpPr>
        <p:spPr>
          <a:xfrm>
            <a:off x="121398" y="3124537"/>
            <a:ext cx="6733313" cy="36933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ES" b="1" dirty="0" smtClean="0"/>
              <a:t>Alternativa 1: </a:t>
            </a:r>
            <a:r>
              <a:rPr lang="es-ES" sz="1600" dirty="0" smtClean="0"/>
              <a:t>Declaración MSBT en riesgo cuantitativo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217350" y="3597962"/>
            <a:ext cx="8754883" cy="1477328"/>
          </a:xfrm>
          <a:prstGeom prst="rect">
            <a:avLst/>
          </a:prstGeom>
          <a:noFill/>
          <a:ln w="22225"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dirty="0" smtClean="0"/>
              <a:t>Declaración de masa en riesgo de no alcanzar el estado cuantitativo (art. 56.1 TRLA). Redacción de un programa de actuación para conseguir el buen estado.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dirty="0"/>
              <a:t>Desarrollo de medidas de carácter normativo como limitar el art. 54.2 TRLA, no tramitar nuevas concesiones que supongan incremento de volumen.</a:t>
            </a:r>
          </a:p>
          <a:p>
            <a:endParaRPr lang="es-ES" dirty="0" smtClean="0"/>
          </a:p>
        </p:txBody>
      </p:sp>
    </p:spTree>
    <p:extLst>
      <p:ext uri="{BB962C8B-B14F-4D97-AF65-F5344CB8AC3E}">
        <p14:creationId xmlns:p14="http://schemas.microsoft.com/office/powerpoint/2010/main" val="7004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564912" y="1813304"/>
            <a:ext cx="8149184" cy="1295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2500" b="0" i="0" u="none" strike="noStrike" cap="none" baseline="0">
                <a:solidFill>
                  <a:schemeClr val="tx1"/>
                </a:solidFill>
                <a:latin typeface="Lato Black" panose="020F0A02020204030203" pitchFamily="34" charset="0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ES" sz="3200" dirty="0">
                <a:latin typeface="Lato Black"/>
                <a:ea typeface="Lato Black"/>
                <a:cs typeface="Lato Black"/>
              </a:rPr>
              <a:t>Interfluvio </a:t>
            </a:r>
            <a:r>
              <a:rPr lang="es-ES" sz="3200" dirty="0" smtClean="0">
                <a:latin typeface="Lato Black"/>
                <a:ea typeface="Lato Black"/>
                <a:cs typeface="Lato Black"/>
              </a:rPr>
              <a:t>Mijares-Palancia</a:t>
            </a:r>
            <a:endParaRPr lang="es-ES" sz="3200" dirty="0">
              <a:latin typeface="Lato Black"/>
              <a:ea typeface="Lato Black"/>
              <a:cs typeface="Lato Black"/>
            </a:endParaRPr>
          </a:p>
        </p:txBody>
      </p:sp>
      <p:sp>
        <p:nvSpPr>
          <p:cNvPr id="4" name="Google Shape;64;p14"/>
          <p:cNvSpPr txBox="1"/>
          <p:nvPr/>
        </p:nvSpPr>
        <p:spPr>
          <a:xfrm>
            <a:off x="898287" y="2236890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3200" dirty="0" smtClean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Lato Black"/>
              </a:rPr>
              <a:t>05</a:t>
            </a:r>
            <a:endParaRPr sz="3200" dirty="0">
              <a:solidFill>
                <a:srgbClr val="4BB3FD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</p:spTree>
    <p:extLst>
      <p:ext uri="{BB962C8B-B14F-4D97-AF65-F5344CB8AC3E}">
        <p14:creationId xmlns:p14="http://schemas.microsoft.com/office/powerpoint/2010/main" val="27997669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/>
          <p:cNvCxnSpPr/>
          <p:nvPr/>
        </p:nvCxnSpPr>
        <p:spPr>
          <a:xfrm>
            <a:off x="0" y="1035846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1 Título"/>
          <p:cNvSpPr txBox="1">
            <a:spLocks/>
          </p:cNvSpPr>
          <p:nvPr/>
        </p:nvSpPr>
        <p:spPr bwMode="auto">
          <a:xfrm>
            <a:off x="526502" y="64792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000" b="1" dirty="0"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  <a:r>
              <a:rPr lang="es-E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 Gestión sostenible aguas subterráneas. Interfluvio Mijares-Palancia</a:t>
            </a:r>
            <a:endParaRPr lang="es-E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1 Título"/>
          <p:cNvSpPr txBox="1">
            <a:spLocks/>
          </p:cNvSpPr>
          <p:nvPr/>
        </p:nvSpPr>
        <p:spPr bwMode="auto">
          <a:xfrm>
            <a:off x="-37440" y="726654"/>
            <a:ext cx="2377440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Descripción del problema</a:t>
            </a:r>
            <a:endParaRPr lang="es-E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4954880" y="4661806"/>
            <a:ext cx="418912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Aft>
                <a:spcPts val="1200"/>
              </a:spcAft>
              <a:buClr>
                <a:srgbClr val="0070C0"/>
              </a:buClr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1980565" algn="l"/>
                <a:tab pos="2340610" algn="l"/>
                <a:tab pos="2700655" algn="l"/>
              </a:tabLst>
            </a:pPr>
            <a:r>
              <a:rPr lang="es-ES" sz="1100" i="1" kern="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Interfluvio </a:t>
            </a:r>
            <a:r>
              <a:rPr lang="es-ES" sz="1100" i="1" kern="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Mijares-Palancia, sector analizado, zonas regables de la C.G.R La </a:t>
            </a:r>
            <a:r>
              <a:rPr lang="es-ES" sz="1100" i="1" kern="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Vall</a:t>
            </a:r>
            <a:r>
              <a:rPr lang="es-ES" sz="1100" i="1" kern="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ES" sz="1100" i="1" kern="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d’Uixó</a:t>
            </a:r>
            <a:r>
              <a:rPr lang="es-ES" sz="1100" i="1" kern="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de la </a:t>
            </a:r>
            <a:r>
              <a:rPr lang="es-ES" sz="1100" i="1" kern="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C.R.Moncófar</a:t>
            </a:r>
            <a:r>
              <a:rPr lang="es-ES" sz="1100" i="1" kern="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masas de agua subterránea</a:t>
            </a:r>
          </a:p>
        </p:txBody>
      </p:sp>
      <p:graphicFrame>
        <p:nvGraphicFramePr>
          <p:cNvPr id="11" name="Tabla 10"/>
          <p:cNvGraphicFramePr>
            <a:graphicFrameLocks noGrp="1"/>
          </p:cNvGraphicFramePr>
          <p:nvPr>
            <p:extLst/>
          </p:nvPr>
        </p:nvGraphicFramePr>
        <p:xfrm>
          <a:off x="357655" y="1177014"/>
          <a:ext cx="3486780" cy="753260"/>
        </p:xfrm>
        <a:graphic>
          <a:graphicData uri="http://schemas.openxmlformats.org/drawingml/2006/table">
            <a:tbl>
              <a:tblPr firstRow="1" bandRow="1">
                <a:tableStyleId>{0E212C01-C674-4CEA-9EDA-87EAF6A7053B}</a:tableStyleId>
              </a:tblPr>
              <a:tblGrid>
                <a:gridCol w="1893138">
                  <a:extLst>
                    <a:ext uri="{9D8B030D-6E8A-4147-A177-3AD203B41FA5}">
                      <a16:colId xmlns:a16="http://schemas.microsoft.com/office/drawing/2014/main" val="751008634"/>
                    </a:ext>
                  </a:extLst>
                </a:gridCol>
                <a:gridCol w="1593642">
                  <a:extLst>
                    <a:ext uri="{9D8B030D-6E8A-4147-A177-3AD203B41FA5}">
                      <a16:colId xmlns:a16="http://schemas.microsoft.com/office/drawing/2014/main" val="3415648843"/>
                    </a:ext>
                  </a:extLst>
                </a:gridCol>
              </a:tblGrid>
              <a:tr h="400941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 smtClean="0">
                          <a:solidFill>
                            <a:schemeClr val="bg1"/>
                          </a:solidFill>
                        </a:rPr>
                        <a:t>Recursos disponibles (hm</a:t>
                      </a:r>
                      <a:r>
                        <a:rPr lang="es-ES" sz="1200" baseline="30000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r>
                        <a:rPr lang="es-ES" sz="1200" dirty="0" smtClean="0">
                          <a:solidFill>
                            <a:schemeClr val="bg1"/>
                          </a:solidFill>
                        </a:rPr>
                        <a:t>)</a:t>
                      </a: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 smtClean="0">
                          <a:solidFill>
                            <a:schemeClr val="bg1"/>
                          </a:solidFill>
                        </a:rPr>
                        <a:t>Bombeo total (hm</a:t>
                      </a:r>
                      <a:r>
                        <a:rPr lang="es-ES" sz="1200" baseline="30000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r>
                        <a:rPr lang="es-ES" sz="1200" dirty="0" smtClean="0">
                          <a:solidFill>
                            <a:schemeClr val="bg1"/>
                          </a:solidFill>
                        </a:rPr>
                        <a:t>)</a:t>
                      </a: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2337889"/>
                  </a:ext>
                </a:extLst>
              </a:tr>
              <a:tr h="296060">
                <a:tc>
                  <a:txBody>
                    <a:bodyPr/>
                    <a:lstStyle/>
                    <a:p>
                      <a:pPr algn="ctr"/>
                      <a:r>
                        <a:rPr lang="es-ES" sz="1200" dirty="0" smtClean="0"/>
                        <a:t>17,4</a:t>
                      </a:r>
                      <a:endParaRPr lang="es-E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 smtClean="0"/>
                        <a:t>22,7</a:t>
                      </a:r>
                      <a:endParaRPr lang="es-E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3645030"/>
                  </a:ext>
                </a:extLst>
              </a:tr>
            </a:tbl>
          </a:graphicData>
        </a:graphic>
      </p:graphicFrame>
      <p:pic>
        <p:nvPicPr>
          <p:cNvPr id="17" name="Imagen 16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42161" y="523608"/>
            <a:ext cx="3979016" cy="4110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CuadroTexto 17"/>
          <p:cNvSpPr txBox="1"/>
          <p:nvPr/>
        </p:nvSpPr>
        <p:spPr>
          <a:xfrm>
            <a:off x="127081" y="2098878"/>
            <a:ext cx="442583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 smtClean="0"/>
              <a:t>Zonas con extracciones importantes vinculadas a la citricultura.</a:t>
            </a:r>
          </a:p>
          <a:p>
            <a:pPr marL="285750" indent="-285750" algn="just">
              <a:buFontTx/>
              <a:buChar char="-"/>
            </a:pPr>
            <a:endParaRPr lang="es-ES" dirty="0" smtClean="0"/>
          </a:p>
          <a:p>
            <a:pPr algn="just"/>
            <a:r>
              <a:rPr lang="es-ES" dirty="0" smtClean="0"/>
              <a:t>Dos comunidades de regantes: CGR La </a:t>
            </a:r>
            <a:r>
              <a:rPr lang="es-ES" dirty="0" err="1" smtClean="0"/>
              <a:t>Vall</a:t>
            </a:r>
            <a:r>
              <a:rPr lang="es-ES" dirty="0" smtClean="0"/>
              <a:t> </a:t>
            </a:r>
            <a:r>
              <a:rPr lang="es-ES" dirty="0" err="1" smtClean="0"/>
              <a:t>d’Uixó</a:t>
            </a:r>
            <a:r>
              <a:rPr lang="es-ES" dirty="0" smtClean="0"/>
              <a:t> y CR </a:t>
            </a:r>
            <a:r>
              <a:rPr lang="es-ES" dirty="0" err="1" smtClean="0"/>
              <a:t>Moncófar</a:t>
            </a:r>
            <a:r>
              <a:rPr lang="es-ES" dirty="0" smtClean="0"/>
              <a:t>.</a:t>
            </a:r>
          </a:p>
          <a:p>
            <a:pPr algn="just"/>
            <a:endParaRPr lang="es-ES" dirty="0"/>
          </a:p>
          <a:p>
            <a:pPr algn="just"/>
            <a:r>
              <a:rPr lang="es-ES" dirty="0" smtClean="0"/>
              <a:t>La mayor parte de las extracciones en las masas Plana de Castellón y </a:t>
            </a:r>
            <a:r>
              <a:rPr lang="es-ES" dirty="0" err="1" smtClean="0"/>
              <a:t>Azúebar-Vall</a:t>
            </a:r>
            <a:r>
              <a:rPr lang="es-ES" dirty="0" smtClean="0"/>
              <a:t> </a:t>
            </a:r>
            <a:r>
              <a:rPr lang="es-ES" dirty="0" err="1" smtClean="0"/>
              <a:t>d’Uixó</a:t>
            </a:r>
            <a:r>
              <a:rPr lang="es-ES" dirty="0" smtClean="0"/>
              <a:t>, ambas en mal estado cuantitativo.</a:t>
            </a:r>
          </a:p>
        </p:txBody>
      </p:sp>
    </p:spTree>
    <p:extLst>
      <p:ext uri="{BB962C8B-B14F-4D97-AF65-F5344CB8AC3E}">
        <p14:creationId xmlns:p14="http://schemas.microsoft.com/office/powerpoint/2010/main" val="300613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/>
          <p:cNvCxnSpPr/>
          <p:nvPr/>
        </p:nvCxnSpPr>
        <p:spPr>
          <a:xfrm>
            <a:off x="0" y="1035846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1 Título"/>
          <p:cNvSpPr txBox="1">
            <a:spLocks/>
          </p:cNvSpPr>
          <p:nvPr/>
        </p:nvSpPr>
        <p:spPr bwMode="auto">
          <a:xfrm>
            <a:off x="526502" y="64792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000" b="1" dirty="0"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  <a:r>
              <a:rPr lang="es-E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 Gestión sostenible aguas subterráneas. Interfluvio Mijares-Palancia</a:t>
            </a:r>
            <a:endParaRPr lang="es-E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1 Título"/>
          <p:cNvSpPr txBox="1">
            <a:spLocks/>
          </p:cNvSpPr>
          <p:nvPr/>
        </p:nvSpPr>
        <p:spPr bwMode="auto">
          <a:xfrm>
            <a:off x="-37440" y="726654"/>
            <a:ext cx="2377440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Descripción del problema</a:t>
            </a:r>
            <a:endParaRPr lang="es-E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4571442" y="2786380"/>
            <a:ext cx="492723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Aft>
                <a:spcPts val="1200"/>
              </a:spcAft>
              <a:buClr>
                <a:srgbClr val="0070C0"/>
              </a:buClr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1980565" algn="l"/>
                <a:tab pos="2340610" algn="l"/>
                <a:tab pos="2700655" algn="l"/>
              </a:tabLst>
            </a:pPr>
            <a:r>
              <a:rPr lang="es-ES" sz="1100" i="1" kern="0" dirty="0" err="1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Piezometría</a:t>
            </a:r>
            <a:r>
              <a:rPr lang="es-ES" sz="1100" i="1" kern="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ES" sz="1100" i="1" kern="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regional y líneas de flujo </a:t>
            </a:r>
            <a:r>
              <a:rPr lang="es-ES" sz="1100" i="1" kern="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s-ES" sz="1100" i="1" kern="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izquierda en 1970/74 y derecha en 2008).</a:t>
            </a:r>
          </a:p>
        </p:txBody>
      </p:sp>
      <p:sp>
        <p:nvSpPr>
          <p:cNvPr id="18" name="CuadroTexto 17"/>
          <p:cNvSpPr txBox="1"/>
          <p:nvPr/>
        </p:nvSpPr>
        <p:spPr>
          <a:xfrm>
            <a:off x="79315" y="1254886"/>
            <a:ext cx="43010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 smtClean="0"/>
              <a:t>Modificación en </a:t>
            </a:r>
            <a:r>
              <a:rPr lang="es-ES" dirty="0"/>
              <a:t>la interfaz entre agua dulce y agua </a:t>
            </a:r>
            <a:r>
              <a:rPr lang="es-ES" dirty="0" smtClean="0"/>
              <a:t>salada, avance </a:t>
            </a:r>
            <a:r>
              <a:rPr lang="es-ES" dirty="0"/>
              <a:t>de la cuña salina </a:t>
            </a:r>
            <a:r>
              <a:rPr lang="es-ES" dirty="0" smtClean="0"/>
              <a:t>y problemas </a:t>
            </a:r>
            <a:r>
              <a:rPr lang="es-ES" dirty="0"/>
              <a:t>de intrusión y salinización de pozos</a:t>
            </a:r>
            <a:endParaRPr lang="es-ES" dirty="0" smtClean="0"/>
          </a:p>
        </p:txBody>
      </p:sp>
      <p:pic>
        <p:nvPicPr>
          <p:cNvPr id="1026" name="Imagen 96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447" y="548199"/>
            <a:ext cx="2208901" cy="2278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Imagen 96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470" y="524688"/>
            <a:ext cx="2208901" cy="2278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32480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E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kumimoji="0" lang="es-ES" alt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4" name="Gráfico 13"/>
          <p:cNvGraphicFramePr/>
          <p:nvPr>
            <p:extLst/>
          </p:nvPr>
        </p:nvGraphicFramePr>
        <p:xfrm>
          <a:off x="-84014" y="2638425"/>
          <a:ext cx="5185410" cy="2505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Rectángulo 5"/>
          <p:cNvSpPr/>
          <p:nvPr/>
        </p:nvSpPr>
        <p:spPr>
          <a:xfrm>
            <a:off x="5049672" y="3457609"/>
            <a:ext cx="40943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600" dirty="0" smtClean="0"/>
              <a:t>Picos en los años 80 y estabilización en periodo 2005-2025.</a:t>
            </a:r>
          </a:p>
          <a:p>
            <a:pPr algn="just"/>
            <a:r>
              <a:rPr lang="es-ES" sz="1600" dirty="0" smtClean="0"/>
              <a:t>Los promedio en el período 2005-2025 son de 156, 285</a:t>
            </a:r>
            <a:r>
              <a:rPr lang="es-ES" sz="1600" dirty="0"/>
              <a:t>, 437 y 676 </a:t>
            </a:r>
            <a:r>
              <a:rPr lang="es-ES" sz="1600" dirty="0" smtClean="0"/>
              <a:t>mg/L. Estas </a:t>
            </a:r>
            <a:r>
              <a:rPr lang="es-ES" sz="1600" dirty="0"/>
              <a:t>concentraciones </a:t>
            </a:r>
            <a:r>
              <a:rPr lang="es-ES" sz="1600" dirty="0" smtClean="0"/>
              <a:t>son incompatibles </a:t>
            </a:r>
            <a:r>
              <a:rPr lang="es-ES" sz="1600" dirty="0"/>
              <a:t>con el cultivo de </a:t>
            </a:r>
            <a:r>
              <a:rPr lang="es-ES" sz="1600" dirty="0" smtClean="0"/>
              <a:t>cítricos.  </a:t>
            </a:r>
            <a:endParaRPr lang="es-ES" sz="1600" dirty="0"/>
          </a:p>
        </p:txBody>
      </p:sp>
      <p:sp>
        <p:nvSpPr>
          <p:cNvPr id="9" name="Flecha curvada hacia abajo 8"/>
          <p:cNvSpPr/>
          <p:nvPr/>
        </p:nvSpPr>
        <p:spPr>
          <a:xfrm rot="634956">
            <a:off x="4419153" y="3102568"/>
            <a:ext cx="975591" cy="328532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53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ector recto 5"/>
          <p:cNvCxnSpPr/>
          <p:nvPr/>
        </p:nvCxnSpPr>
        <p:spPr>
          <a:xfrm>
            <a:off x="0" y="1023582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1 Título"/>
          <p:cNvSpPr txBox="1">
            <a:spLocks/>
          </p:cNvSpPr>
          <p:nvPr/>
        </p:nvSpPr>
        <p:spPr bwMode="auto">
          <a:xfrm>
            <a:off x="0" y="744353"/>
            <a:ext cx="2906652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Alternativas</a:t>
            </a:r>
            <a:endParaRPr lang="es-ES" sz="16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302103" y="1086188"/>
            <a:ext cx="8006438" cy="36933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ES" b="1" dirty="0" smtClean="0"/>
              <a:t>Alternativa 0: </a:t>
            </a:r>
            <a:r>
              <a:rPr lang="es-ES" sz="1600" dirty="0"/>
              <a:t>Ejecución de las medidas recogidas en el PHJ 2022-2027</a:t>
            </a:r>
          </a:p>
        </p:txBody>
      </p:sp>
      <p:sp>
        <p:nvSpPr>
          <p:cNvPr id="12" name="CuadroTexto 11"/>
          <p:cNvSpPr txBox="1"/>
          <p:nvPr/>
        </p:nvSpPr>
        <p:spPr>
          <a:xfrm>
            <a:off x="245396" y="3389174"/>
            <a:ext cx="8799927" cy="1754326"/>
          </a:xfrm>
          <a:prstGeom prst="rect">
            <a:avLst/>
          </a:prstGeom>
          <a:noFill/>
          <a:ln w="22225">
            <a:noFill/>
          </a:ln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ES" dirty="0" smtClean="0"/>
              <a:t>Posibilidad de optimizar el aprovechamiento de la EDAR de </a:t>
            </a:r>
            <a:r>
              <a:rPr lang="es-ES" dirty="0" err="1" smtClean="0"/>
              <a:t>Vall</a:t>
            </a:r>
            <a:r>
              <a:rPr lang="es-ES" dirty="0" smtClean="0"/>
              <a:t> </a:t>
            </a:r>
            <a:r>
              <a:rPr lang="es-ES" dirty="0" err="1" smtClean="0"/>
              <a:t>d’Uixó</a:t>
            </a:r>
            <a:r>
              <a:rPr lang="es-ES" dirty="0" smtClean="0"/>
              <a:t> con balsa de regulación de SEIASA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ES" dirty="0"/>
              <a:t>Sustitución de bombeos urbanos en municipios </a:t>
            </a:r>
            <a:r>
              <a:rPr lang="es-ES" dirty="0" err="1"/>
              <a:t>Vall</a:t>
            </a:r>
            <a:r>
              <a:rPr lang="es-ES" dirty="0"/>
              <a:t> </a:t>
            </a:r>
            <a:r>
              <a:rPr lang="es-ES" dirty="0" err="1"/>
              <a:t>d’Uixó</a:t>
            </a:r>
            <a:r>
              <a:rPr lang="es-ES" dirty="0"/>
              <a:t>, La Llosa, La </a:t>
            </a:r>
            <a:r>
              <a:rPr lang="es-ES" dirty="0" err="1"/>
              <a:t>Vilavella</a:t>
            </a:r>
            <a:r>
              <a:rPr lang="es-ES" dirty="0"/>
              <a:t> y </a:t>
            </a:r>
            <a:r>
              <a:rPr lang="es-ES" dirty="0" err="1"/>
              <a:t>Xilxes</a:t>
            </a:r>
            <a:r>
              <a:rPr lang="es-ES" dirty="0"/>
              <a:t> con IDAM </a:t>
            </a:r>
            <a:r>
              <a:rPr lang="es-ES" dirty="0" err="1"/>
              <a:t>Moncofa</a:t>
            </a:r>
            <a:r>
              <a:rPr lang="es-ES" dirty="0"/>
              <a:t>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ES" dirty="0" smtClean="0"/>
              <a:t>Sustitución de bombeos agrícolas con nueva EDAR de </a:t>
            </a:r>
            <a:r>
              <a:rPr lang="es-ES" dirty="0" err="1" smtClean="0"/>
              <a:t>Borriana</a:t>
            </a:r>
            <a:r>
              <a:rPr lang="es-ES" dirty="0" smtClean="0"/>
              <a:t>, que incluirá regeneración.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ES" dirty="0" smtClean="0"/>
              <a:t>Sustitución de bombeos agrícolas con recursos excedentarios del </a:t>
            </a:r>
            <a:r>
              <a:rPr lang="es-ES" dirty="0" err="1" smtClean="0"/>
              <a:t>Belcaire</a:t>
            </a:r>
            <a:endParaRPr lang="es-ES" dirty="0" smtClean="0"/>
          </a:p>
        </p:txBody>
      </p:sp>
      <p:sp>
        <p:nvSpPr>
          <p:cNvPr id="13" name="CuadroTexto 12"/>
          <p:cNvSpPr txBox="1"/>
          <p:nvPr/>
        </p:nvSpPr>
        <p:spPr>
          <a:xfrm>
            <a:off x="245397" y="1446464"/>
            <a:ext cx="8711711" cy="1600438"/>
          </a:xfrm>
          <a:prstGeom prst="rect">
            <a:avLst/>
          </a:prstGeom>
          <a:noFill/>
          <a:ln w="22225"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dirty="0"/>
              <a:t>Cumplimiento de medidas del PHJ 2022-2027.</a:t>
            </a:r>
          </a:p>
          <a:p>
            <a:pPr marL="534988" indent="-358775" algn="just" defTabSz="534988"/>
            <a:r>
              <a:rPr lang="es-ES" sz="1600" dirty="0"/>
              <a:t>	- </a:t>
            </a:r>
            <a:r>
              <a:rPr lang="es-ES" sz="1600" dirty="0" smtClean="0"/>
              <a:t>sustitución de bombeos con excedentes del Mijares</a:t>
            </a:r>
          </a:p>
          <a:p>
            <a:pPr marL="534988" indent="-358775" algn="just" defTabSz="534988"/>
            <a:r>
              <a:rPr lang="es-ES" sz="1600" dirty="0"/>
              <a:t>	</a:t>
            </a:r>
            <a:r>
              <a:rPr lang="es-ES" sz="1600" dirty="0" smtClean="0"/>
              <a:t>- sustitución de bombeos con recursos regenerados en EDAR de </a:t>
            </a:r>
            <a:r>
              <a:rPr lang="es-ES" sz="1600" dirty="0" err="1" smtClean="0"/>
              <a:t>Almassora</a:t>
            </a:r>
            <a:r>
              <a:rPr lang="es-ES" sz="1600" dirty="0" smtClean="0"/>
              <a:t>, </a:t>
            </a:r>
            <a:r>
              <a:rPr lang="es-ES" sz="1600" dirty="0" err="1" smtClean="0"/>
              <a:t>Borriana</a:t>
            </a:r>
            <a:r>
              <a:rPr lang="es-ES" sz="1600" dirty="0" smtClean="0"/>
              <a:t> y </a:t>
            </a:r>
            <a:r>
              <a:rPr lang="es-ES" sz="1600" dirty="0" err="1" smtClean="0"/>
              <a:t>Moncofa</a:t>
            </a:r>
            <a:endParaRPr lang="es-ES" sz="1600" dirty="0" smtClean="0"/>
          </a:p>
          <a:p>
            <a:pPr marL="534988" indent="-358775" algn="just" defTabSz="534988"/>
            <a:r>
              <a:rPr lang="es-ES" sz="1600" dirty="0"/>
              <a:t>	</a:t>
            </a:r>
            <a:r>
              <a:rPr lang="es-ES" sz="1600" dirty="0" smtClean="0"/>
              <a:t>- incluir la balsa del </a:t>
            </a:r>
            <a:r>
              <a:rPr lang="es-ES" sz="1600" dirty="0" err="1" smtClean="0"/>
              <a:t>Belcaire</a:t>
            </a:r>
            <a:r>
              <a:rPr lang="es-ES" sz="1600" dirty="0" smtClean="0"/>
              <a:t> como elemento de regulación</a:t>
            </a:r>
          </a:p>
          <a:p>
            <a:pPr marL="534988" indent="-358775" algn="just" defTabSz="534988"/>
            <a:r>
              <a:rPr lang="es-ES" sz="1600" dirty="0"/>
              <a:t>	</a:t>
            </a:r>
            <a:r>
              <a:rPr lang="es-ES" sz="1600" dirty="0" smtClean="0"/>
              <a:t>-sustitución con </a:t>
            </a:r>
            <a:r>
              <a:rPr lang="es-ES" sz="1600" dirty="0"/>
              <a:t>IDAM </a:t>
            </a:r>
            <a:r>
              <a:rPr lang="es-ES" sz="1600" dirty="0" err="1" smtClean="0"/>
              <a:t>Moncofa</a:t>
            </a:r>
            <a:r>
              <a:rPr lang="es-ES" sz="1600" dirty="0" smtClean="0"/>
              <a:t> </a:t>
            </a:r>
            <a:r>
              <a:rPr lang="es-ES" sz="1600" dirty="0"/>
              <a:t>de bombeos </a:t>
            </a:r>
            <a:r>
              <a:rPr lang="es-ES" sz="1600" dirty="0" smtClean="0"/>
              <a:t>urbanos (Consorcio de Aguas de la Plana) y agrícolas en una parte de la CGR </a:t>
            </a:r>
            <a:r>
              <a:rPr lang="es-ES" sz="1600" dirty="0" err="1" smtClean="0"/>
              <a:t>Vall</a:t>
            </a:r>
            <a:r>
              <a:rPr lang="es-ES" sz="1600" dirty="0" smtClean="0"/>
              <a:t> </a:t>
            </a:r>
            <a:r>
              <a:rPr lang="es-ES" sz="1600" dirty="0" err="1" smtClean="0"/>
              <a:t>d’Uixó</a:t>
            </a:r>
            <a:endParaRPr lang="es-ES" sz="1600" dirty="0" smtClean="0"/>
          </a:p>
        </p:txBody>
      </p:sp>
      <p:sp>
        <p:nvSpPr>
          <p:cNvPr id="14" name="CuadroTexto 13"/>
          <p:cNvSpPr txBox="1"/>
          <p:nvPr/>
        </p:nvSpPr>
        <p:spPr>
          <a:xfrm>
            <a:off x="287030" y="3019842"/>
            <a:ext cx="6458578" cy="36933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ES" b="1" dirty="0" smtClean="0"/>
              <a:t>Alternativa 1: </a:t>
            </a:r>
            <a:r>
              <a:rPr lang="es-ES" sz="1600" dirty="0" smtClean="0"/>
              <a:t>Concreción soluciones más factibles</a:t>
            </a:r>
          </a:p>
        </p:txBody>
      </p:sp>
      <p:sp>
        <p:nvSpPr>
          <p:cNvPr id="9" name="1 Título"/>
          <p:cNvSpPr txBox="1">
            <a:spLocks/>
          </p:cNvSpPr>
          <p:nvPr/>
        </p:nvSpPr>
        <p:spPr bwMode="auto">
          <a:xfrm>
            <a:off x="526502" y="64792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000" b="1" dirty="0"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  <a:r>
              <a:rPr lang="es-E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 Gestión sostenible aguas subterráneas. Interfluvio Mijares-Palancia</a:t>
            </a:r>
            <a:endParaRPr lang="es-E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111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358;p33"/>
          <p:cNvSpPr txBox="1"/>
          <p:nvPr/>
        </p:nvSpPr>
        <p:spPr>
          <a:xfrm>
            <a:off x="2723950" y="1758250"/>
            <a:ext cx="36771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4200" baseline="0" dirty="0">
                <a:solidFill>
                  <a:schemeClr val="tx1"/>
                </a:solidFill>
                <a:latin typeface="Lato Black"/>
                <a:ea typeface="Lato Black"/>
                <a:cs typeface="Lato Black"/>
                <a:sym typeface="Lato Black"/>
              </a:rPr>
              <a:t>Gracias</a:t>
            </a:r>
            <a:endParaRPr sz="4200" baseline="0" dirty="0">
              <a:solidFill>
                <a:schemeClr val="tx1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grpSp>
        <p:nvGrpSpPr>
          <p:cNvPr id="11" name="Google Shape;369;p33"/>
          <p:cNvGrpSpPr/>
          <p:nvPr/>
        </p:nvGrpSpPr>
        <p:grpSpPr>
          <a:xfrm>
            <a:off x="4393253" y="3286084"/>
            <a:ext cx="357561" cy="357582"/>
            <a:chOff x="864491" y="1723250"/>
            <a:chExt cx="397866" cy="397887"/>
          </a:xfrm>
        </p:grpSpPr>
        <p:sp>
          <p:nvSpPr>
            <p:cNvPr id="12" name="Google Shape;370;p33"/>
            <p:cNvSpPr/>
            <p:nvPr/>
          </p:nvSpPr>
          <p:spPr>
            <a:xfrm>
              <a:off x="935197" y="1793977"/>
              <a:ext cx="256451" cy="256430"/>
            </a:xfrm>
            <a:custGeom>
              <a:avLst/>
              <a:gdLst/>
              <a:ahLst/>
              <a:cxnLst/>
              <a:rect l="l" t="t" r="r" b="b"/>
              <a:pathLst>
                <a:path w="12288" h="12287" extrusionOk="0">
                  <a:moveTo>
                    <a:pt x="10053" y="1117"/>
                  </a:moveTo>
                  <a:cubicBezTo>
                    <a:pt x="10669" y="1117"/>
                    <a:pt x="11171" y="1617"/>
                    <a:pt x="11171" y="2233"/>
                  </a:cubicBezTo>
                  <a:cubicBezTo>
                    <a:pt x="11170" y="2850"/>
                    <a:pt x="10669" y="3351"/>
                    <a:pt x="10053" y="3351"/>
                  </a:cubicBezTo>
                  <a:cubicBezTo>
                    <a:pt x="9438" y="3351"/>
                    <a:pt x="8937" y="2850"/>
                    <a:pt x="8937" y="2233"/>
                  </a:cubicBezTo>
                  <a:cubicBezTo>
                    <a:pt x="8937" y="1617"/>
                    <a:pt x="9438" y="1117"/>
                    <a:pt x="10053" y="1117"/>
                  </a:cubicBezTo>
                  <a:close/>
                  <a:moveTo>
                    <a:pt x="6144" y="2233"/>
                  </a:moveTo>
                  <a:cubicBezTo>
                    <a:pt x="8300" y="2233"/>
                    <a:pt x="10053" y="3988"/>
                    <a:pt x="10053" y="6144"/>
                  </a:cubicBezTo>
                  <a:cubicBezTo>
                    <a:pt x="10053" y="8299"/>
                    <a:pt x="8300" y="10054"/>
                    <a:pt x="6144" y="10054"/>
                  </a:cubicBezTo>
                  <a:cubicBezTo>
                    <a:pt x="3989" y="10054"/>
                    <a:pt x="2234" y="8299"/>
                    <a:pt x="2234" y="6144"/>
                  </a:cubicBezTo>
                  <a:cubicBezTo>
                    <a:pt x="2234" y="3988"/>
                    <a:pt x="3987" y="2233"/>
                    <a:pt x="6144" y="2233"/>
                  </a:cubicBezTo>
                  <a:close/>
                  <a:moveTo>
                    <a:pt x="1675" y="1"/>
                  </a:moveTo>
                  <a:cubicBezTo>
                    <a:pt x="752" y="1"/>
                    <a:pt x="0" y="751"/>
                    <a:pt x="0" y="1676"/>
                  </a:cubicBezTo>
                  <a:lnTo>
                    <a:pt x="0" y="10611"/>
                  </a:lnTo>
                  <a:cubicBezTo>
                    <a:pt x="0" y="11536"/>
                    <a:pt x="752" y="12286"/>
                    <a:pt x="1675" y="12286"/>
                  </a:cubicBezTo>
                  <a:lnTo>
                    <a:pt x="10612" y="12286"/>
                  </a:lnTo>
                  <a:cubicBezTo>
                    <a:pt x="11536" y="12286"/>
                    <a:pt x="12288" y="11536"/>
                    <a:pt x="12288" y="10611"/>
                  </a:cubicBezTo>
                  <a:lnTo>
                    <a:pt x="12288" y="1676"/>
                  </a:lnTo>
                  <a:cubicBezTo>
                    <a:pt x="12288" y="752"/>
                    <a:pt x="11536" y="1"/>
                    <a:pt x="10612" y="1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371;p33"/>
            <p:cNvSpPr/>
            <p:nvPr/>
          </p:nvSpPr>
          <p:spPr>
            <a:xfrm>
              <a:off x="1005109" y="1863910"/>
              <a:ext cx="116622" cy="116559"/>
            </a:xfrm>
            <a:custGeom>
              <a:avLst/>
              <a:gdLst/>
              <a:ahLst/>
              <a:cxnLst/>
              <a:rect l="l" t="t" r="r" b="b"/>
              <a:pathLst>
                <a:path w="5588" h="5585" extrusionOk="0">
                  <a:moveTo>
                    <a:pt x="2794" y="0"/>
                  </a:moveTo>
                  <a:cubicBezTo>
                    <a:pt x="1255" y="0"/>
                    <a:pt x="1" y="1252"/>
                    <a:pt x="1" y="2793"/>
                  </a:cubicBezTo>
                  <a:cubicBezTo>
                    <a:pt x="1" y="4332"/>
                    <a:pt x="1255" y="5585"/>
                    <a:pt x="2794" y="5585"/>
                  </a:cubicBezTo>
                  <a:cubicBezTo>
                    <a:pt x="4333" y="5585"/>
                    <a:pt x="5587" y="4332"/>
                    <a:pt x="5587" y="2793"/>
                  </a:cubicBezTo>
                  <a:cubicBezTo>
                    <a:pt x="5587" y="1252"/>
                    <a:pt x="4333" y="0"/>
                    <a:pt x="2794" y="0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372;p33"/>
            <p:cNvSpPr/>
            <p:nvPr/>
          </p:nvSpPr>
          <p:spPr>
            <a:xfrm>
              <a:off x="864491" y="1723250"/>
              <a:ext cx="397866" cy="397887"/>
            </a:xfrm>
            <a:custGeom>
              <a:avLst/>
              <a:gdLst/>
              <a:ahLst/>
              <a:cxnLst/>
              <a:rect l="l" t="t" r="r" b="b"/>
              <a:pathLst>
                <a:path w="19064" h="19065" extrusionOk="0">
                  <a:moveTo>
                    <a:pt x="14000" y="2271"/>
                  </a:moveTo>
                  <a:cubicBezTo>
                    <a:pt x="15539" y="2271"/>
                    <a:pt x="16794" y="3524"/>
                    <a:pt x="16794" y="5065"/>
                  </a:cubicBezTo>
                  <a:lnTo>
                    <a:pt x="16794" y="14000"/>
                  </a:lnTo>
                  <a:cubicBezTo>
                    <a:pt x="16794" y="15541"/>
                    <a:pt x="15539" y="16793"/>
                    <a:pt x="14000" y="16793"/>
                  </a:cubicBezTo>
                  <a:lnTo>
                    <a:pt x="5063" y="16793"/>
                  </a:lnTo>
                  <a:cubicBezTo>
                    <a:pt x="3524" y="16793"/>
                    <a:pt x="2272" y="15541"/>
                    <a:pt x="2272" y="14000"/>
                  </a:cubicBezTo>
                  <a:lnTo>
                    <a:pt x="2272" y="5065"/>
                  </a:lnTo>
                  <a:cubicBezTo>
                    <a:pt x="2272" y="3524"/>
                    <a:pt x="3524" y="2271"/>
                    <a:pt x="5063" y="2271"/>
                  </a:cubicBezTo>
                  <a:close/>
                  <a:moveTo>
                    <a:pt x="2829" y="0"/>
                  </a:moveTo>
                  <a:cubicBezTo>
                    <a:pt x="1290" y="0"/>
                    <a:pt x="0" y="1290"/>
                    <a:pt x="0" y="2831"/>
                  </a:cubicBezTo>
                  <a:lnTo>
                    <a:pt x="0" y="16234"/>
                  </a:lnTo>
                  <a:cubicBezTo>
                    <a:pt x="0" y="17775"/>
                    <a:pt x="1290" y="19065"/>
                    <a:pt x="2829" y="19065"/>
                  </a:cubicBezTo>
                  <a:lnTo>
                    <a:pt x="16235" y="19065"/>
                  </a:lnTo>
                  <a:cubicBezTo>
                    <a:pt x="17774" y="19065"/>
                    <a:pt x="19063" y="17775"/>
                    <a:pt x="19063" y="16234"/>
                  </a:cubicBezTo>
                  <a:lnTo>
                    <a:pt x="19063" y="2831"/>
                  </a:lnTo>
                  <a:cubicBezTo>
                    <a:pt x="19063" y="1290"/>
                    <a:pt x="17774" y="0"/>
                    <a:pt x="16235" y="0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4" name="Google Shape;374;p3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939751" y="3958050"/>
            <a:ext cx="3245450" cy="6037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" name="Google Shape;375;p33"/>
          <p:cNvGrpSpPr/>
          <p:nvPr/>
        </p:nvGrpSpPr>
        <p:grpSpPr>
          <a:xfrm>
            <a:off x="4879634" y="3338200"/>
            <a:ext cx="387681" cy="272572"/>
            <a:chOff x="3386036" y="1746339"/>
            <a:chExt cx="397907" cy="279762"/>
          </a:xfrm>
        </p:grpSpPr>
        <p:sp>
          <p:nvSpPr>
            <p:cNvPr id="26" name="Google Shape;376;p33"/>
            <p:cNvSpPr/>
            <p:nvPr/>
          </p:nvSpPr>
          <p:spPr>
            <a:xfrm>
              <a:off x="3561652" y="1848954"/>
              <a:ext cx="59646" cy="74506"/>
            </a:xfrm>
            <a:custGeom>
              <a:avLst/>
              <a:gdLst/>
              <a:ahLst/>
              <a:cxnLst/>
              <a:rect l="l" t="t" r="r" b="b"/>
              <a:pathLst>
                <a:path w="2858" h="3570" extrusionOk="0">
                  <a:moveTo>
                    <a:pt x="1" y="0"/>
                  </a:moveTo>
                  <a:lnTo>
                    <a:pt x="1" y="3570"/>
                  </a:lnTo>
                  <a:lnTo>
                    <a:pt x="2858" y="178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77;p33"/>
            <p:cNvSpPr/>
            <p:nvPr/>
          </p:nvSpPr>
          <p:spPr>
            <a:xfrm>
              <a:off x="3386036" y="1746339"/>
              <a:ext cx="397907" cy="279762"/>
            </a:xfrm>
            <a:custGeom>
              <a:avLst/>
              <a:gdLst/>
              <a:ahLst/>
              <a:cxnLst/>
              <a:rect l="l" t="t" r="r" b="b"/>
              <a:pathLst>
                <a:path w="19066" h="13405" extrusionOk="0">
                  <a:moveTo>
                    <a:pt x="7858" y="3351"/>
                  </a:moveTo>
                  <a:cubicBezTo>
                    <a:pt x="7961" y="3351"/>
                    <a:pt x="8064" y="3379"/>
                    <a:pt x="8154" y="3436"/>
                  </a:cubicBezTo>
                  <a:lnTo>
                    <a:pt x="12622" y="6230"/>
                  </a:lnTo>
                  <a:cubicBezTo>
                    <a:pt x="12785" y="6330"/>
                    <a:pt x="12884" y="6509"/>
                    <a:pt x="12884" y="6702"/>
                  </a:cubicBezTo>
                  <a:cubicBezTo>
                    <a:pt x="12884" y="6895"/>
                    <a:pt x="12785" y="7073"/>
                    <a:pt x="12622" y="7176"/>
                  </a:cubicBezTo>
                  <a:lnTo>
                    <a:pt x="8154" y="9968"/>
                  </a:lnTo>
                  <a:cubicBezTo>
                    <a:pt x="8063" y="10025"/>
                    <a:pt x="7961" y="10053"/>
                    <a:pt x="7859" y="10053"/>
                  </a:cubicBezTo>
                  <a:cubicBezTo>
                    <a:pt x="7765" y="10053"/>
                    <a:pt x="7671" y="10029"/>
                    <a:pt x="7588" y="9983"/>
                  </a:cubicBezTo>
                  <a:cubicBezTo>
                    <a:pt x="7409" y="9884"/>
                    <a:pt x="7299" y="9699"/>
                    <a:pt x="7299" y="9495"/>
                  </a:cubicBezTo>
                  <a:lnTo>
                    <a:pt x="7299" y="3910"/>
                  </a:lnTo>
                  <a:cubicBezTo>
                    <a:pt x="7299" y="3707"/>
                    <a:pt x="7409" y="3519"/>
                    <a:pt x="7588" y="3420"/>
                  </a:cubicBezTo>
                  <a:cubicBezTo>
                    <a:pt x="7671" y="3374"/>
                    <a:pt x="7765" y="3351"/>
                    <a:pt x="7858" y="3351"/>
                  </a:cubicBezTo>
                  <a:close/>
                  <a:moveTo>
                    <a:pt x="2794" y="1"/>
                  </a:moveTo>
                  <a:cubicBezTo>
                    <a:pt x="1255" y="1"/>
                    <a:pt x="1" y="1253"/>
                    <a:pt x="1" y="2792"/>
                  </a:cubicBezTo>
                  <a:lnTo>
                    <a:pt x="1" y="10611"/>
                  </a:lnTo>
                  <a:cubicBezTo>
                    <a:pt x="1" y="12152"/>
                    <a:pt x="1255" y="13405"/>
                    <a:pt x="2794" y="13405"/>
                  </a:cubicBezTo>
                  <a:lnTo>
                    <a:pt x="16274" y="13405"/>
                  </a:lnTo>
                  <a:cubicBezTo>
                    <a:pt x="17813" y="13405"/>
                    <a:pt x="19065" y="12152"/>
                    <a:pt x="19065" y="10611"/>
                  </a:cubicBezTo>
                  <a:lnTo>
                    <a:pt x="19065" y="2792"/>
                  </a:lnTo>
                  <a:cubicBezTo>
                    <a:pt x="19065" y="1253"/>
                    <a:pt x="17813" y="1"/>
                    <a:pt x="16274" y="1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358;p33"/>
          <p:cNvSpPr txBox="1"/>
          <p:nvPr/>
        </p:nvSpPr>
        <p:spPr>
          <a:xfrm>
            <a:off x="2839230" y="2331139"/>
            <a:ext cx="3465600" cy="9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spcAft>
                <a:spcPts val="1000"/>
              </a:spcAft>
            </a:pPr>
            <a:r>
              <a:rPr lang="es-ES" sz="1500" baseline="0" dirty="0" smtClean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contacto@chj.es</a:t>
            </a:r>
            <a: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/>
            </a:r>
            <a:b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r>
              <a:rPr lang="es" sz="1500" baseline="0" dirty="0" smtClean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34963938800</a:t>
            </a:r>
            <a: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/>
            </a:r>
            <a:b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s" sz="1500" baseline="0" dirty="0" smtClean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ww.chj.es</a:t>
            </a:r>
            <a:endParaRPr sz="1500" baseline="0" dirty="0">
              <a:solidFill>
                <a:schemeClr val="tx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9" name="Picture 4" descr="Twitter x nuevo logotipo x ronda círculo azul - Iconos 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0" r="19721"/>
          <a:stretch/>
        </p:blipFill>
        <p:spPr bwMode="auto">
          <a:xfrm>
            <a:off x="3875191" y="3240473"/>
            <a:ext cx="389637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Google Shape;373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70010" y="457475"/>
            <a:ext cx="984973" cy="986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4618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0" y="1119876"/>
            <a:ext cx="89592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6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El 28 </a:t>
            </a:r>
            <a:r>
              <a:rPr lang="es-ES" sz="1600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de </a:t>
            </a:r>
            <a:r>
              <a:rPr lang="es-ES" sz="16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noviembre </a:t>
            </a:r>
            <a:r>
              <a:rPr lang="es-ES" sz="1600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de </a:t>
            </a:r>
            <a:r>
              <a:rPr lang="es-ES" sz="16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2025</a:t>
            </a:r>
            <a:r>
              <a:rPr lang="es-ES" sz="1600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s-ES" sz="1600" dirty="0" smtClean="0">
                <a:latin typeface="Calibri" pitchFamily="34" charset="0"/>
                <a:ea typeface="Times New Roman" pitchFamily="18" charset="0"/>
                <a:cs typeface="Times New Roman" pitchFamily="18" charset="0"/>
                <a:sym typeface="Wingdings" panose="05000000000000000000" pitchFamily="2" charset="2"/>
              </a:rPr>
              <a:t></a:t>
            </a:r>
            <a:r>
              <a:rPr lang="es-ES" sz="16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BOE inicio consulta pública (6 meses) del Esquema provisional de Temas Importantes (</a:t>
            </a:r>
            <a:r>
              <a:rPr lang="es-ES" sz="16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EpTI</a:t>
            </a:r>
            <a:r>
              <a:rPr lang="es-ES" sz="16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6" name="1 Título"/>
          <p:cNvSpPr txBox="1">
            <a:spLocks/>
          </p:cNvSpPr>
          <p:nvPr/>
        </p:nvSpPr>
        <p:spPr bwMode="auto">
          <a:xfrm>
            <a:off x="80276" y="747796"/>
            <a:ext cx="2468065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s-ES" sz="1600" b="1" dirty="0" smtClean="0">
                <a:ea typeface="+mj-ea"/>
                <a:cs typeface="+mj-cs"/>
              </a:rPr>
              <a:t>Inicio </a:t>
            </a:r>
            <a:r>
              <a:rPr lang="es-ES" sz="1600" b="1" dirty="0">
                <a:ea typeface="+mj-ea"/>
                <a:cs typeface="+mj-cs"/>
              </a:rPr>
              <a:t>c</a:t>
            </a:r>
            <a:r>
              <a:rPr lang="es-ES" sz="1600" b="1" dirty="0" smtClean="0">
                <a:ea typeface="+mj-ea"/>
                <a:cs typeface="+mj-cs"/>
              </a:rPr>
              <a:t>onsulta </a:t>
            </a:r>
            <a:r>
              <a:rPr lang="es-ES" sz="1600" b="1" dirty="0">
                <a:ea typeface="+mj-ea"/>
                <a:cs typeface="+mj-cs"/>
              </a:rPr>
              <a:t>p</a:t>
            </a:r>
            <a:r>
              <a:rPr lang="es-ES" sz="1600" b="1" dirty="0" smtClean="0">
                <a:ea typeface="+mj-ea"/>
                <a:cs typeface="+mj-cs"/>
              </a:rPr>
              <a:t>ública</a:t>
            </a:r>
            <a:endParaRPr kumimoji="0" lang="es-ES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cxnSp>
        <p:nvCxnSpPr>
          <p:cNvPr id="7" name="Conector recto 6"/>
          <p:cNvCxnSpPr/>
          <p:nvPr/>
        </p:nvCxnSpPr>
        <p:spPr>
          <a:xfrm>
            <a:off x="0" y="1035846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8365" y="1542778"/>
            <a:ext cx="5110206" cy="3499107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305" y="1661744"/>
            <a:ext cx="3264352" cy="3380141"/>
          </a:xfrm>
          <a:prstGeom prst="rect">
            <a:avLst/>
          </a:prstGeom>
        </p:spPr>
      </p:pic>
      <p:sp>
        <p:nvSpPr>
          <p:cNvPr id="11" name="1 Título"/>
          <p:cNvSpPr txBox="1">
            <a:spLocks/>
          </p:cNvSpPr>
          <p:nvPr/>
        </p:nvSpPr>
        <p:spPr bwMode="auto">
          <a:xfrm>
            <a:off x="468313" y="72008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24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Esquema provisional de Temas Importantes</a:t>
            </a:r>
            <a:endParaRPr kumimoji="0" lang="es-E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919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 bwMode="auto">
          <a:xfrm>
            <a:off x="468313" y="72008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24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Esquema provisional de Temas Importantes</a:t>
            </a:r>
            <a:endParaRPr kumimoji="0" lang="es-E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7" name="1 Título"/>
          <p:cNvSpPr txBox="1">
            <a:spLocks/>
          </p:cNvSpPr>
          <p:nvPr/>
        </p:nvSpPr>
        <p:spPr bwMode="auto">
          <a:xfrm>
            <a:off x="80276" y="747796"/>
            <a:ext cx="2468065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s-ES" sz="1600" b="1" dirty="0" smtClean="0">
                <a:ea typeface="+mj-ea"/>
                <a:cs typeface="+mj-cs"/>
              </a:rPr>
              <a:t>Objetivos del ETI</a:t>
            </a:r>
            <a:endParaRPr kumimoji="0" lang="es-ES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cxnSp>
        <p:nvCxnSpPr>
          <p:cNvPr id="8" name="Conector recto 7"/>
          <p:cNvCxnSpPr/>
          <p:nvPr/>
        </p:nvCxnSpPr>
        <p:spPr>
          <a:xfrm>
            <a:off x="0" y="1035846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n 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6" y="949118"/>
            <a:ext cx="5489944" cy="1794082"/>
          </a:xfrm>
          <a:prstGeom prst="rect">
            <a:avLst/>
          </a:prstGeom>
          <a:noFill/>
        </p:spPr>
      </p:pic>
      <p:pic>
        <p:nvPicPr>
          <p:cNvPr id="11" name="Imagen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2484120"/>
            <a:ext cx="6230824" cy="26028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901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 txBox="1">
            <a:spLocks/>
          </p:cNvSpPr>
          <p:nvPr/>
        </p:nvSpPr>
        <p:spPr bwMode="auto">
          <a:xfrm>
            <a:off x="80276" y="747796"/>
            <a:ext cx="3010942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s-ES" sz="1600" b="1" dirty="0" smtClean="0">
                <a:ea typeface="+mj-ea"/>
                <a:cs typeface="+mj-cs"/>
              </a:rPr>
              <a:t>Relación de Temas Importantes </a:t>
            </a:r>
            <a:endParaRPr kumimoji="0" lang="es-ES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cxnSp>
        <p:nvCxnSpPr>
          <p:cNvPr id="7" name="Conector recto 6"/>
          <p:cNvCxnSpPr/>
          <p:nvPr/>
        </p:nvCxnSpPr>
        <p:spPr>
          <a:xfrm>
            <a:off x="0" y="1035846"/>
            <a:ext cx="2844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/>
          <p:cNvSpPr txBox="1">
            <a:spLocks/>
          </p:cNvSpPr>
          <p:nvPr/>
        </p:nvSpPr>
        <p:spPr bwMode="auto">
          <a:xfrm>
            <a:off x="468313" y="72008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24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Esquema provisional de Temas Importantes</a:t>
            </a:r>
            <a:endParaRPr kumimoji="0" lang="es-E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760465"/>
              </p:ext>
            </p:extLst>
          </p:nvPr>
        </p:nvGraphicFramePr>
        <p:xfrm>
          <a:off x="215827" y="1251188"/>
          <a:ext cx="8682513" cy="3782203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281713">
                  <a:extLst>
                    <a:ext uri="{9D8B030D-6E8A-4147-A177-3AD203B41FA5}">
                      <a16:colId xmlns:a16="http://schemas.microsoft.com/office/drawing/2014/main" val="2611220950"/>
                    </a:ext>
                  </a:extLst>
                </a:gridCol>
                <a:gridCol w="6400800">
                  <a:extLst>
                    <a:ext uri="{9D8B030D-6E8A-4147-A177-3AD203B41FA5}">
                      <a16:colId xmlns:a16="http://schemas.microsoft.com/office/drawing/2014/main" val="2909663604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Grupo</a:t>
                      </a:r>
                      <a:endParaRPr lang="es-ES" sz="12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586F9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Temas Importantes del ETI del cuarto ciclo</a:t>
                      </a:r>
                      <a:endParaRPr lang="es-ES" sz="12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586F9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9761132"/>
                  </a:ext>
                </a:extLst>
              </a:tr>
              <a:tr h="288000">
                <a:tc rowSpan="4"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u="none" strike="noStrike" dirty="0">
                          <a:effectLst/>
                        </a:rPr>
                        <a:t>Cumplimiento de objetivos medioambientales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1. Mejora del conocimiento en zonas húmedas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23804358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2. Implementación de la nueva directiva de tratamiento de aguas residuales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02220510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3. Contaminación </a:t>
                      </a: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difusa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97537603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7. Fomento </a:t>
                      </a: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 la reutilización de agua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39304103"/>
                  </a:ext>
                </a:extLst>
              </a:tr>
              <a:tr h="288000">
                <a:tc rowSpan="4"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u="none" strike="noStrike">
                          <a:effectLst/>
                        </a:rPr>
                        <a:t>Atención a las demandas y racionalidad del uso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4. Gestión </a:t>
                      </a: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sostenible de las aguas subterráneas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0016547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5. Implantación </a:t>
                      </a: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 RD 3/2023 relativo a la calidad de las aguas destinadas al consumo humano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7015390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6. Abastecimiento </a:t>
                      </a: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Urbano: Vulnerabilidad de algunos sistemas de abastecimiento.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50793421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8. Garantía </a:t>
                      </a: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 las demandas en un escenario de cambio climático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82370581"/>
                  </a:ext>
                </a:extLst>
              </a:tr>
              <a:tr h="421798">
                <a:tc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u="none" strike="noStrike" dirty="0">
                          <a:effectLst/>
                        </a:rPr>
                        <a:t>Seguridad frente a </a:t>
                      </a:r>
                      <a:r>
                        <a:rPr lang="es-ES" sz="1200" u="none" strike="noStrike" dirty="0" smtClean="0">
                          <a:effectLst/>
                        </a:rPr>
                        <a:t>fenómenos meteorológicos extremos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9. Gestión </a:t>
                      </a: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 riesgo de inundación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3820145"/>
                  </a:ext>
                </a:extLst>
              </a:tr>
              <a:tr h="288000">
                <a:tc rowSpan="3"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u="none" strike="noStrike">
                          <a:effectLst/>
                        </a:rPr>
                        <a:t>Conocimiento y gobernanza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10. Control </a:t>
                      </a: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 los usos del agua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64163547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11. Dificultades </a:t>
                      </a: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 la implementación del programa de medidas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22166221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12. Concienciación </a:t>
                      </a: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ciudadana en la gestión del agua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9994860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227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6602" y="2676060"/>
            <a:ext cx="2079098" cy="2343278"/>
          </a:xfrm>
          <a:prstGeom prst="rect">
            <a:avLst/>
          </a:prstGeom>
        </p:spPr>
      </p:pic>
      <p:sp>
        <p:nvSpPr>
          <p:cNvPr id="4" name="1 Título"/>
          <p:cNvSpPr txBox="1">
            <a:spLocks/>
          </p:cNvSpPr>
          <p:nvPr/>
        </p:nvSpPr>
        <p:spPr bwMode="auto">
          <a:xfrm>
            <a:off x="468313" y="72008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Información pública y participación activa</a:t>
            </a:r>
            <a:endParaRPr lang="es-ES" sz="2400" b="1" dirty="0"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6" name="1 Título"/>
          <p:cNvSpPr txBox="1">
            <a:spLocks/>
          </p:cNvSpPr>
          <p:nvPr/>
        </p:nvSpPr>
        <p:spPr bwMode="auto">
          <a:xfrm>
            <a:off x="80276" y="747796"/>
            <a:ext cx="2468065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s-ES" sz="1600" b="1" dirty="0" smtClean="0">
                <a:ea typeface="+mj-ea"/>
                <a:cs typeface="+mj-cs"/>
              </a:rPr>
              <a:t>Información pública</a:t>
            </a:r>
            <a:endParaRPr kumimoji="0" lang="es-ES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cxnSp>
        <p:nvCxnSpPr>
          <p:cNvPr id="7" name="Conector recto 6"/>
          <p:cNvCxnSpPr/>
          <p:nvPr/>
        </p:nvCxnSpPr>
        <p:spPr>
          <a:xfrm>
            <a:off x="0" y="1035846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3" name="1 Título"/>
          <p:cNvSpPr txBox="1">
            <a:spLocks/>
          </p:cNvSpPr>
          <p:nvPr/>
        </p:nvSpPr>
        <p:spPr bwMode="auto">
          <a:xfrm>
            <a:off x="4303964" y="725799"/>
            <a:ext cx="2761395" cy="3827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s-ES" dirty="0" smtClean="0">
                <a:ea typeface="+mj-ea"/>
                <a:cs typeface="+mj-cs"/>
              </a:rPr>
              <a:t>Redes sociales de la CHJ</a:t>
            </a:r>
            <a:endParaRPr kumimoji="0" lang="es-ES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06" y="2448393"/>
            <a:ext cx="3703571" cy="2688951"/>
          </a:xfrm>
          <a:prstGeom prst="rect">
            <a:avLst/>
          </a:prstGeom>
        </p:spPr>
      </p:pic>
      <p:sp>
        <p:nvSpPr>
          <p:cNvPr id="584" name="Rectangle 4"/>
          <p:cNvSpPr>
            <a:spLocks noChangeArrowheads="1"/>
          </p:cNvSpPr>
          <p:nvPr/>
        </p:nvSpPr>
        <p:spPr bwMode="auto">
          <a:xfrm>
            <a:off x="-34362" y="1483907"/>
            <a:ext cx="4258344" cy="616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1450" indent="-17145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ES" dirty="0" smtClean="0">
                <a:latin typeface="Calibri" pitchFamily="34" charset="0"/>
              </a:rPr>
              <a:t>Documento </a:t>
            </a:r>
            <a:r>
              <a:rPr lang="es-ES" dirty="0" err="1" smtClean="0">
                <a:latin typeface="Calibri" pitchFamily="34" charset="0"/>
              </a:rPr>
              <a:t>EpTI</a:t>
            </a:r>
            <a:r>
              <a:rPr lang="es-ES" dirty="0" smtClean="0">
                <a:latin typeface="Calibri" pitchFamily="34" charset="0"/>
              </a:rPr>
              <a:t> </a:t>
            </a:r>
          </a:p>
          <a:p>
            <a:pPr marL="171450" indent="-17145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ES" dirty="0" smtClean="0">
                <a:latin typeface="Calibri" pitchFamily="34" charset="0"/>
              </a:rPr>
              <a:t>Resumen ejecutivo</a:t>
            </a:r>
          </a:p>
          <a:p>
            <a:pPr marL="171450" indent="-17145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ES" dirty="0" smtClean="0">
                <a:latin typeface="Calibri" pitchFamily="34" charset="0"/>
              </a:rPr>
              <a:t>Resultados de participación activa </a:t>
            </a:r>
            <a:endParaRPr lang="es-ES" dirty="0">
              <a:latin typeface="Calibri" pitchFamily="34" charset="0"/>
            </a:endParaRPr>
          </a:p>
        </p:txBody>
      </p:sp>
      <p:sp>
        <p:nvSpPr>
          <p:cNvPr id="177" name="Flecha abajo 176"/>
          <p:cNvSpPr/>
          <p:nvPr/>
        </p:nvSpPr>
        <p:spPr>
          <a:xfrm rot="3231632">
            <a:off x="2654283" y="4679440"/>
            <a:ext cx="154642" cy="168088"/>
          </a:xfrm>
          <a:prstGeom prst="down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85" name="Flecha abajo 584"/>
          <p:cNvSpPr/>
          <p:nvPr/>
        </p:nvSpPr>
        <p:spPr>
          <a:xfrm rot="3231632">
            <a:off x="3313370" y="4246262"/>
            <a:ext cx="154642" cy="168088"/>
          </a:xfrm>
          <a:prstGeom prst="down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86" name="1 Título"/>
          <p:cNvSpPr txBox="1">
            <a:spLocks/>
          </p:cNvSpPr>
          <p:nvPr/>
        </p:nvSpPr>
        <p:spPr bwMode="auto">
          <a:xfrm>
            <a:off x="0" y="1098914"/>
            <a:ext cx="3771900" cy="3250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s-ES" dirty="0" smtClean="0">
                <a:ea typeface="+mj-ea"/>
                <a:cs typeface="+mj-cs"/>
              </a:rPr>
              <a:t>Página web de la CHJ: </a:t>
            </a:r>
            <a:r>
              <a:rPr lang="es-ES" dirty="0" smtClean="0">
                <a:ea typeface="+mj-ea"/>
                <a:cs typeface="+mj-cs"/>
                <a:hlinkClick r:id="rId4"/>
              </a:rPr>
              <a:t>www.chj.es</a:t>
            </a:r>
            <a:endParaRPr kumimoji="0" lang="es-ES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pic>
        <p:nvPicPr>
          <p:cNvPr id="180" name="Imagen 17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0308" y="662482"/>
            <a:ext cx="1143747" cy="440623"/>
          </a:xfrm>
          <a:prstGeom prst="rect">
            <a:avLst/>
          </a:prstGeom>
        </p:spPr>
      </p:pic>
      <p:sp>
        <p:nvSpPr>
          <p:cNvPr id="587" name="Rectangle 4"/>
          <p:cNvSpPr>
            <a:spLocks noChangeArrowheads="1"/>
          </p:cNvSpPr>
          <p:nvPr/>
        </p:nvSpPr>
        <p:spPr bwMode="auto">
          <a:xfrm>
            <a:off x="4137440" y="1057274"/>
            <a:ext cx="4857704" cy="41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  <a:defRPr/>
            </a:pPr>
            <a:r>
              <a:rPr lang="es-ES" dirty="0" smtClean="0">
                <a:latin typeface="Calibri" pitchFamily="34" charset="0"/>
              </a:rPr>
              <a:t>Se realizarán publicaciones informativas de las actividades de participación</a:t>
            </a:r>
            <a:endParaRPr lang="es-ES" dirty="0">
              <a:latin typeface="Calibri" pitchFamily="34" charset="0"/>
            </a:endParaRPr>
          </a:p>
        </p:txBody>
      </p:sp>
      <p:sp>
        <p:nvSpPr>
          <p:cNvPr id="588" name="1 Título"/>
          <p:cNvSpPr txBox="1">
            <a:spLocks/>
          </p:cNvSpPr>
          <p:nvPr/>
        </p:nvSpPr>
        <p:spPr bwMode="auto">
          <a:xfrm>
            <a:off x="4303964" y="1733179"/>
            <a:ext cx="3601919" cy="3322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s-ES" dirty="0" smtClean="0">
                <a:ea typeface="+mj-ea"/>
                <a:cs typeface="+mj-cs"/>
              </a:rPr>
              <a:t>Sesiones informativas</a:t>
            </a:r>
            <a:endParaRPr kumimoji="0" lang="es-ES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182" name="Elipse 181"/>
          <p:cNvSpPr/>
          <p:nvPr/>
        </p:nvSpPr>
        <p:spPr>
          <a:xfrm>
            <a:off x="1642320" y="4417547"/>
            <a:ext cx="2082248" cy="2127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89" name="Elipse 588"/>
          <p:cNvSpPr/>
          <p:nvPr/>
        </p:nvSpPr>
        <p:spPr>
          <a:xfrm>
            <a:off x="819660" y="4819107"/>
            <a:ext cx="2082248" cy="1597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90" name="Rectangle 4"/>
          <p:cNvSpPr>
            <a:spLocks noChangeArrowheads="1"/>
          </p:cNvSpPr>
          <p:nvPr/>
        </p:nvSpPr>
        <p:spPr bwMode="auto">
          <a:xfrm>
            <a:off x="3948222" y="2065401"/>
            <a:ext cx="5105977" cy="540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0" hangingPunct="0">
              <a:spcBef>
                <a:spcPct val="20000"/>
              </a:spcBef>
              <a:defRPr/>
            </a:pPr>
            <a:r>
              <a:rPr lang="es-ES" dirty="0" smtClean="0">
                <a:latin typeface="Calibri" pitchFamily="34" charset="0"/>
              </a:rPr>
              <a:t>Se realizarán sesiones informativas de las fichas del </a:t>
            </a:r>
            <a:r>
              <a:rPr lang="es-ES" dirty="0" err="1" smtClean="0">
                <a:latin typeface="Calibri" pitchFamily="34" charset="0"/>
              </a:rPr>
              <a:t>EpTI</a:t>
            </a:r>
            <a:r>
              <a:rPr lang="es-ES" dirty="0" smtClean="0">
                <a:latin typeface="Calibri" pitchFamily="34" charset="0"/>
              </a:rPr>
              <a:t> a través del canal YouTube de la CHJ. </a:t>
            </a:r>
            <a:endParaRPr lang="es-ES" dirty="0">
              <a:latin typeface="Calibri" pitchFamily="34" charset="0"/>
            </a:endParaRPr>
          </a:p>
        </p:txBody>
      </p:sp>
      <p:pic>
        <p:nvPicPr>
          <p:cNvPr id="179" name="Imagen 17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65102" y="2963898"/>
            <a:ext cx="1543408" cy="2161802"/>
          </a:xfrm>
          <a:prstGeom prst="rect">
            <a:avLst/>
          </a:prstGeom>
        </p:spPr>
      </p:pic>
      <p:pic>
        <p:nvPicPr>
          <p:cNvPr id="181" name="Imagen 18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51274" y="2762250"/>
            <a:ext cx="1673909" cy="940920"/>
          </a:xfrm>
          <a:prstGeom prst="rect">
            <a:avLst/>
          </a:prstGeom>
        </p:spPr>
      </p:pic>
      <p:sp>
        <p:nvSpPr>
          <p:cNvPr id="20" name="Elipse 19"/>
          <p:cNvSpPr/>
          <p:nvPr/>
        </p:nvSpPr>
        <p:spPr>
          <a:xfrm>
            <a:off x="5661349" y="3258717"/>
            <a:ext cx="1962443" cy="2127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Flecha abajo 21"/>
          <p:cNvSpPr/>
          <p:nvPr/>
        </p:nvSpPr>
        <p:spPr>
          <a:xfrm rot="3231632">
            <a:off x="7373953" y="3114828"/>
            <a:ext cx="154642" cy="168088"/>
          </a:xfrm>
          <a:prstGeom prst="down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6289458" y="3643271"/>
            <a:ext cx="2155053" cy="244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0" hangingPunct="0">
              <a:spcBef>
                <a:spcPct val="20000"/>
              </a:spcBef>
              <a:defRPr/>
            </a:pPr>
            <a:r>
              <a:rPr lang="es-ES" sz="1400" dirty="0" smtClean="0">
                <a:latin typeface="Calibri" pitchFamily="34" charset="0"/>
              </a:rPr>
              <a:t>Disponibles en diferido. </a:t>
            </a:r>
            <a:endParaRPr lang="es-ES" sz="1400" dirty="0">
              <a:latin typeface="Calibri" pitchFamily="34" charset="0"/>
            </a:endParaRPr>
          </a:p>
        </p:txBody>
      </p:sp>
      <p:sp>
        <p:nvSpPr>
          <p:cNvPr id="24" name="Elipse 23"/>
          <p:cNvSpPr/>
          <p:nvPr/>
        </p:nvSpPr>
        <p:spPr>
          <a:xfrm>
            <a:off x="5913687" y="3890151"/>
            <a:ext cx="409129" cy="27528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Flecha abajo 24"/>
          <p:cNvSpPr/>
          <p:nvPr/>
        </p:nvSpPr>
        <p:spPr>
          <a:xfrm rot="3231632">
            <a:off x="6212137" y="3776703"/>
            <a:ext cx="154642" cy="168088"/>
          </a:xfrm>
          <a:prstGeom prst="down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59175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 bwMode="auto">
          <a:xfrm>
            <a:off x="468313" y="72008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Información pública y participación activa</a:t>
            </a:r>
            <a:endParaRPr lang="es-ES" sz="2400" b="1" dirty="0"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6" name="1 Título"/>
          <p:cNvSpPr txBox="1">
            <a:spLocks/>
          </p:cNvSpPr>
          <p:nvPr/>
        </p:nvSpPr>
        <p:spPr bwMode="auto">
          <a:xfrm>
            <a:off x="80276" y="747796"/>
            <a:ext cx="3010942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s-ES" sz="1600" b="1" dirty="0" smtClean="0">
                <a:ea typeface="+mj-ea"/>
                <a:cs typeface="+mj-cs"/>
              </a:rPr>
              <a:t>Calendario sesiones informativas</a:t>
            </a:r>
            <a:endParaRPr kumimoji="0" lang="es-ES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cxnSp>
        <p:nvCxnSpPr>
          <p:cNvPr id="7" name="Conector recto 6"/>
          <p:cNvCxnSpPr/>
          <p:nvPr/>
        </p:nvCxnSpPr>
        <p:spPr>
          <a:xfrm>
            <a:off x="0" y="1035846"/>
            <a:ext cx="2988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1856744"/>
              </p:ext>
            </p:extLst>
          </p:nvPr>
        </p:nvGraphicFramePr>
        <p:xfrm>
          <a:off x="457203" y="1333074"/>
          <a:ext cx="8106770" cy="3418575"/>
        </p:xfrm>
        <a:graphic>
          <a:graphicData uri="http://schemas.openxmlformats.org/drawingml/2006/table">
            <a:tbl>
              <a:tblPr>
                <a:tableStyleId>{0E212C01-C674-4CEA-9EDA-87EAF6A7053B}</a:tableStyleId>
              </a:tblPr>
              <a:tblGrid>
                <a:gridCol w="812871">
                  <a:extLst>
                    <a:ext uri="{9D8B030D-6E8A-4147-A177-3AD203B41FA5}">
                      <a16:colId xmlns:a16="http://schemas.microsoft.com/office/drawing/2014/main" val="2590275753"/>
                    </a:ext>
                  </a:extLst>
                </a:gridCol>
                <a:gridCol w="893099">
                  <a:extLst>
                    <a:ext uri="{9D8B030D-6E8A-4147-A177-3AD203B41FA5}">
                      <a16:colId xmlns:a16="http://schemas.microsoft.com/office/drawing/2014/main" val="3596891497"/>
                    </a:ext>
                  </a:extLst>
                </a:gridCol>
                <a:gridCol w="6400800">
                  <a:extLst>
                    <a:ext uri="{9D8B030D-6E8A-4147-A177-3AD203B41FA5}">
                      <a16:colId xmlns:a16="http://schemas.microsoft.com/office/drawing/2014/main" val="3793771108"/>
                    </a:ext>
                  </a:extLst>
                </a:gridCol>
              </a:tblGrid>
              <a:tr h="274004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FECHA</a:t>
                      </a:r>
                      <a:endParaRPr lang="es-ES" sz="12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>
                    <a:solidFill>
                      <a:srgbClr val="586F9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HORARIO</a:t>
                      </a:r>
                      <a:endParaRPr lang="es-ES" sz="12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>
                    <a:solidFill>
                      <a:srgbClr val="586F9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CONTENIDO</a:t>
                      </a:r>
                      <a:endParaRPr lang="es-ES" sz="12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>
                    <a:solidFill>
                      <a:srgbClr val="586F9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1109959"/>
                  </a:ext>
                </a:extLst>
              </a:tr>
              <a:tr h="274004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</a:rPr>
                        <a:t>26/01/2026</a:t>
                      </a:r>
                      <a:endParaRPr lang="es-ES" sz="12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</a:rPr>
                        <a:t>9.30 - 10.00</a:t>
                      </a:r>
                      <a:endParaRPr lang="es-ES" sz="12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</a:rPr>
                        <a:t>TEMA 1. ZONAS HÚMEDAS</a:t>
                      </a:r>
                      <a:endParaRPr lang="es-ES" sz="12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4350340"/>
                  </a:ext>
                </a:extLst>
              </a:tr>
              <a:tr h="302767">
                <a:tc rowSpan="2">
                  <a:txBody>
                    <a:bodyPr/>
                    <a:lstStyle/>
                    <a:p>
                      <a:pPr marL="0" algn="l" defTabSz="685800" rtl="0" eaLnBrk="1" fontAlgn="ctr" latinLnBrk="0" hangingPunct="1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02/02/2026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l" defTabSz="685800" rtl="0" eaLnBrk="1" fontAlgn="ctr" latinLnBrk="0" hangingPunct="1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9.30 - 10.30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fontAlgn="ctr" latinLnBrk="0" hangingPunct="1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TEMA 2. IMPLEMENTACIÓN DE LA NUEVA DIRECTIVA DE TRATAMIENTO DE AGUAS RESIDUALES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2363008"/>
                  </a:ext>
                </a:extLst>
              </a:tr>
              <a:tr h="151383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685800" rtl="0" eaLnBrk="1" fontAlgn="ctr" latinLnBrk="0" hangingPunct="1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TEMA 3. CONTAMINACIÓN DIFUSA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5835776"/>
                  </a:ext>
                </a:extLst>
              </a:tr>
              <a:tr h="274004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+mn-lt"/>
                        </a:rPr>
                        <a:t>09/02/2026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+mn-lt"/>
                        </a:rPr>
                        <a:t>9.30 - 10.00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b="1" u="none" strike="noStrike" dirty="0">
                          <a:effectLst/>
                          <a:latin typeface="+mn-lt"/>
                        </a:rPr>
                        <a:t>TEMA 4. GESTIÓN SOSTENIBLE DE LAS AGUAS SUBTERRÁNEAS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extLst>
                  <a:ext uri="{0D108BD9-81ED-4DB2-BD59-A6C34878D82A}">
                    <a16:rowId xmlns:a16="http://schemas.microsoft.com/office/drawing/2014/main" val="1916614387"/>
                  </a:ext>
                </a:extLst>
              </a:tr>
              <a:tr h="407221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+mn-lt"/>
                        </a:rPr>
                        <a:t>16/02/2026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+mn-lt"/>
                        </a:rPr>
                        <a:t>9.30 - 10.00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+mn-lt"/>
                        </a:rPr>
                        <a:t>TEMA 5. IMPLANTACIÓN DEL R.D. 3/2023 RELATIVO A LA CALIDAD DE LAS AGUAS DESTINADAS AL CONSUMO HUMANO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extLst>
                  <a:ext uri="{0D108BD9-81ED-4DB2-BD59-A6C34878D82A}">
                    <a16:rowId xmlns:a16="http://schemas.microsoft.com/office/drawing/2014/main" val="3950007471"/>
                  </a:ext>
                </a:extLst>
              </a:tr>
              <a:tr h="302767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+mn-lt"/>
                        </a:rPr>
                        <a:t>02/03/2026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+mn-lt"/>
                        </a:rPr>
                        <a:t>9.30 - 10.00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+mn-lt"/>
                        </a:rPr>
                        <a:t>TEMA 6. ABASTECIMIENTO URBANO: VULNERABILIDAD DE ALGUNOS SISTEMAS DE ABASTECIMIENTO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extLst>
                  <a:ext uri="{0D108BD9-81ED-4DB2-BD59-A6C34878D82A}">
                    <a16:rowId xmlns:a16="http://schemas.microsoft.com/office/drawing/2014/main" val="4260777702"/>
                  </a:ext>
                </a:extLst>
              </a:tr>
              <a:tr h="15138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+mn-lt"/>
                        </a:rPr>
                        <a:t>09/03/2026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+mn-lt"/>
                        </a:rPr>
                        <a:t>9.30 - 10.30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+mn-lt"/>
                        </a:rPr>
                        <a:t>TEMA 7. FOMENTO DE LA REUTILIZACIÓN DE AGUA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extLst>
                  <a:ext uri="{0D108BD9-81ED-4DB2-BD59-A6C34878D82A}">
                    <a16:rowId xmlns:a16="http://schemas.microsoft.com/office/drawing/2014/main" val="554028514"/>
                  </a:ext>
                </a:extLst>
              </a:tr>
              <a:tr h="274004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+mn-lt"/>
                        </a:rPr>
                        <a:t>TEMA 8. GARANTÍA DE LAS DEMANDAS EN UN ESCENARIO DE CAMBIO CLIMÁTICO.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extLst>
                  <a:ext uri="{0D108BD9-81ED-4DB2-BD59-A6C34878D82A}">
                    <a16:rowId xmlns:a16="http://schemas.microsoft.com/office/drawing/2014/main" val="624787962"/>
                  </a:ext>
                </a:extLst>
              </a:tr>
              <a:tr h="15138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+mn-lt"/>
                        </a:rPr>
                        <a:t>23/03/2026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+mn-lt"/>
                        </a:rPr>
                        <a:t>9.30 - 10.30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+mn-lt"/>
                        </a:rPr>
                        <a:t>TEMA 9. GESTIÓN DEL RIESGO DE INUNDACIÓN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extLst>
                  <a:ext uri="{0D108BD9-81ED-4DB2-BD59-A6C34878D82A}">
                    <a16:rowId xmlns:a16="http://schemas.microsoft.com/office/drawing/2014/main" val="455470962"/>
                  </a:ext>
                </a:extLst>
              </a:tr>
              <a:tr h="151383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+mn-lt"/>
                        </a:rPr>
                        <a:t>TEMA 10. CONTROL DE LOS USOS DEL AGUA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extLst>
                  <a:ext uri="{0D108BD9-81ED-4DB2-BD59-A6C34878D82A}">
                    <a16:rowId xmlns:a16="http://schemas.microsoft.com/office/drawing/2014/main" val="1057256313"/>
                  </a:ext>
                </a:extLst>
              </a:tr>
              <a:tr h="27400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+mn-lt"/>
                        </a:rPr>
                        <a:t>30/03/2026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+mn-lt"/>
                        </a:rPr>
                        <a:t>9.30 - 10.30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+mn-lt"/>
                        </a:rPr>
                        <a:t>TEMA 11. DIFICULTADES EN LA IMPLEMENTACIÓN DEL PROGRAMA DE MEDIDAS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extLst>
                  <a:ext uri="{0D108BD9-81ED-4DB2-BD59-A6C34878D82A}">
                    <a16:rowId xmlns:a16="http://schemas.microsoft.com/office/drawing/2014/main" val="842606353"/>
                  </a:ext>
                </a:extLst>
              </a:tr>
              <a:tr h="274004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+mn-lt"/>
                        </a:rPr>
                        <a:t>TEMA 12. CONCIENCIACIÓN CIUDADANA EN LA GESTIÓN DEL AGUA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extLst>
                  <a:ext uri="{0D108BD9-81ED-4DB2-BD59-A6C34878D82A}">
                    <a16:rowId xmlns:a16="http://schemas.microsoft.com/office/drawing/2014/main" val="2076430572"/>
                  </a:ext>
                </a:extLst>
              </a:tr>
            </a:tbl>
          </a:graphicData>
        </a:graphic>
      </p:graphicFrame>
      <p:sp>
        <p:nvSpPr>
          <p:cNvPr id="8" name="Rectángulo 7"/>
          <p:cNvSpPr/>
          <p:nvPr/>
        </p:nvSpPr>
        <p:spPr>
          <a:xfrm>
            <a:off x="457203" y="2376770"/>
            <a:ext cx="8106770" cy="2677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57795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 bwMode="auto">
          <a:xfrm>
            <a:off x="468313" y="72008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Información pública y participación activa</a:t>
            </a:r>
            <a:endParaRPr lang="es-ES" sz="2400" b="1" dirty="0"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6" name="1 Título"/>
          <p:cNvSpPr txBox="1">
            <a:spLocks/>
          </p:cNvSpPr>
          <p:nvPr/>
        </p:nvSpPr>
        <p:spPr bwMode="auto">
          <a:xfrm>
            <a:off x="80276" y="747796"/>
            <a:ext cx="2468065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s-ES" sz="1600" b="1" dirty="0" smtClean="0">
                <a:ea typeface="+mj-ea"/>
                <a:cs typeface="+mj-cs"/>
              </a:rPr>
              <a:t>Participación activa</a:t>
            </a:r>
            <a:endParaRPr kumimoji="0" lang="es-ES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cxnSp>
        <p:nvCxnSpPr>
          <p:cNvPr id="7" name="Conector recto 6"/>
          <p:cNvCxnSpPr/>
          <p:nvPr/>
        </p:nvCxnSpPr>
        <p:spPr>
          <a:xfrm>
            <a:off x="0" y="1035846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11 Imagen" descr="trabajoGrup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352" y="2569571"/>
            <a:ext cx="1511300" cy="151288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7150520" y="1528930"/>
            <a:ext cx="1942962" cy="299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es-ES" sz="1400" dirty="0">
                <a:latin typeface="Calibri" pitchFamily="34" charset="0"/>
              </a:rPr>
              <a:t>Información de trabajo</a:t>
            </a:r>
          </a:p>
          <a:p>
            <a:pPr indent="-609600" algn="ctr" eaLnBrk="0" hangingPunct="0">
              <a:spcBef>
                <a:spcPct val="20000"/>
              </a:spcBef>
              <a:defRPr/>
            </a:pPr>
            <a:endParaRPr lang="es-ES" sz="1400" dirty="0">
              <a:latin typeface="Calibri" pitchFamily="34" charset="0"/>
            </a:endParaRPr>
          </a:p>
        </p:txBody>
      </p:sp>
      <p:cxnSp>
        <p:nvCxnSpPr>
          <p:cNvPr id="15" name="13 Forma"/>
          <p:cNvCxnSpPr>
            <a:cxnSpLocks noChangeShapeType="1"/>
            <a:stCxn id="14" idx="2"/>
            <a:endCxn id="13" idx="0"/>
          </p:cNvCxnSpPr>
          <p:nvPr/>
        </p:nvCxnSpPr>
        <p:spPr bwMode="auto">
          <a:xfrm rot="5400000">
            <a:off x="7756649" y="2204216"/>
            <a:ext cx="730709" cy="1"/>
          </a:xfrm>
          <a:prstGeom prst="bentConnector3">
            <a:avLst>
              <a:gd name="adj1" fmla="val 50000"/>
            </a:avLst>
          </a:prstGeom>
          <a:noFill/>
          <a:ln w="38100" algn="ctr">
            <a:solidFill>
              <a:schemeClr val="accent1">
                <a:lumMod val="60000"/>
                <a:lumOff val="40000"/>
              </a:schemeClr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151316" y="3082286"/>
            <a:ext cx="1779574" cy="922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es-ES" sz="1400" dirty="0">
                <a:latin typeface="Calibri" pitchFamily="34" charset="0"/>
              </a:rPr>
              <a:t>Conocimiento experto y de detalle </a:t>
            </a:r>
            <a:r>
              <a:rPr lang="es-ES" sz="1400" dirty="0" smtClean="0">
                <a:latin typeface="Calibri" pitchFamily="34" charset="0"/>
              </a:rPr>
              <a:t>de los problemas a nivel territorial</a:t>
            </a:r>
            <a:endParaRPr lang="es-ES" sz="1400" dirty="0">
              <a:latin typeface="Calibri" pitchFamily="34" charset="0"/>
            </a:endParaRPr>
          </a:p>
        </p:txBody>
      </p:sp>
      <p:cxnSp>
        <p:nvCxnSpPr>
          <p:cNvPr id="17" name="13 Forma"/>
          <p:cNvCxnSpPr>
            <a:cxnSpLocks noChangeShapeType="1"/>
            <a:stCxn id="13" idx="2"/>
            <a:endCxn id="20" idx="0"/>
          </p:cNvCxnSpPr>
          <p:nvPr/>
        </p:nvCxnSpPr>
        <p:spPr bwMode="auto">
          <a:xfrm rot="16200000" flipH="1">
            <a:off x="7881746" y="4322714"/>
            <a:ext cx="481494" cy="983"/>
          </a:xfrm>
          <a:prstGeom prst="bentConnector3">
            <a:avLst>
              <a:gd name="adj1" fmla="val 50000"/>
            </a:avLst>
          </a:prstGeom>
          <a:noFill/>
          <a:ln w="38100" algn="ctr">
            <a:solidFill>
              <a:schemeClr val="accent1">
                <a:lumMod val="60000"/>
                <a:lumOff val="40000"/>
              </a:schemeClr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13 Forma"/>
          <p:cNvCxnSpPr>
            <a:cxnSpLocks noChangeShapeType="1"/>
            <a:stCxn id="16" idx="3"/>
            <a:endCxn id="13" idx="1"/>
          </p:cNvCxnSpPr>
          <p:nvPr/>
        </p:nvCxnSpPr>
        <p:spPr bwMode="auto">
          <a:xfrm flipV="1">
            <a:off x="6869475" y="3326015"/>
            <a:ext cx="496877" cy="217468"/>
          </a:xfrm>
          <a:prstGeom prst="bentConnector3">
            <a:avLst>
              <a:gd name="adj1" fmla="val 50000"/>
            </a:avLst>
          </a:prstGeom>
          <a:noFill/>
          <a:ln w="38100" algn="ctr">
            <a:solidFill>
              <a:schemeClr val="accent1">
                <a:lumMod val="60000"/>
                <a:lumOff val="40000"/>
              </a:schemeClr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5634618" y="2240925"/>
            <a:ext cx="1807728" cy="299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es-ES" sz="1400" u="sng" dirty="0">
                <a:latin typeface="Calibri" pitchFamily="34" charset="0"/>
              </a:rPr>
              <a:t>Análisis en </a:t>
            </a:r>
            <a:r>
              <a:rPr lang="es-ES" sz="1400" u="sng" dirty="0" smtClean="0">
                <a:latin typeface="Calibri" pitchFamily="34" charset="0"/>
              </a:rPr>
              <a:t>grupo</a:t>
            </a:r>
            <a:endParaRPr lang="es-ES" sz="1400" u="sng" dirty="0">
              <a:latin typeface="Calibri" pitchFamily="34" charset="0"/>
            </a:endParaRP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7361660" y="4563953"/>
            <a:ext cx="1522649" cy="316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" sz="1400" dirty="0" smtClean="0">
                <a:latin typeface="Calibri" panose="020F0502020204030204" pitchFamily="34" charset="0"/>
              </a:rPr>
              <a:t>Retornos al </a:t>
            </a:r>
            <a:r>
              <a:rPr lang="es-ES" altLang="es-ES" sz="1400" dirty="0" err="1" smtClean="0">
                <a:latin typeface="Calibri" panose="020F0502020204030204" pitchFamily="34" charset="0"/>
              </a:rPr>
              <a:t>EpTI</a:t>
            </a:r>
            <a:endParaRPr lang="es-ES" altLang="es-ES" sz="1400" dirty="0">
              <a:latin typeface="Calibri" panose="020F0502020204030204" pitchFamily="34" charset="0"/>
            </a:endParaRPr>
          </a:p>
        </p:txBody>
      </p:sp>
      <p:sp>
        <p:nvSpPr>
          <p:cNvPr id="21" name="1 Título"/>
          <p:cNvSpPr txBox="1">
            <a:spLocks/>
          </p:cNvSpPr>
          <p:nvPr/>
        </p:nvSpPr>
        <p:spPr bwMode="auto">
          <a:xfrm>
            <a:off x="3047910" y="747796"/>
            <a:ext cx="3070406" cy="3322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s-ES" dirty="0" smtClean="0">
                <a:ea typeface="+mj-ea"/>
                <a:cs typeface="+mj-cs"/>
              </a:rPr>
              <a:t>Ciclo de reuniones territoriales</a:t>
            </a:r>
            <a:endParaRPr kumimoji="0" lang="es-ES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99500" y="1131948"/>
            <a:ext cx="5045315" cy="3081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1450" indent="-17145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ES" dirty="0">
                <a:latin typeface="Calibri" pitchFamily="34" charset="0"/>
              </a:rPr>
              <a:t>S</a:t>
            </a:r>
            <a:r>
              <a:rPr lang="es-ES" dirty="0" smtClean="0">
                <a:latin typeface="Calibri" pitchFamily="34" charset="0"/>
              </a:rPr>
              <a:t>e prevé realizar un ciclo de reuniones territoriales.</a:t>
            </a:r>
          </a:p>
          <a:p>
            <a:pPr marL="171450" indent="-17145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es-ES" dirty="0" smtClean="0">
              <a:latin typeface="Calibri" pitchFamily="34" charset="0"/>
            </a:endParaRPr>
          </a:p>
          <a:p>
            <a:pPr marL="171450" indent="-17145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ES" dirty="0">
                <a:latin typeface="Calibri" pitchFamily="34" charset="0"/>
              </a:rPr>
              <a:t>El calendario </a:t>
            </a:r>
            <a:r>
              <a:rPr lang="es-ES" dirty="0" smtClean="0">
                <a:latin typeface="Calibri" pitchFamily="34" charset="0"/>
              </a:rPr>
              <a:t>se </a:t>
            </a:r>
            <a:r>
              <a:rPr lang="es-ES" dirty="0">
                <a:latin typeface="Calibri" pitchFamily="34" charset="0"/>
              </a:rPr>
              <a:t>publicará próximamente en la </a:t>
            </a:r>
            <a:r>
              <a:rPr lang="es-ES" dirty="0" smtClean="0">
                <a:latin typeface="Calibri" pitchFamily="34" charset="0"/>
              </a:rPr>
              <a:t>web </a:t>
            </a:r>
            <a:r>
              <a:rPr lang="es-ES" dirty="0">
                <a:latin typeface="Calibri" pitchFamily="34" charset="0"/>
              </a:rPr>
              <a:t>y en redes </a:t>
            </a:r>
            <a:r>
              <a:rPr lang="es-ES" dirty="0" smtClean="0">
                <a:latin typeface="Calibri" pitchFamily="34" charset="0"/>
              </a:rPr>
              <a:t>sociales</a:t>
            </a:r>
          </a:p>
          <a:p>
            <a:pPr marL="171450" indent="-17145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es-ES" dirty="0" smtClean="0">
              <a:latin typeface="Calibri" pitchFamily="34" charset="0"/>
            </a:endParaRPr>
          </a:p>
          <a:p>
            <a:pPr marL="171450" indent="-17145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ES" dirty="0" smtClean="0">
                <a:latin typeface="Calibri" pitchFamily="34" charset="0"/>
              </a:rPr>
              <a:t>El objetivo:</a:t>
            </a:r>
          </a:p>
          <a:p>
            <a:pPr marL="285750" indent="-285750" algn="just" eaLnBrk="0" hangingPunct="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es-ES" dirty="0" smtClean="0">
                <a:latin typeface="Calibri" pitchFamily="34" charset="0"/>
              </a:rPr>
              <a:t>dar </a:t>
            </a:r>
            <a:r>
              <a:rPr lang="es-ES" dirty="0">
                <a:latin typeface="Calibri" pitchFamily="34" charset="0"/>
              </a:rPr>
              <a:t>a conocer </a:t>
            </a:r>
            <a:r>
              <a:rPr lang="es-ES" dirty="0" smtClean="0">
                <a:latin typeface="Calibri" pitchFamily="34" charset="0"/>
              </a:rPr>
              <a:t>los </a:t>
            </a:r>
            <a:r>
              <a:rPr lang="es-ES" dirty="0">
                <a:latin typeface="Calibri" pitchFamily="34" charset="0"/>
              </a:rPr>
              <a:t>problemas </a:t>
            </a:r>
            <a:r>
              <a:rPr lang="es-ES" dirty="0" smtClean="0">
                <a:latin typeface="Calibri" pitchFamily="34" charset="0"/>
              </a:rPr>
              <a:t>concretos del ámbito </a:t>
            </a:r>
            <a:r>
              <a:rPr lang="es-ES" dirty="0">
                <a:latin typeface="Calibri" pitchFamily="34" charset="0"/>
              </a:rPr>
              <a:t>territorial de la </a:t>
            </a:r>
            <a:r>
              <a:rPr lang="es-ES" dirty="0" smtClean="0">
                <a:latin typeface="Calibri" pitchFamily="34" charset="0"/>
              </a:rPr>
              <a:t>reunión.</a:t>
            </a:r>
          </a:p>
          <a:p>
            <a:pPr marL="285750" indent="-285750" algn="just" eaLnBrk="0" hangingPunct="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endParaRPr lang="es-ES" sz="1050" dirty="0" smtClean="0">
              <a:latin typeface="Calibri" pitchFamily="34" charset="0"/>
            </a:endParaRPr>
          </a:p>
          <a:p>
            <a:pPr marL="285750" indent="-285750" algn="just" eaLnBrk="0" hangingPunct="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es-ES" dirty="0" smtClean="0">
                <a:latin typeface="Calibri" pitchFamily="34" charset="0"/>
              </a:rPr>
              <a:t>contrastar el diagnóstico y soluciones </a:t>
            </a:r>
            <a:r>
              <a:rPr lang="es-ES" dirty="0">
                <a:latin typeface="Calibri" pitchFamily="34" charset="0"/>
              </a:rPr>
              <a:t>con el conocimiento y experiencia que </a:t>
            </a:r>
            <a:r>
              <a:rPr lang="es-ES" dirty="0" smtClean="0">
                <a:latin typeface="Calibri" pitchFamily="34" charset="0"/>
              </a:rPr>
              <a:t>de </a:t>
            </a:r>
            <a:r>
              <a:rPr lang="es-ES" dirty="0">
                <a:latin typeface="Calibri" pitchFamily="34" charset="0"/>
              </a:rPr>
              <a:t>las personas y entidades vinculadas a la zona de estudio</a:t>
            </a:r>
            <a:r>
              <a:rPr lang="es-ES" dirty="0" smtClean="0">
                <a:latin typeface="Calibri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7046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31214" y="822891"/>
            <a:ext cx="8481571" cy="1678984"/>
          </a:xfrm>
        </p:spPr>
        <p:txBody>
          <a:bodyPr>
            <a:normAutofit fontScale="90000"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s-ES" sz="2800" dirty="0">
                <a:latin typeface="Calibri" pitchFamily="34" charset="0"/>
                <a:cs typeface="Arial" charset="0"/>
              </a:rPr>
              <a:t>ESQUEMA DE TEMAS IMPORTANTES DEL PHJ 2028-2033</a:t>
            </a:r>
            <a:br>
              <a:rPr lang="es-ES" sz="2800" dirty="0">
                <a:latin typeface="Calibri" pitchFamily="34" charset="0"/>
                <a:cs typeface="Arial" charset="0"/>
              </a:rPr>
            </a:br>
            <a:r>
              <a:rPr lang="es-ES" sz="2800" dirty="0">
                <a:latin typeface="Calibri" pitchFamily="34" charset="0"/>
                <a:cs typeface="Arial" charset="0"/>
              </a:rPr>
              <a:t/>
            </a:r>
            <a:br>
              <a:rPr lang="es-ES" sz="2800" dirty="0">
                <a:latin typeface="Calibri" pitchFamily="34" charset="0"/>
                <a:cs typeface="Arial" charset="0"/>
              </a:rPr>
            </a:br>
            <a:r>
              <a:rPr lang="es-ES" sz="2800" dirty="0">
                <a:latin typeface="Calibri" pitchFamily="34" charset="0"/>
                <a:cs typeface="Arial" charset="0"/>
              </a:rPr>
              <a:t>FICHA </a:t>
            </a:r>
            <a:r>
              <a:rPr lang="es-ES" sz="2800" dirty="0" smtClean="0">
                <a:latin typeface="Calibri" pitchFamily="34" charset="0"/>
                <a:cs typeface="Arial" charset="0"/>
              </a:rPr>
              <a:t>4. GESTIÓN SOSTENIBLE DE LAS AGUAS SUBTERRÁNEAS</a:t>
            </a:r>
            <a:endParaRPr lang="es-ES" sz="2800" dirty="0"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110685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09C28263EC76D940B042D36569FAA034" ma:contentTypeVersion="3" ma:contentTypeDescription="Crear nuevo documento." ma:contentTypeScope="" ma:versionID="0bd0cb5344d1690a3cbbf46c3df11430">
  <xsd:schema xmlns:xsd="http://www.w3.org/2001/XMLSchema" xmlns:xs="http://www.w3.org/2001/XMLSchema" xmlns:p="http://schemas.microsoft.com/office/2006/metadata/properties" xmlns:ns2="3a59c1f3-7cfe-4866-877d-3ef18be60a0b" targetNamespace="http://schemas.microsoft.com/office/2006/metadata/properties" ma:root="true" ma:fieldsID="1ad7025399c6cd353cb708f172dda5e6" ns2:_="">
    <xsd:import namespace="3a59c1f3-7cfe-4866-877d-3ef18be60a0b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59c1f3-7cfe-4866-877d-3ef18be60a0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mpartido con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customXsn xmlns="http://schemas.microsoft.com/office/2006/metadata/customXsn">
  <xsnLocation/>
  <cached>True</cached>
  <openByDefault>False</openByDefault>
  <xsnScope/>
</customXsn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183666B-D381-456C-BE6E-051B065C7BE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a59c1f3-7cfe-4866-877d-3ef18be60a0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3371ABD-60DC-4B8B-81E7-5226C0435DB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19D038F-D2D5-49C2-92FA-A8CDA0A32877}">
  <ds:schemaRefs>
    <ds:schemaRef ds:uri="http://schemas.microsoft.com/office/2006/metadata/customXsn"/>
  </ds:schemaRefs>
</ds:datastoreItem>
</file>

<file path=customXml/itemProps4.xml><?xml version="1.0" encoding="utf-8"?>
<ds:datastoreItem xmlns:ds="http://schemas.openxmlformats.org/officeDocument/2006/customXml" ds:itemID="{DC0EE4B3-C5B6-4F32-8787-CAA21B64215C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3a59c1f3-7cfe-4866-877d-3ef18be60a0b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9637</TotalTime>
  <Words>1691</Words>
  <Application>Microsoft Office PowerPoint</Application>
  <PresentationFormat>Presentación en pantalla (16:9)</PresentationFormat>
  <Paragraphs>231</Paragraphs>
  <Slides>28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28</vt:i4>
      </vt:variant>
    </vt:vector>
  </HeadingPairs>
  <TitlesOfParts>
    <vt:vector size="36" baseType="lpstr">
      <vt:lpstr>Lato Black</vt:lpstr>
      <vt:lpstr>Times New Roman</vt:lpstr>
      <vt:lpstr>Arial</vt:lpstr>
      <vt:lpstr>Calibri Light</vt:lpstr>
      <vt:lpstr>Calibri</vt:lpstr>
      <vt:lpstr>Lato</vt:lpstr>
      <vt:lpstr>Wingdings</vt:lpstr>
      <vt:lpstr>Tema de Office</vt:lpstr>
      <vt:lpstr>ESQUEMA PROVISIONAL DE TEMAS IMPORTANTES DEL PHJ 2028-2033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ESQUEMA DE TEMAS IMPORTANTES DEL PHJ 2028-2033  FICHA 4. GESTIÓN SOSTENIBLE DE LAS AGUAS SUBTERRÁNEAS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Plantilla Presentaciones CHJ Imprimible</dc:title>
  <dc:creator>Jiménez Argudo, Sara María</dc:creator>
  <cp:lastModifiedBy>Fidalgo Pelarda, Aranzazu</cp:lastModifiedBy>
  <cp:revision>798</cp:revision>
  <cp:lastPrinted>2026-01-30T14:27:58Z</cp:lastPrinted>
  <dcterms:modified xsi:type="dcterms:W3CDTF">2026-02-09T07:50:40Z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0x01010009C28263EC76D940B042D36569FAA034</vt:lpwstr>
  </property>
</Properties>
</file>