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32"/>
  </p:notesMasterIdLst>
  <p:handoutMasterIdLst>
    <p:handoutMasterId r:id="rId33"/>
  </p:handoutMasterIdLst>
  <p:sldIdLst>
    <p:sldId id="285" r:id="rId6"/>
    <p:sldId id="288" r:id="rId7"/>
    <p:sldId id="389" r:id="rId8"/>
    <p:sldId id="402" r:id="rId9"/>
    <p:sldId id="395" r:id="rId10"/>
    <p:sldId id="398" r:id="rId11"/>
    <p:sldId id="467" r:id="rId12"/>
    <p:sldId id="468" r:id="rId13"/>
    <p:sldId id="489" r:id="rId14"/>
    <p:sldId id="397" r:id="rId15"/>
    <p:sldId id="480" r:id="rId16"/>
    <p:sldId id="498" r:id="rId17"/>
    <p:sldId id="476" r:id="rId18"/>
    <p:sldId id="495" r:id="rId19"/>
    <p:sldId id="497" r:id="rId20"/>
    <p:sldId id="408" r:id="rId21"/>
    <p:sldId id="469" r:id="rId22"/>
    <p:sldId id="492" r:id="rId23"/>
    <p:sldId id="500" r:id="rId24"/>
    <p:sldId id="499" r:id="rId25"/>
    <p:sldId id="478" r:id="rId26"/>
    <p:sldId id="501" r:id="rId27"/>
    <p:sldId id="502" r:id="rId28"/>
    <p:sldId id="496" r:id="rId29"/>
    <p:sldId id="503" r:id="rId30"/>
    <p:sldId id="321" r:id="rId31"/>
  </p:sldIdLst>
  <p:sldSz cx="9144000" cy="5143500" type="screen16x9"/>
  <p:notesSz cx="6797675" cy="9926638"/>
  <p:embeddedFontLst>
    <p:embeddedFont>
      <p:font typeface="Lato" panose="020F0502020204030203" pitchFamily="34" charset="0"/>
      <p:regular r:id="rId34"/>
      <p:bold r:id="rId35"/>
      <p:italic r:id="rId36"/>
      <p:boldItalic r:id="rId37"/>
    </p:embeddedFont>
    <p:embeddedFont>
      <p:font typeface="Lato Black" panose="020F0A02020204030203" pitchFamily="34" charset="0"/>
      <p:bold r:id="rId38"/>
      <p:boldItalic r:id="rId39"/>
    </p:embeddedFont>
    <p:embeddedFont>
      <p:font typeface="Calibri Light" panose="020F0302020204030204" pitchFamily="34" charset="0"/>
      <p:regular r:id="rId40"/>
      <p: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66FF33"/>
    <a:srgbClr val="4BB3FD"/>
    <a:srgbClr val="5B9BD5"/>
    <a:srgbClr val="FF3399"/>
    <a:srgbClr val="9966FF"/>
    <a:srgbClr val="CC3399"/>
    <a:srgbClr val="FF8F8F"/>
    <a:srgbClr val="586F9E"/>
    <a:srgbClr val="4B5E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7" autoAdjust="0"/>
    <p:restoredTop sz="96395" autoAdjust="0"/>
  </p:normalViewPr>
  <p:slideViewPr>
    <p:cSldViewPr snapToGrid="0">
      <p:cViewPr>
        <p:scale>
          <a:sx n="125" d="100"/>
          <a:sy n="125" d="100"/>
        </p:scale>
        <p:origin x="1374" y="4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46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font" Target="fonts/font3.fntdata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font" Target="fonts/font11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2B39D7-A040-45CC-B819-B47AF7BA1632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08662-0805-4D57-9DCF-C22AF41CD49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3969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02</a:t>
            </a:r>
            <a:endParaRPr lang="es-ES" dirty="0"/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01</a:t>
            </a:r>
            <a:endParaRPr lang="es-ES" dirty="0"/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04</a:t>
            </a:r>
            <a:endParaRPr lang="es-ES" dirty="0"/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03</a:t>
            </a:r>
            <a:endParaRPr lang="es-ES" dirty="0"/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 txBox="1">
            <a:spLocks noGrp="1"/>
          </p:cNvSpPr>
          <p:nvPr>
            <p:ph type="title"/>
          </p:nvPr>
        </p:nvSpPr>
        <p:spPr>
          <a:xfrm>
            <a:off x="411120" y="868104"/>
            <a:ext cx="8321760" cy="44253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3600"/>
              <a:buNone/>
              <a:defRPr sz="2500" b="0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757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23/01/2026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683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6121" y="563584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>
                <a:latin typeface="Calibri" pitchFamily="34" charset="0"/>
                <a:cs typeface="Arial" charset="0"/>
              </a:rPr>
              <a:t>ESQUEMA DE TEMAS IMPORTANTES DEL PHJ 2028-2033</a:t>
            </a:r>
            <a:br>
              <a:rPr lang="es-ES" sz="2800" dirty="0" smtClean="0">
                <a:latin typeface="Calibri" pitchFamily="34" charset="0"/>
                <a:cs typeface="Arial" charset="0"/>
              </a:rPr>
            </a:br>
            <a:r>
              <a:rPr lang="es-ES" sz="2800" dirty="0" smtClean="0">
                <a:latin typeface="Calibri" pitchFamily="34" charset="0"/>
                <a:cs typeface="Arial" charset="0"/>
              </a:rPr>
              <a:t>FICHA 1. ZONAS HÚMEDAS</a:t>
            </a:r>
            <a:endParaRPr lang="es-ES" sz="2800" dirty="0">
              <a:latin typeface="Calibri" pitchFamily="34" charset="0"/>
              <a:cs typeface="Arial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Calibri" pitchFamily="34" charset="0"/>
              </a:rPr>
              <a:t>Enero de 2026</a:t>
            </a:r>
            <a:endParaRPr lang="es-E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327378" y="1584704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D</a:t>
            </a:r>
            <a:r>
              <a:rPr lang="es-ES" sz="3200" dirty="0" smtClean="0">
                <a:latin typeface="Lato Black"/>
                <a:ea typeface="Lato Black"/>
                <a:cs typeface="Lato Black"/>
              </a:rPr>
              <a:t>escripción del humedal 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1112579" y="20082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03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167466" y="2457090"/>
            <a:ext cx="66491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2800" dirty="0" smtClean="0"/>
              <a:t>Funcionamiento hídrico</a:t>
            </a:r>
          </a:p>
          <a:p>
            <a:pPr marL="285750" indent="-285750">
              <a:buFontTx/>
              <a:buChar char="-"/>
            </a:pPr>
            <a:r>
              <a:rPr lang="es-ES" sz="2800" dirty="0" smtClean="0"/>
              <a:t>Aportes al humedal</a:t>
            </a:r>
          </a:p>
          <a:p>
            <a:pPr marL="285750" indent="-285750">
              <a:buFontTx/>
              <a:buChar char="-"/>
            </a:pPr>
            <a:r>
              <a:rPr lang="es-ES" sz="2800" dirty="0" smtClean="0"/>
              <a:t>Posibles problemas</a:t>
            </a:r>
          </a:p>
          <a:p>
            <a:pPr marL="285750" indent="-285750">
              <a:buFontTx/>
              <a:buChar char="-"/>
            </a:pPr>
            <a:r>
              <a:rPr lang="es-ES" sz="2800" dirty="0" smtClean="0"/>
              <a:t>Marco Normativo y de gestión</a:t>
            </a:r>
          </a:p>
        </p:txBody>
      </p:sp>
    </p:spTree>
    <p:extLst>
      <p:ext uri="{BB962C8B-B14F-4D97-AF65-F5344CB8AC3E}">
        <p14:creationId xmlns:p14="http://schemas.microsoft.com/office/powerpoint/2010/main" val="304651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 Título"/>
          <p:cNvSpPr txBox="1">
            <a:spLocks/>
          </p:cNvSpPr>
          <p:nvPr/>
        </p:nvSpPr>
        <p:spPr bwMode="auto">
          <a:xfrm>
            <a:off x="640213" y="138275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Marjal y </a:t>
            </a:r>
            <a:r>
              <a:rPr lang="es-ES" sz="24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Estanys</a:t>
            </a: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</a:t>
            </a:r>
            <a:r>
              <a:rPr lang="es-ES" sz="2400" b="1" dirty="0" err="1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d´Almenara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8" name="Imagen 17" descr="\\ophrepo\PHJ2833\04_EpTI\V01_EpTI\01_Memoria\01_Documento\01-Fichas\02_ZonasHumedas\01-Apoyo\GIS\02-MXD\FICHA\Figura2_Almenara_CanalesGolas.jpg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813" y="871621"/>
            <a:ext cx="3469000" cy="368842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ángulo 3"/>
          <p:cNvSpPr>
            <a:spLocks noChangeAspect="1"/>
          </p:cNvSpPr>
          <p:nvPr/>
        </p:nvSpPr>
        <p:spPr>
          <a:xfrm>
            <a:off x="5223374" y="4608994"/>
            <a:ext cx="3823879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Canales y acequias principales, golas de desagüe y depuradoras en la Marjal y </a:t>
            </a:r>
            <a:r>
              <a:rPr lang="es-ES" sz="14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Estanys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4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d’Almenara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81976" y="938389"/>
            <a:ext cx="46024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200" dirty="0" smtClean="0"/>
              <a:t>RN2000</a:t>
            </a:r>
            <a:r>
              <a:rPr lang="es-ES" sz="2200" dirty="0"/>
              <a:t>, </a:t>
            </a:r>
            <a:r>
              <a:rPr lang="es-ES" sz="2200" dirty="0" smtClean="0"/>
              <a:t>RAMSAR. Uso principal en el humedal y colindante uso agrícola (arroz y huerta).</a:t>
            </a:r>
          </a:p>
          <a:p>
            <a:pPr algn="just"/>
            <a:endParaRPr lang="es-ES" sz="2200" b="1" dirty="0" smtClean="0"/>
          </a:p>
          <a:p>
            <a:pPr algn="just"/>
            <a:endParaRPr lang="es-ES" sz="2200" b="1" dirty="0" smtClean="0"/>
          </a:p>
          <a:p>
            <a:pPr algn="just"/>
            <a:r>
              <a:rPr lang="es-ES" sz="2200" b="1" dirty="0" smtClean="0"/>
              <a:t>Funcionamiento </a:t>
            </a:r>
            <a:r>
              <a:rPr lang="es-ES" sz="2200" b="1" dirty="0"/>
              <a:t>hídrico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 smtClean="0"/>
              <a:t>determinado por necesidades agrícolas (arroz mantiene inundadas las parcelas en verano y </a:t>
            </a:r>
            <a:r>
              <a:rPr lang="es-ES" sz="2200" dirty="0" err="1" smtClean="0"/>
              <a:t>rebombeo</a:t>
            </a:r>
            <a:r>
              <a:rPr lang="es-ES" sz="2200" dirty="0" smtClean="0"/>
              <a:t>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200" dirty="0" smtClean="0"/>
              <a:t>condicionado por falta de drenaje a mar del sector sur</a:t>
            </a:r>
          </a:p>
          <a:p>
            <a:pPr algn="just"/>
            <a:endParaRPr lang="es-ES" sz="2200" dirty="0" smtClean="0"/>
          </a:p>
        </p:txBody>
      </p:sp>
    </p:spTree>
    <p:extLst>
      <p:ext uri="{BB962C8B-B14F-4D97-AF65-F5344CB8AC3E}">
        <p14:creationId xmlns:p14="http://schemas.microsoft.com/office/powerpoint/2010/main" val="43184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</a:t>
            </a: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lang="es-E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Estanys</a:t>
            </a: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d´Almenara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7640535" y="1506205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27" y="200055"/>
            <a:ext cx="1287334" cy="1330025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8484647" y="0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00" y="950975"/>
            <a:ext cx="3358499" cy="3469877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371298" y="4390967"/>
            <a:ext cx="42118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Ubicación de los principales manantiales y piezómetros en el entorno del Marjal y </a:t>
            </a:r>
            <a:r>
              <a:rPr lang="es-ES" sz="14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Estanys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1400" i="1" kern="0" dirty="0" err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d’Almenara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Rectángulo 1"/>
          <p:cNvSpPr/>
          <p:nvPr/>
        </p:nvSpPr>
        <p:spPr>
          <a:xfrm>
            <a:off x="4587183" y="1783204"/>
            <a:ext cx="411073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200" b="1" dirty="0"/>
              <a:t>Aportes hídricos al marjal: </a:t>
            </a:r>
            <a:endParaRPr lang="es-ES" sz="2200" dirty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Aportes de aguas </a:t>
            </a:r>
            <a:r>
              <a:rPr lang="es-ES" sz="2200" dirty="0" smtClean="0"/>
              <a:t>subterráneas</a:t>
            </a:r>
            <a:endParaRPr lang="es-ES" sz="2200" dirty="0"/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Manantiales (Fuente de Quart*, Almenara…)</a:t>
            </a:r>
          </a:p>
          <a:p>
            <a:pPr marL="285750" lvl="1" indent="-285750" algn="just">
              <a:buFont typeface="Arial" panose="020B0604020202020204" pitchFamily="34" charset="0"/>
              <a:buChar char="•"/>
            </a:pPr>
            <a:r>
              <a:rPr lang="es-ES" sz="2200" dirty="0"/>
              <a:t>Aguas depuradas que pueden alcanzar el </a:t>
            </a:r>
            <a:r>
              <a:rPr lang="es-ES" sz="2200" dirty="0" smtClean="0"/>
              <a:t>marjal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S" sz="2200" dirty="0"/>
          </a:p>
        </p:txBody>
      </p:sp>
      <p:sp>
        <p:nvSpPr>
          <p:cNvPr id="3" name="Rectángulo 2"/>
          <p:cNvSpPr/>
          <p:nvPr/>
        </p:nvSpPr>
        <p:spPr>
          <a:xfrm>
            <a:off x="5090615" y="4083190"/>
            <a:ext cx="33777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s-ES" sz="2000" dirty="0"/>
              <a:t>(*) Relación con embalse Algar</a:t>
            </a:r>
          </a:p>
        </p:txBody>
      </p:sp>
    </p:spTree>
    <p:extLst>
      <p:ext uri="{BB962C8B-B14F-4D97-AF65-F5344CB8AC3E}">
        <p14:creationId xmlns:p14="http://schemas.microsoft.com/office/powerpoint/2010/main" val="40416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/>
          <p:cNvSpPr txBox="1"/>
          <p:nvPr/>
        </p:nvSpPr>
        <p:spPr>
          <a:xfrm>
            <a:off x="390742" y="3084640"/>
            <a:ext cx="80939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ES" sz="2000" b="1" dirty="0" smtClean="0"/>
              <a:t>Marco Normativo y de gestión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Normas de gestión (</a:t>
            </a:r>
            <a:r>
              <a:rPr lang="es-ES" sz="2000" i="1" dirty="0" smtClean="0"/>
              <a:t>Decreto 132/2021</a:t>
            </a:r>
            <a:r>
              <a:rPr lang="es-ES" sz="2000" dirty="0" smtClean="0"/>
              <a:t>) de la marjal de Almenara: Comisión hídrica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LIFE integrado de humedales (Actuaciones para mejorar infraestructuras hidráulicas)</a:t>
            </a:r>
          </a:p>
        </p:txBody>
      </p:sp>
      <p:sp>
        <p:nvSpPr>
          <p:cNvPr id="1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</a:t>
            </a: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y </a:t>
            </a:r>
            <a:r>
              <a:rPr lang="es-E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Estanys</a:t>
            </a: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d´Almenara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7640535" y="1506205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27" y="200055"/>
            <a:ext cx="1287334" cy="1330025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8484647" y="0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cxnSp>
        <p:nvCxnSpPr>
          <p:cNvPr id="9" name="Conector recto 8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390741" y="807391"/>
            <a:ext cx="69327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000" b="1" dirty="0" smtClean="0"/>
              <a:t>Posibles problemas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000" b="1" dirty="0" smtClean="0"/>
              <a:t>Calidad</a:t>
            </a:r>
            <a:r>
              <a:rPr lang="es-ES" sz="2000" dirty="0" smtClean="0"/>
              <a:t>: Contaminación difusa. Los vertidos de las </a:t>
            </a:r>
            <a:r>
              <a:rPr lang="es-ES" sz="2000" dirty="0" err="1" smtClean="0"/>
              <a:t>EDARs</a:t>
            </a:r>
            <a:r>
              <a:rPr lang="es-ES" sz="2000" dirty="0" smtClean="0"/>
              <a:t> pueden llegar al humedal. </a:t>
            </a:r>
            <a:r>
              <a:rPr lang="es-ES" sz="2000" dirty="0" err="1" smtClean="0"/>
              <a:t>Rebombeo</a:t>
            </a:r>
            <a:r>
              <a:rPr lang="es-ES" sz="2000" dirty="0" smtClean="0"/>
              <a:t>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ES" sz="2000" b="1" dirty="0" smtClean="0"/>
              <a:t>Cantidad </a:t>
            </a:r>
            <a:r>
              <a:rPr lang="es-ES" sz="2000" b="1" dirty="0" smtClean="0"/>
              <a:t>: </a:t>
            </a:r>
            <a:r>
              <a:rPr lang="es-ES" sz="2000" dirty="0" smtClean="0"/>
              <a:t>Planas de Castellón y Sagunto en mal estado cuantitativo. Los </a:t>
            </a:r>
            <a:r>
              <a:rPr lang="es-ES" sz="2000" dirty="0"/>
              <a:t>manantiales </a:t>
            </a:r>
            <a:r>
              <a:rPr lang="es-ES" sz="2000" dirty="0" smtClean="0"/>
              <a:t>son especialmente sensibles cuando se ponen en marcha ciertos bombeos. </a:t>
            </a:r>
          </a:p>
        </p:txBody>
      </p:sp>
    </p:spTree>
    <p:extLst>
      <p:ext uri="{BB962C8B-B14F-4D97-AF65-F5344CB8AC3E}">
        <p14:creationId xmlns:p14="http://schemas.microsoft.com/office/powerpoint/2010/main" val="226789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</a:t>
            </a:r>
            <a:r>
              <a:rPr lang="es-E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dels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Moros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556518" y="779436"/>
            <a:ext cx="24967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 smtClean="0"/>
              <a:t>RN2000. Usos colindantes fundamentalmente industrial y agrícola</a:t>
            </a:r>
            <a:endParaRPr lang="es-ES" sz="2200" dirty="0"/>
          </a:p>
        </p:txBody>
      </p:sp>
      <p:sp>
        <p:nvSpPr>
          <p:cNvPr id="7" name="Rectángulo 6"/>
          <p:cNvSpPr/>
          <p:nvPr/>
        </p:nvSpPr>
        <p:spPr>
          <a:xfrm>
            <a:off x="4556518" y="2258175"/>
            <a:ext cx="4141395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200" b="1" dirty="0" smtClean="0"/>
              <a:t>Funcionamiento hídrico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es-ES" sz="2200" dirty="0" smtClean="0"/>
              <a:t>Condicionado por los sobrantes de la Real Acequia de Moncada</a:t>
            </a:r>
            <a:endParaRPr lang="es-ES" sz="2200" b="1" dirty="0"/>
          </a:p>
          <a:p>
            <a:pPr algn="just"/>
            <a:r>
              <a:rPr lang="es-ES" sz="2200" b="1" dirty="0" smtClean="0"/>
              <a:t>Aportes </a:t>
            </a:r>
            <a:r>
              <a:rPr lang="es-ES" sz="2200" b="1" dirty="0"/>
              <a:t>hídricos al marjal: </a:t>
            </a:r>
            <a:endParaRPr lang="es-ES" sz="2200" b="1" dirty="0" smtClean="0"/>
          </a:p>
          <a:p>
            <a:pPr marL="266700" lvl="1" indent="-266700" algn="just">
              <a:buFont typeface="Arial" panose="020B0604020202020204" pitchFamily="34" charset="0"/>
              <a:buChar char="•"/>
            </a:pPr>
            <a:r>
              <a:rPr lang="es-ES" sz="2200" dirty="0" smtClean="0"/>
              <a:t>Sobrantes de </a:t>
            </a:r>
            <a:r>
              <a:rPr lang="es-ES" sz="2200" dirty="0" smtClean="0"/>
              <a:t>riego  </a:t>
            </a:r>
          </a:p>
          <a:p>
            <a:pPr marL="266700" lvl="1" indent="-266700" algn="just">
              <a:buFont typeface="Arial" panose="020B0604020202020204" pitchFamily="34" charset="0"/>
              <a:buChar char="•"/>
            </a:pPr>
            <a:r>
              <a:rPr lang="es-ES" sz="2200" dirty="0" smtClean="0"/>
              <a:t>Escorrentía</a:t>
            </a:r>
          </a:p>
          <a:p>
            <a:pPr marL="266700" lvl="1" indent="-266700" algn="just">
              <a:buFont typeface="Arial" panose="020B0604020202020204" pitchFamily="34" charset="0"/>
              <a:buChar char="•"/>
            </a:pPr>
            <a:r>
              <a:rPr lang="es-ES" sz="2200" dirty="0"/>
              <a:t>subterráneos (Plana de </a:t>
            </a:r>
            <a:r>
              <a:rPr lang="es-ES" sz="2200" dirty="0" smtClean="0"/>
              <a:t>Sagunto)</a:t>
            </a:r>
            <a:endParaRPr lang="es-ES" sz="22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26" y="919499"/>
            <a:ext cx="3903009" cy="4032833"/>
          </a:xfrm>
          <a:prstGeom prst="rect">
            <a:avLst/>
          </a:prstGeom>
        </p:spPr>
      </p:pic>
      <p:cxnSp>
        <p:nvCxnSpPr>
          <p:cNvPr id="13" name="Conector recto 12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7326022" y="1502711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22" y="114318"/>
            <a:ext cx="1371891" cy="1417387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8470448" y="0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</p:spTree>
    <p:extLst>
      <p:ext uri="{BB962C8B-B14F-4D97-AF65-F5344CB8AC3E}">
        <p14:creationId xmlns:p14="http://schemas.microsoft.com/office/powerpoint/2010/main" val="2000848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</a:t>
            </a:r>
            <a:r>
              <a:rPr lang="es-ES" sz="24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dels</a:t>
            </a: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Moros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407352" y="815391"/>
            <a:ext cx="65849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s-ES" sz="2200" b="1" dirty="0" smtClean="0"/>
              <a:t>Posibles problemas: </a:t>
            </a:r>
            <a:endParaRPr lang="es-ES" sz="2200" dirty="0" smtClean="0"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 smtClean="0"/>
              <a:t>calidad afectada </a:t>
            </a:r>
            <a:r>
              <a:rPr lang="es-ES" sz="2200" dirty="0" smtClean="0"/>
              <a:t>químicos </a:t>
            </a:r>
            <a:r>
              <a:rPr lang="es-ES" sz="2200" dirty="0" smtClean="0"/>
              <a:t>(</a:t>
            </a:r>
            <a:r>
              <a:rPr lang="es-ES" sz="2200" dirty="0" smtClean="0"/>
              <a:t>fitosanitarios/industrial), </a:t>
            </a:r>
            <a:r>
              <a:rPr lang="es-ES" sz="2200" dirty="0" smtClean="0"/>
              <a:t>nutrientes (vertidos no conectados) que pueden alcanzar la marjal por la Real Acequia  de </a:t>
            </a:r>
            <a:r>
              <a:rPr lang="es-ES" sz="2200" dirty="0" smtClean="0"/>
              <a:t>Moncada</a:t>
            </a:r>
            <a:endParaRPr lang="es-ES" sz="2200" dirty="0" smtClean="0"/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 smtClean="0"/>
              <a:t>reducción </a:t>
            </a:r>
            <a:r>
              <a:rPr lang="es-ES" sz="2200" dirty="0" smtClean="0"/>
              <a:t>de la cantidad de aportes al marjal</a:t>
            </a:r>
            <a:endParaRPr lang="es-ES" sz="2200" dirty="0"/>
          </a:p>
        </p:txBody>
      </p:sp>
      <p:cxnSp>
        <p:nvCxnSpPr>
          <p:cNvPr id="13" name="Conector recto 12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7326022" y="1502711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22" y="114318"/>
            <a:ext cx="1371891" cy="1417387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8470448" y="0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407352" y="3036200"/>
            <a:ext cx="8724791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s-ES" sz="2200" b="1" dirty="0"/>
              <a:t>Marco Normativo y de </a:t>
            </a:r>
            <a:r>
              <a:rPr lang="es-ES" sz="2200" b="1" dirty="0" smtClean="0"/>
              <a:t>gestión</a:t>
            </a:r>
            <a:endParaRPr lang="es-ES" sz="2200" dirty="0" smtClean="0"/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 smtClean="0"/>
              <a:t>Normas </a:t>
            </a:r>
            <a:r>
              <a:rPr lang="es-ES" sz="2200" dirty="0"/>
              <a:t>de gestión </a:t>
            </a:r>
            <a:r>
              <a:rPr lang="es-ES" sz="2200" dirty="0" smtClean="0"/>
              <a:t>(</a:t>
            </a:r>
            <a:r>
              <a:rPr lang="es-ES" sz="2200" i="1" dirty="0" smtClean="0"/>
              <a:t>Decreto 127/2015</a:t>
            </a:r>
            <a:r>
              <a:rPr lang="es-ES" sz="2200" dirty="0" smtClean="0"/>
              <a:t>):  Trabajos de restauración y solicitud envío de agua del Turia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" sz="2200" dirty="0" err="1" smtClean="0"/>
              <a:t>Life</a:t>
            </a:r>
            <a:r>
              <a:rPr lang="es-ES" sz="2200" dirty="0" smtClean="0"/>
              <a:t> </a:t>
            </a:r>
            <a:r>
              <a:rPr lang="es-ES" sz="2200" dirty="0" smtClean="0"/>
              <a:t>Humedales (Actuaciones de restauración y mejora del conocimiento)</a:t>
            </a:r>
          </a:p>
        </p:txBody>
      </p:sp>
    </p:spTree>
    <p:extLst>
      <p:ext uri="{BB962C8B-B14F-4D97-AF65-F5344CB8AC3E}">
        <p14:creationId xmlns:p14="http://schemas.microsoft.com/office/powerpoint/2010/main" val="16441892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82880" y="876348"/>
            <a:ext cx="44187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RN2000</a:t>
            </a:r>
            <a:r>
              <a:rPr lang="es-ES" sz="2000" dirty="0"/>
              <a:t>, RAMSAR y Parque Natural</a:t>
            </a:r>
            <a:r>
              <a:rPr lang="es-ES" sz="2000" dirty="0" smtClean="0"/>
              <a:t>.</a:t>
            </a:r>
          </a:p>
          <a:p>
            <a:r>
              <a:rPr lang="es-ES" sz="2000" dirty="0" smtClean="0"/>
              <a:t>Uso colindante principal agrícola (arroz)</a:t>
            </a:r>
            <a:endParaRPr lang="es-ES" sz="2000" dirty="0"/>
          </a:p>
        </p:txBody>
      </p:sp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L´Albufera de Valencia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000" y="679806"/>
            <a:ext cx="4320000" cy="4463694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61144" y="3425195"/>
            <a:ext cx="44327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/>
              <a:t>Aportes hídricos al </a:t>
            </a:r>
            <a:r>
              <a:rPr lang="es-ES" sz="2000" b="1" dirty="0" smtClean="0"/>
              <a:t>lago: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Ríos Júcar y Turia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Aguas regeneradas (Pinedo)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err="1" smtClean="0"/>
              <a:t>Ullals</a:t>
            </a:r>
            <a:endParaRPr lang="es-ES" sz="20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 smtClean="0"/>
              <a:t>Escorrentía superficial </a:t>
            </a:r>
            <a:endParaRPr lang="es-ES" sz="2000" dirty="0"/>
          </a:p>
        </p:txBody>
      </p:sp>
      <p:cxnSp>
        <p:nvCxnSpPr>
          <p:cNvPr id="10" name="Conector recto 9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ángulo 4"/>
          <p:cNvSpPr/>
          <p:nvPr/>
        </p:nvSpPr>
        <p:spPr>
          <a:xfrm>
            <a:off x="191040" y="1535219"/>
            <a:ext cx="4502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/>
              <a:t>Funcionamiento hídrico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/>
              <a:t>determinado por necesidades </a:t>
            </a:r>
            <a:r>
              <a:rPr lang="es-ES" sz="2000" dirty="0" smtClean="0"/>
              <a:t>agrícolas del arrozal. (parcelas inundadas en verano y en Perellonà). Uso del lago para inundar parcelas (</a:t>
            </a:r>
            <a:r>
              <a:rPr lang="es-ES" sz="2000" dirty="0" err="1" smtClean="0"/>
              <a:t>rebombeo</a:t>
            </a:r>
            <a:r>
              <a:rPr lang="es-ES" sz="2000" dirty="0" smtClean="0"/>
              <a:t>). </a:t>
            </a:r>
            <a:r>
              <a:rPr lang="es-ES" sz="2000" dirty="0" smtClean="0"/>
              <a:t>Desagüe </a:t>
            </a:r>
            <a:r>
              <a:rPr lang="es-ES" sz="2000" dirty="0" smtClean="0"/>
              <a:t>al mar por golas.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244555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79832" y="2769927"/>
            <a:ext cx="84065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s-ES" sz="2000" b="1" dirty="0"/>
              <a:t>Marco Normativo y de </a:t>
            </a:r>
            <a:r>
              <a:rPr lang="es-ES" sz="2000" b="1" dirty="0" smtClean="0"/>
              <a:t>gestión</a:t>
            </a:r>
            <a:endParaRPr lang="es-ES" sz="2000" dirty="0" smtClean="0"/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Contenido de PHJ 2022-2027: art. 13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Acuerdo GVA-Usuarios (Pacto del Agua)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Revisión del Plan de Ordenación de los Recursos Naturales (PORN</a:t>
            </a:r>
            <a:r>
              <a:rPr lang="es-ES" sz="2000" dirty="0" smtClean="0"/>
              <a:t>)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Trabajos y seguimientos Post DANA: Actuaciones MITERD y GVA en l’Albufera</a:t>
            </a:r>
            <a:r>
              <a:rPr lang="es-ES" sz="2000" dirty="0" smtClean="0"/>
              <a:t> </a:t>
            </a:r>
            <a:endParaRPr lang="es-ES" sz="2000" dirty="0" smtClean="0"/>
          </a:p>
        </p:txBody>
      </p:sp>
      <p:sp>
        <p:nvSpPr>
          <p:cNvPr id="1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L´Albufera de Valencia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1" name="Conector recto 10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377751" y="845162"/>
            <a:ext cx="665096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s-ES" sz="2000" b="1" dirty="0" smtClean="0"/>
              <a:t>Posibles problemas: </a:t>
            </a:r>
            <a:endParaRPr lang="es-ES" sz="2000" dirty="0" smtClean="0"/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Calidad de los aportes de agua, afectada </a:t>
            </a:r>
            <a:r>
              <a:rPr lang="es-ES" sz="2000" dirty="0" smtClean="0"/>
              <a:t>por </a:t>
            </a:r>
            <a:r>
              <a:rPr lang="es-ES" sz="2000" dirty="0"/>
              <a:t>deficiencias estructurales en la red </a:t>
            </a:r>
            <a:r>
              <a:rPr lang="es-ES" sz="2000" dirty="0" smtClean="0"/>
              <a:t>de saneamiento</a:t>
            </a:r>
            <a:r>
              <a:rPr lang="es-ES" sz="2000" dirty="0"/>
              <a:t>, alivios en episodios de lluvia y </a:t>
            </a:r>
            <a:r>
              <a:rPr lang="es-ES" sz="2000" dirty="0" smtClean="0"/>
              <a:t>contaminación </a:t>
            </a:r>
            <a:r>
              <a:rPr lang="es-ES" sz="2000" dirty="0" smtClean="0"/>
              <a:t>difusa.</a:t>
            </a:r>
            <a:endParaRPr lang="es-ES" sz="2000" dirty="0" smtClean="0"/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2000" dirty="0" smtClean="0"/>
              <a:t>Cantidad </a:t>
            </a:r>
            <a:r>
              <a:rPr lang="es-ES" sz="2000" dirty="0" smtClean="0"/>
              <a:t>de aportes al </a:t>
            </a:r>
            <a:r>
              <a:rPr lang="es-ES" sz="2000" dirty="0" smtClean="0"/>
              <a:t>lago: vínculo hídrico</a:t>
            </a:r>
            <a:endParaRPr lang="es-ES" sz="2000" dirty="0" smtClean="0"/>
          </a:p>
        </p:txBody>
      </p:sp>
      <p:sp>
        <p:nvSpPr>
          <p:cNvPr id="17" name="CuadroTexto 16"/>
          <p:cNvSpPr txBox="1"/>
          <p:nvPr/>
        </p:nvSpPr>
        <p:spPr>
          <a:xfrm>
            <a:off x="7296797" y="156337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L’Albufera de Valencia</a:t>
            </a:r>
            <a:endParaRPr lang="es-ES" sz="1200" b="1" i="1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6" y="-8039"/>
            <a:ext cx="1579680" cy="1630859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390846" y="-8520"/>
            <a:ext cx="761149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ParqueNat</a:t>
            </a:r>
            <a:endParaRPr lang="es-ES" sz="1000" b="1" dirty="0"/>
          </a:p>
        </p:txBody>
      </p:sp>
    </p:spTree>
    <p:extLst>
      <p:ext uri="{BB962C8B-B14F-4D97-AF65-F5344CB8AC3E}">
        <p14:creationId xmlns:p14="http://schemas.microsoft.com/office/powerpoint/2010/main" val="156419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Pego-Oliva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14133" y="914557"/>
            <a:ext cx="48956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RN2000</a:t>
            </a:r>
            <a:r>
              <a:rPr lang="es-ES" sz="2000" dirty="0" smtClean="0"/>
              <a:t>, RAMSAR y Parque Natural.</a:t>
            </a:r>
          </a:p>
          <a:p>
            <a:r>
              <a:rPr lang="es-ES" sz="2000" dirty="0" smtClean="0"/>
              <a:t>Uso colindante principalmente agrícola</a:t>
            </a:r>
            <a:endParaRPr lang="es-ES" sz="20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02" y="936000"/>
            <a:ext cx="4054998" cy="4189878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80025" y="3170124"/>
            <a:ext cx="381112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/>
              <a:t>Aportes hídricos al marjal: </a:t>
            </a:r>
            <a:endParaRPr lang="es-ES" dirty="0" smtClean="0"/>
          </a:p>
          <a:p>
            <a:pPr marL="179388" lvl="1" indent="-93663" algn="just">
              <a:buFont typeface="Arial" panose="020B0604020202020204" pitchFamily="34" charset="0"/>
              <a:buChar char="•"/>
            </a:pPr>
            <a:r>
              <a:rPr lang="es-ES" dirty="0" smtClean="0"/>
              <a:t> aportes subterráneos (Oliva-Pego)</a:t>
            </a:r>
          </a:p>
          <a:p>
            <a:pPr marL="179388" lvl="1" indent="-93663" algn="just">
              <a:buFont typeface="Arial" panose="020B0604020202020204" pitchFamily="34" charset="0"/>
              <a:buChar char="•"/>
            </a:pPr>
            <a:r>
              <a:rPr lang="es-ES" dirty="0"/>
              <a:t>manantiales (El </a:t>
            </a:r>
            <a:r>
              <a:rPr lang="es-ES" dirty="0" err="1"/>
              <a:t>Salinar</a:t>
            </a:r>
            <a:r>
              <a:rPr lang="es-ES" dirty="0"/>
              <a:t>, Les </a:t>
            </a:r>
            <a:r>
              <a:rPr lang="es-ES" dirty="0" err="1"/>
              <a:t>Aigües</a:t>
            </a:r>
            <a:r>
              <a:rPr lang="es-ES" dirty="0"/>
              <a:t>, Balsa </a:t>
            </a:r>
            <a:r>
              <a:rPr lang="es-ES" dirty="0" err="1"/>
              <a:t>Sineu</a:t>
            </a:r>
            <a:r>
              <a:rPr lang="es-ES" dirty="0"/>
              <a:t>…)</a:t>
            </a:r>
            <a:endParaRPr lang="es-ES" dirty="0" smtClean="0"/>
          </a:p>
          <a:p>
            <a:pPr marL="179388" lvl="1" indent="-93663" algn="just">
              <a:buFont typeface="Arial" panose="020B0604020202020204" pitchFamily="34" charset="0"/>
              <a:buChar char="•"/>
            </a:pPr>
            <a:r>
              <a:rPr lang="es-ES" dirty="0" smtClean="0"/>
              <a:t> ríos </a:t>
            </a:r>
            <a:r>
              <a:rPr lang="es-ES" dirty="0" err="1" smtClean="0"/>
              <a:t>Vedat</a:t>
            </a:r>
            <a:r>
              <a:rPr lang="es-ES" dirty="0" smtClean="0"/>
              <a:t>/</a:t>
            </a:r>
            <a:r>
              <a:rPr lang="es-ES" dirty="0" err="1" smtClean="0"/>
              <a:t>Bullent</a:t>
            </a:r>
            <a:r>
              <a:rPr lang="es-ES" dirty="0" smtClean="0"/>
              <a:t> y </a:t>
            </a:r>
            <a:r>
              <a:rPr lang="es-ES" dirty="0" err="1" smtClean="0"/>
              <a:t>Racons</a:t>
            </a:r>
            <a:r>
              <a:rPr lang="es-ES" dirty="0" smtClean="0"/>
              <a:t>/</a:t>
            </a:r>
            <a:r>
              <a:rPr lang="es-ES" dirty="0" err="1" smtClean="0"/>
              <a:t>Molinell</a:t>
            </a:r>
            <a:endParaRPr lang="es-E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215" y="113186"/>
            <a:ext cx="1355256" cy="14002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462657" y="0"/>
            <a:ext cx="661695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</a:t>
            </a:r>
            <a:endParaRPr lang="es-ES" sz="1000" b="1" dirty="0"/>
          </a:p>
        </p:txBody>
      </p:sp>
      <p:cxnSp>
        <p:nvCxnSpPr>
          <p:cNvPr id="11" name="Conector recto 10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7640319" y="1513386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sp>
        <p:nvSpPr>
          <p:cNvPr id="13" name="Rectángulo 12"/>
          <p:cNvSpPr/>
          <p:nvPr/>
        </p:nvSpPr>
        <p:spPr>
          <a:xfrm>
            <a:off x="214133" y="1535532"/>
            <a:ext cx="42468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b="1" dirty="0"/>
              <a:t>Funcionamiento hídrico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2000" dirty="0"/>
              <a:t>determinado por necesidades </a:t>
            </a:r>
            <a:r>
              <a:rPr lang="es-ES" sz="2000" dirty="0" smtClean="0"/>
              <a:t>agrícolas aunque conserva mucha zona palustre y las salidas al mar a través de los ríos </a:t>
            </a:r>
            <a:r>
              <a:rPr lang="es-ES" sz="2000" dirty="0" err="1" smtClean="0"/>
              <a:t>Bullent</a:t>
            </a:r>
            <a:r>
              <a:rPr lang="es-ES" sz="2000" dirty="0" smtClean="0"/>
              <a:t> y </a:t>
            </a:r>
            <a:r>
              <a:rPr lang="es-ES" sz="2000" dirty="0" err="1" smtClean="0"/>
              <a:t>Racons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237815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Marjal Pego-Oliva</a:t>
            </a:r>
            <a:endParaRPr lang="es-E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02" y="936000"/>
            <a:ext cx="4054998" cy="4189878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66844" y="897119"/>
            <a:ext cx="47186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b="1" dirty="0" smtClean="0"/>
              <a:t>Posible problema: </a:t>
            </a:r>
            <a:r>
              <a:rPr lang="es-ES" dirty="0" smtClean="0"/>
              <a:t>Cantidad </a:t>
            </a:r>
            <a:r>
              <a:rPr lang="es-ES" dirty="0" smtClean="0"/>
              <a:t>de aportes al marjal por la explotación de aguas subterráneas y derivaciones de agua superficial.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215" y="113186"/>
            <a:ext cx="1355256" cy="140020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8462657" y="0"/>
            <a:ext cx="661695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</a:t>
            </a:r>
            <a:endParaRPr lang="es-ES" sz="1000" b="1" dirty="0"/>
          </a:p>
        </p:txBody>
      </p:sp>
      <p:cxnSp>
        <p:nvCxnSpPr>
          <p:cNvPr id="11" name="Conector recto 10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7640319" y="1513386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sp>
        <p:nvSpPr>
          <p:cNvPr id="2" name="Rectángulo 1"/>
          <p:cNvSpPr/>
          <p:nvPr/>
        </p:nvSpPr>
        <p:spPr>
          <a:xfrm>
            <a:off x="166844" y="1882987"/>
            <a:ext cx="4974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Derechos de agua en radio de 2 km: 13 hm3/año</a:t>
            </a:r>
          </a:p>
          <a:p>
            <a:r>
              <a:rPr lang="es-ES" dirty="0"/>
              <a:t>65% origen superficial y 35% origen subterráneo</a:t>
            </a:r>
          </a:p>
          <a:p>
            <a:r>
              <a:rPr lang="es-ES" dirty="0"/>
              <a:t>64% uso urbano, 27% uso agrícola, 9% otros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166844" y="2868855"/>
            <a:ext cx="492215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300"/>
              </a:spcBef>
              <a:spcAft>
                <a:spcPts val="300"/>
              </a:spcAft>
            </a:pPr>
            <a:r>
              <a:rPr lang="es-ES" b="1" dirty="0"/>
              <a:t>Marco Normativo y de </a:t>
            </a:r>
            <a:r>
              <a:rPr lang="es-ES" b="1" dirty="0" smtClean="0"/>
              <a:t>gestión</a:t>
            </a:r>
            <a:endParaRPr lang="es-ES" dirty="0" smtClean="0"/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dirty="0" smtClean="0"/>
              <a:t>Plan </a:t>
            </a:r>
            <a:r>
              <a:rPr lang="es-ES" dirty="0" smtClean="0"/>
              <a:t>de Ordenación de los Recursos Naturales (PORN) aprobado en 2004 que prohíbe nuevas extracciones en un radio de </a:t>
            </a:r>
            <a:r>
              <a:rPr lang="es-ES" dirty="0" smtClean="0"/>
              <a:t>500m de </a:t>
            </a:r>
            <a:r>
              <a:rPr lang="es-ES" dirty="0" smtClean="0"/>
              <a:t>las fuentes de los ríos </a:t>
            </a:r>
            <a:r>
              <a:rPr lang="es-ES" dirty="0" err="1" smtClean="0"/>
              <a:t>Bullent</a:t>
            </a:r>
            <a:r>
              <a:rPr lang="es-ES" dirty="0" smtClean="0"/>
              <a:t> y </a:t>
            </a:r>
            <a:r>
              <a:rPr lang="es-ES" dirty="0" err="1" smtClean="0"/>
              <a:t>Racons</a:t>
            </a:r>
            <a:r>
              <a:rPr lang="es-ES" dirty="0" smtClean="0"/>
              <a:t>.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dirty="0" smtClean="0"/>
              <a:t>LIFE integrado de humedales (Actuaciones </a:t>
            </a:r>
            <a:r>
              <a:rPr lang="es-ES" dirty="0"/>
              <a:t>de restauración y mejora del conocimiento</a:t>
            </a:r>
            <a:r>
              <a:rPr lang="es-E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1124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62;p14"/>
          <p:cNvSpPr txBox="1"/>
          <p:nvPr/>
        </p:nvSpPr>
        <p:spPr>
          <a:xfrm>
            <a:off x="5285392" y="1448830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Localización y estado actual</a:t>
            </a:r>
          </a:p>
        </p:txBody>
      </p:sp>
      <p:sp>
        <p:nvSpPr>
          <p:cNvPr id="16" name="Google Shape;64;p14"/>
          <p:cNvSpPr txBox="1"/>
          <p:nvPr/>
        </p:nvSpPr>
        <p:spPr>
          <a:xfrm>
            <a:off x="1013454" y="1208323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01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8" name="Google Shape;67;p14"/>
          <p:cNvSpPr txBox="1"/>
          <p:nvPr/>
        </p:nvSpPr>
        <p:spPr>
          <a:xfrm>
            <a:off x="1013454" y="2315911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03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20" name="Google Shape;70;p14"/>
          <p:cNvSpPr txBox="1"/>
          <p:nvPr/>
        </p:nvSpPr>
        <p:spPr>
          <a:xfrm>
            <a:off x="5285394" y="1157677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02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0" name="Google Shape;62;p14"/>
          <p:cNvSpPr txBox="1"/>
          <p:nvPr/>
        </p:nvSpPr>
        <p:spPr>
          <a:xfrm>
            <a:off x="1013454" y="173497"/>
            <a:ext cx="3961745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sz="2400" b="1" dirty="0" smtClean="0">
                <a:ea typeface="Lato Black"/>
                <a:cs typeface="Lato Black"/>
              </a:rPr>
              <a:t>Índice de contenidos</a:t>
            </a:r>
            <a:endParaRPr lang="es-ES" sz="2400" b="1" dirty="0">
              <a:ea typeface="Lato Black"/>
              <a:cs typeface="Lato Black"/>
            </a:endParaRPr>
          </a:p>
        </p:txBody>
      </p:sp>
      <p:sp>
        <p:nvSpPr>
          <p:cNvPr id="13" name="Google Shape;65;p14"/>
          <p:cNvSpPr txBox="1"/>
          <p:nvPr/>
        </p:nvSpPr>
        <p:spPr>
          <a:xfrm>
            <a:off x="1013454" y="2767172"/>
            <a:ext cx="3301780" cy="773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s-ES" b="1" dirty="0">
                <a:ea typeface="Lato Black"/>
                <a:cs typeface="Lato Black"/>
                <a:sym typeface="Lato Black"/>
              </a:rPr>
              <a:t>Descripción del </a:t>
            </a:r>
            <a:r>
              <a:rPr lang="es-ES" b="1" dirty="0" smtClean="0">
                <a:ea typeface="Lato Black"/>
                <a:cs typeface="Lato Black"/>
                <a:sym typeface="Lato Black"/>
              </a:rPr>
              <a:t>humedal</a:t>
            </a:r>
          </a:p>
          <a:p>
            <a:pPr marL="285750" indent="-285750">
              <a:buFontTx/>
              <a:buChar char="-"/>
            </a:pPr>
            <a:r>
              <a:rPr lang="es-ES" dirty="0"/>
              <a:t>Funcionamiento hídrico</a:t>
            </a:r>
          </a:p>
          <a:p>
            <a:pPr marL="285750" indent="-285750">
              <a:buFontTx/>
              <a:buChar char="-"/>
            </a:pPr>
            <a:r>
              <a:rPr lang="es-ES" dirty="0"/>
              <a:t>Aportes al humedal</a:t>
            </a:r>
          </a:p>
          <a:p>
            <a:pPr marL="285750" indent="-285750">
              <a:buFontTx/>
              <a:buChar char="-"/>
            </a:pPr>
            <a:r>
              <a:rPr lang="es-ES" dirty="0"/>
              <a:t>Problemas</a:t>
            </a:r>
          </a:p>
          <a:p>
            <a:pPr marL="285750" indent="-285750">
              <a:buFontTx/>
              <a:buChar char="-"/>
            </a:pPr>
            <a:r>
              <a:rPr lang="es-ES" dirty="0"/>
              <a:t>Marco Normativo y de gestión</a:t>
            </a:r>
          </a:p>
          <a:p>
            <a:pPr lvl="1"/>
            <a:endParaRPr lang="es-ES" b="1" dirty="0">
              <a:ea typeface="Lato Black"/>
              <a:cs typeface="Lato Black"/>
              <a:sym typeface="Lato Black"/>
            </a:endParaRPr>
          </a:p>
        </p:txBody>
      </p:sp>
      <p:sp>
        <p:nvSpPr>
          <p:cNvPr id="11" name="Google Shape;62;p14"/>
          <p:cNvSpPr txBox="1"/>
          <p:nvPr/>
        </p:nvSpPr>
        <p:spPr>
          <a:xfrm>
            <a:off x="1013454" y="1448831"/>
            <a:ext cx="3438526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>
                <a:ea typeface="Lato Black"/>
                <a:cs typeface="Lato Black"/>
              </a:rPr>
              <a:t>Descripción del problema</a:t>
            </a:r>
          </a:p>
        </p:txBody>
      </p:sp>
      <p:sp>
        <p:nvSpPr>
          <p:cNvPr id="12" name="Google Shape;67;p14"/>
          <p:cNvSpPr txBox="1"/>
          <p:nvPr/>
        </p:nvSpPr>
        <p:spPr>
          <a:xfrm>
            <a:off x="5285394" y="2309524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 b="1" dirty="0" smtClean="0">
                <a:solidFill>
                  <a:srgbClr val="4BB3FD"/>
                </a:solidFill>
                <a:ea typeface="Lato Black"/>
                <a:cs typeface="Lato Black"/>
                <a:sym typeface="Lato Black"/>
              </a:rPr>
              <a:t>04</a:t>
            </a:r>
            <a:endParaRPr sz="2500" b="1" dirty="0">
              <a:solidFill>
                <a:srgbClr val="4BB3FD"/>
              </a:solidFill>
              <a:ea typeface="Lato Black"/>
              <a:cs typeface="Lato Black"/>
              <a:sym typeface="Lato Black"/>
            </a:endParaRPr>
          </a:p>
        </p:txBody>
      </p:sp>
      <p:sp>
        <p:nvSpPr>
          <p:cNvPr id="14" name="Google Shape;62;p14"/>
          <p:cNvSpPr txBox="1"/>
          <p:nvPr/>
        </p:nvSpPr>
        <p:spPr>
          <a:xfrm>
            <a:off x="5285392" y="2558429"/>
            <a:ext cx="2869731" cy="774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>
              <a:spcBef>
                <a:spcPts val="1200"/>
              </a:spcBef>
              <a:spcAft>
                <a:spcPts val="1200"/>
              </a:spcAft>
              <a:defRPr/>
            </a:pPr>
            <a:r>
              <a:rPr lang="es-ES" b="1" dirty="0" smtClean="0">
                <a:ea typeface="Lato Black"/>
                <a:cs typeface="Lato Black"/>
              </a:rPr>
              <a:t>Escenarios</a:t>
            </a:r>
            <a:endParaRPr lang="es-ES" b="1" dirty="0">
              <a:ea typeface="Lato Black"/>
              <a:cs typeface="Lato Black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1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60703" y="1588903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Alternativas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1836479" y="2012489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04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62112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226968" y="920578"/>
            <a:ext cx="8414112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dirty="0" smtClean="0"/>
              <a:t>Cumplimiento normativa vigente y </a:t>
            </a:r>
            <a:r>
              <a:rPr lang="es-ES" dirty="0" err="1" smtClean="0"/>
              <a:t>PdM</a:t>
            </a:r>
            <a:r>
              <a:rPr lang="es-ES" dirty="0" smtClean="0"/>
              <a:t> del PHJ 2022-2027</a:t>
            </a:r>
            <a:endParaRPr lang="es-ES" dirty="0"/>
          </a:p>
        </p:txBody>
      </p:sp>
      <p:sp>
        <p:nvSpPr>
          <p:cNvPr id="2" name="Rectángulo 1"/>
          <p:cNvSpPr/>
          <p:nvPr/>
        </p:nvSpPr>
        <p:spPr>
          <a:xfrm>
            <a:off x="250298" y="1326963"/>
            <a:ext cx="83907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Medidas </a:t>
            </a:r>
            <a:r>
              <a:rPr lang="es-ES" dirty="0"/>
              <a:t>del PHJ 2022-2027 encaminadas a reducir la </a:t>
            </a:r>
            <a:r>
              <a:rPr lang="es-ES" b="1" dirty="0"/>
              <a:t>contaminación difusa</a:t>
            </a:r>
            <a:r>
              <a:rPr lang="es-ES" dirty="0"/>
              <a:t> por nutrientes y al establecimiento de una </a:t>
            </a:r>
            <a:r>
              <a:rPr lang="es-ES" b="1" dirty="0"/>
              <a:t>explotación sostenible</a:t>
            </a:r>
            <a:r>
              <a:rPr lang="es-ES" dirty="0"/>
              <a:t> de las masas de agua subterránea </a:t>
            </a:r>
            <a:r>
              <a:rPr lang="es-ES" dirty="0" smtClean="0"/>
              <a:t>asociadas.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Mayor </a:t>
            </a:r>
            <a:r>
              <a:rPr lang="es-ES" dirty="0"/>
              <a:t>control de los usos del agua según la Orden TED/1191/2024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260196" y="4075747"/>
            <a:ext cx="3826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sz="1600" dirty="0" smtClean="0"/>
              <a:t>Procedimiento </a:t>
            </a:r>
            <a:r>
              <a:rPr lang="es-ES" sz="1600" dirty="0"/>
              <a:t>de creación de un órgano para la coordinación de la gestión hídrica del espacio. Actualmente en fase de creación y consolidación.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1666676" y="393724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668" y="2672481"/>
            <a:ext cx="1287334" cy="1330025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2396488" y="2472426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53" y="2529452"/>
            <a:ext cx="1355256" cy="1400200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8091087" y="2470680"/>
            <a:ext cx="661695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</a:t>
            </a:r>
            <a:endParaRPr lang="es-ES" sz="1000" b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7257757" y="3929652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sp>
        <p:nvSpPr>
          <p:cNvPr id="21" name="CuadroTexto 20"/>
          <p:cNvSpPr txBox="1"/>
          <p:nvPr/>
        </p:nvSpPr>
        <p:spPr>
          <a:xfrm>
            <a:off x="4666078" y="3928396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078" y="2540003"/>
            <a:ext cx="1371891" cy="1417387"/>
          </a:xfrm>
          <a:prstGeom prst="rect">
            <a:avLst/>
          </a:prstGeom>
        </p:spPr>
      </p:pic>
      <p:sp>
        <p:nvSpPr>
          <p:cNvPr id="23" name="CuadroTexto 22"/>
          <p:cNvSpPr txBox="1"/>
          <p:nvPr/>
        </p:nvSpPr>
        <p:spPr>
          <a:xfrm>
            <a:off x="5821496" y="2499149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sp>
        <p:nvSpPr>
          <p:cNvPr id="2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4. Alternativas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25" name="Conector recto 24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10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226968" y="920578"/>
            <a:ext cx="7022973" cy="3693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0: </a:t>
            </a:r>
            <a:r>
              <a:rPr lang="es-ES" dirty="0" smtClean="0"/>
              <a:t>Cumplimiento normativa vigente y </a:t>
            </a:r>
            <a:r>
              <a:rPr lang="es-ES" dirty="0" err="1" smtClean="0"/>
              <a:t>PdM</a:t>
            </a:r>
            <a:r>
              <a:rPr lang="es-ES" dirty="0" smtClean="0"/>
              <a:t> del PHJ 2022-2027</a:t>
            </a:r>
            <a:endParaRPr lang="es-ES" dirty="0"/>
          </a:p>
        </p:txBody>
      </p:sp>
      <p:sp>
        <p:nvSpPr>
          <p:cNvPr id="2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4. Alternativas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25" name="Conector recto 24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226969" y="1403096"/>
            <a:ext cx="70698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/>
              <a:t>Ejecutar el Programa de Medidas </a:t>
            </a:r>
            <a:r>
              <a:rPr lang="es-ES" dirty="0" smtClean="0"/>
              <a:t>previsto:</a:t>
            </a:r>
          </a:p>
          <a:p>
            <a:pPr lvl="1" algn="just"/>
            <a:r>
              <a:rPr lang="es-ES" dirty="0" smtClean="0">
                <a:solidFill>
                  <a:srgbClr val="000000"/>
                </a:solidFill>
              </a:rPr>
              <a:t>-    </a:t>
            </a:r>
            <a:r>
              <a:rPr lang="es-ES" dirty="0" smtClean="0">
                <a:solidFill>
                  <a:srgbClr val="000000"/>
                </a:solidFill>
              </a:rPr>
              <a:t>Medidas de mejora de saneamiento</a:t>
            </a:r>
            <a:endParaRPr lang="es-ES" dirty="0" smtClean="0">
              <a:solidFill>
                <a:srgbClr val="000000"/>
              </a:solidFill>
            </a:endParaRPr>
          </a:p>
          <a:p>
            <a:pPr marL="742950" lvl="1" indent="-285750" algn="just">
              <a:buFontTx/>
              <a:buChar char="-"/>
            </a:pPr>
            <a:r>
              <a:rPr lang="es-ES" dirty="0" smtClean="0">
                <a:solidFill>
                  <a:srgbClr val="000000"/>
                </a:solidFill>
              </a:rPr>
              <a:t>Reducción de la contaminación difusa.</a:t>
            </a:r>
          </a:p>
          <a:p>
            <a:pPr marL="742950" lvl="1" indent="-285750" algn="just">
              <a:buFontTx/>
              <a:buChar char="-"/>
            </a:pPr>
            <a:r>
              <a:rPr lang="es-ES" dirty="0" smtClean="0">
                <a:solidFill>
                  <a:srgbClr val="000000"/>
                </a:solidFill>
              </a:rPr>
              <a:t>Ahorro de agua (modernización de regadío)</a:t>
            </a:r>
          </a:p>
          <a:p>
            <a:pPr marL="742950" lvl="1" indent="-285750" algn="just">
              <a:buFontTx/>
              <a:buChar char="-"/>
            </a:pPr>
            <a:r>
              <a:rPr lang="es-ES" dirty="0" smtClean="0">
                <a:solidFill>
                  <a:srgbClr val="000000"/>
                </a:solidFill>
              </a:rPr>
              <a:t>Hidrológicas (para asegurar la conexión con los ríos Júcar y Turia)</a:t>
            </a:r>
          </a:p>
          <a:p>
            <a:pPr marL="742950" lvl="1" indent="-285750" algn="just">
              <a:buFontTx/>
              <a:buChar char="-"/>
            </a:pPr>
            <a:r>
              <a:rPr lang="es-ES" dirty="0" smtClean="0">
                <a:solidFill>
                  <a:srgbClr val="000000"/>
                </a:solidFill>
              </a:rPr>
              <a:t>Medias de reutilización para incrementar los recursos de agua</a:t>
            </a:r>
          </a:p>
          <a:p>
            <a:pPr marL="742950" lvl="1" indent="-285750" algn="just">
              <a:buFontTx/>
              <a:buChar char="-"/>
            </a:pPr>
            <a:r>
              <a:rPr lang="es-ES" dirty="0" smtClean="0">
                <a:solidFill>
                  <a:srgbClr val="000000"/>
                </a:solidFill>
              </a:rPr>
              <a:t>Gobernanza</a:t>
            </a:r>
          </a:p>
          <a:p>
            <a:pPr lvl="1" algn="just"/>
            <a:endParaRPr lang="es-ES" dirty="0" smtClean="0">
              <a:solidFill>
                <a:srgbClr val="0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>
                <a:solidFill>
                  <a:srgbClr val="000000"/>
                </a:solidFill>
              </a:rPr>
              <a:t>Y también la normativa del plan (requerimiento </a:t>
            </a:r>
            <a:r>
              <a:rPr lang="es-ES" dirty="0">
                <a:solidFill>
                  <a:srgbClr val="000000"/>
                </a:solidFill>
              </a:rPr>
              <a:t>hídrico fijado (210 hm³/año) así como </a:t>
            </a:r>
            <a:r>
              <a:rPr lang="es-ES" dirty="0" smtClean="0">
                <a:solidFill>
                  <a:srgbClr val="000000"/>
                </a:solidFill>
              </a:rPr>
              <a:t>los aportes </a:t>
            </a:r>
            <a:r>
              <a:rPr lang="es-ES" dirty="0">
                <a:solidFill>
                  <a:srgbClr val="000000"/>
                </a:solidFill>
              </a:rPr>
              <a:t>específicos establecidos</a:t>
            </a:r>
            <a:r>
              <a:rPr lang="es-ES" dirty="0" smtClean="0">
                <a:solidFill>
                  <a:srgbClr val="000000"/>
                </a:solidFill>
              </a:rPr>
              <a:t>. La limitación de la concentración de fósforo en los vertidos de depuradora en el ámbito del PORN…)</a:t>
            </a:r>
            <a:endParaRPr lang="es-ES" dirty="0">
              <a:solidFill>
                <a:srgbClr val="00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7296797" y="156337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L’Albufera de Valencia</a:t>
            </a:r>
            <a:endParaRPr lang="es-ES" sz="1200" b="1" i="1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6" y="-8039"/>
            <a:ext cx="1579680" cy="1630859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8390846" y="-8520"/>
            <a:ext cx="761149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ParqueNat</a:t>
            </a:r>
            <a:endParaRPr lang="es-ES" sz="1000" b="1" dirty="0"/>
          </a:p>
        </p:txBody>
      </p:sp>
    </p:spTree>
    <p:extLst>
      <p:ext uri="{BB962C8B-B14F-4D97-AF65-F5344CB8AC3E}">
        <p14:creationId xmlns:p14="http://schemas.microsoft.com/office/powerpoint/2010/main" val="41564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4. Alternativas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25" name="Conector recto 24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824261" y="4164763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3" y="2899996"/>
            <a:ext cx="1287334" cy="1330025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1554073" y="2699941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089" y="2826258"/>
            <a:ext cx="1355256" cy="140020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7869523" y="2767486"/>
            <a:ext cx="661695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</a:t>
            </a:r>
            <a:endParaRPr lang="es-ES" sz="1000" b="1" dirty="0"/>
          </a:p>
        </p:txBody>
      </p:sp>
      <p:sp>
        <p:nvSpPr>
          <p:cNvPr id="17" name="CuadroTexto 16"/>
          <p:cNvSpPr txBox="1"/>
          <p:nvPr/>
        </p:nvSpPr>
        <p:spPr>
          <a:xfrm>
            <a:off x="7036193" y="422645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311529" y="4197464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529" y="2809071"/>
            <a:ext cx="1371891" cy="1417387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5466947" y="2768217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sp>
        <p:nvSpPr>
          <p:cNvPr id="21" name="CuadroTexto 20"/>
          <p:cNvSpPr txBox="1"/>
          <p:nvPr/>
        </p:nvSpPr>
        <p:spPr>
          <a:xfrm>
            <a:off x="272560" y="902024"/>
            <a:ext cx="8408308" cy="88915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tIns="28800" bIns="28800" rtlCol="0">
            <a:spAutoFit/>
          </a:bodyPr>
          <a:lstStyle/>
          <a:p>
            <a:r>
              <a:rPr lang="es-ES" b="1" dirty="0" smtClean="0"/>
              <a:t>Alternativa 1</a:t>
            </a:r>
          </a:p>
          <a:p>
            <a:r>
              <a:rPr lang="es-ES" dirty="0" err="1" smtClean="0"/>
              <a:t>Alt</a:t>
            </a:r>
            <a:r>
              <a:rPr lang="es-ES" dirty="0" smtClean="0"/>
              <a:t>. 0 + </a:t>
            </a:r>
            <a:r>
              <a:rPr lang="es-ES" dirty="0"/>
              <a:t>Mejorar el conocimiento de los humedales, tanto de su funcionamiento hídrico como de la afección de los usos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157052" y="1790626"/>
            <a:ext cx="8852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/>
              <a:t>Elaboración de un modelo conceptual del funcionamiento del humedal.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/>
              <a:t>Conocer la afección de las extracciones de agua al marjal.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Coordinación con GVA para desarrollar mejora del conocimiento del LIFE de humedales</a:t>
            </a:r>
            <a:endParaRPr lang="es-ES" dirty="0"/>
          </a:p>
        </p:txBody>
      </p:sp>
      <p:sp>
        <p:nvSpPr>
          <p:cNvPr id="3" name="Rectángulo 2"/>
          <p:cNvSpPr/>
          <p:nvPr/>
        </p:nvSpPr>
        <p:spPr>
          <a:xfrm>
            <a:off x="108122" y="4360880"/>
            <a:ext cx="35799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400" dirty="0" smtClean="0"/>
              <a:t>Influencia </a:t>
            </a:r>
            <a:r>
              <a:rPr lang="es-ES" sz="1400" dirty="0"/>
              <a:t>de </a:t>
            </a:r>
            <a:r>
              <a:rPr lang="es-ES" sz="1400" dirty="0" smtClean="0"/>
              <a:t>presa </a:t>
            </a:r>
            <a:r>
              <a:rPr lang="es-ES" sz="1400" dirty="0"/>
              <a:t>del Algar </a:t>
            </a:r>
            <a:r>
              <a:rPr lang="es-ES" sz="1400" dirty="0" smtClean="0"/>
              <a:t>a </a:t>
            </a:r>
            <a:r>
              <a:rPr lang="es-ES" sz="1400" dirty="0" smtClean="0"/>
              <a:t>Font </a:t>
            </a:r>
            <a:r>
              <a:rPr lang="es-ES" sz="1400" dirty="0"/>
              <a:t>de </a:t>
            </a:r>
            <a:r>
              <a:rPr lang="es-ES" sz="1400" dirty="0" smtClean="0"/>
              <a:t>Quart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400" dirty="0" smtClean="0"/>
              <a:t>Identificar </a:t>
            </a:r>
            <a:r>
              <a:rPr lang="es-ES" sz="1400" dirty="0"/>
              <a:t>piezómetros que pueda alertar de </a:t>
            </a:r>
            <a:r>
              <a:rPr lang="es-ES" sz="1400" dirty="0" smtClean="0"/>
              <a:t>descenso </a:t>
            </a:r>
            <a:r>
              <a:rPr lang="es-ES" sz="1400" dirty="0"/>
              <a:t>de aportaciones al marjal.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803623" y="4420829"/>
            <a:ext cx="23846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400" dirty="0" smtClean="0"/>
              <a:t>Mayor control </a:t>
            </a:r>
            <a:r>
              <a:rPr lang="es-ES" sz="1400" dirty="0" smtClean="0"/>
              <a:t>hidrométrico</a:t>
            </a:r>
            <a:endParaRPr lang="es-ES" sz="1400" dirty="0" smtClean="0"/>
          </a:p>
        </p:txBody>
      </p:sp>
      <p:sp>
        <p:nvSpPr>
          <p:cNvPr id="26" name="Rectángulo 25"/>
          <p:cNvSpPr/>
          <p:nvPr/>
        </p:nvSpPr>
        <p:spPr>
          <a:xfrm>
            <a:off x="3829635" y="4403585"/>
            <a:ext cx="294454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400" dirty="0" smtClean="0"/>
              <a:t>Seguimiento </a:t>
            </a:r>
            <a:r>
              <a:rPr lang="es-ES" sz="1400" dirty="0"/>
              <a:t>de cantidad y calidad de </a:t>
            </a:r>
            <a:r>
              <a:rPr lang="es-ES" sz="1400" dirty="0" smtClean="0"/>
              <a:t>sobrantes </a:t>
            </a:r>
            <a:r>
              <a:rPr lang="es-ES" sz="1400" dirty="0"/>
              <a:t>de riego </a:t>
            </a:r>
            <a:r>
              <a:rPr lang="es-ES" sz="1400" dirty="0" smtClean="0"/>
              <a:t>desde </a:t>
            </a:r>
            <a:r>
              <a:rPr lang="es-ES" sz="1400" dirty="0"/>
              <a:t>la Real Acequia de Moncada.</a:t>
            </a:r>
          </a:p>
        </p:txBody>
      </p:sp>
    </p:spTree>
    <p:extLst>
      <p:ext uri="{BB962C8B-B14F-4D97-AF65-F5344CB8AC3E}">
        <p14:creationId xmlns:p14="http://schemas.microsoft.com/office/powerpoint/2010/main" val="101679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96574" y="1877383"/>
            <a:ext cx="85748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2000" dirty="0" smtClean="0">
                <a:solidFill>
                  <a:srgbClr val="000000"/>
                </a:solidFill>
              </a:rPr>
              <a:t>Actuaciones del MITERD para la recuperación y mejora de la resiliencia de l’Albufera de Valencia (p. ej. Estudio técnico integral, obras de mejora de la capacidad hidráulica del barranco del Poyo,…)</a:t>
            </a:r>
            <a:endParaRPr lang="es-ES" sz="2000" dirty="0" smtClean="0">
              <a:solidFill>
                <a:srgbClr val="000000"/>
              </a:solidFill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2000" dirty="0" smtClean="0">
                <a:solidFill>
                  <a:srgbClr val="000000"/>
                </a:solidFill>
              </a:rPr>
              <a:t>Plan de acción integral de la GVA para la recuperación ecológica de l’Albufera </a:t>
            </a:r>
            <a:endParaRPr lang="es-ES" sz="2000" dirty="0" smtClean="0">
              <a:solidFill>
                <a:srgbClr val="000000"/>
              </a:solidFill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2000" dirty="0" smtClean="0">
                <a:solidFill>
                  <a:srgbClr val="000000"/>
                </a:solidFill>
              </a:rPr>
              <a:t>Estrategia de la GVA para la gestión de aguas residuales y pluviales del Área metropolitana y </a:t>
            </a:r>
            <a:r>
              <a:rPr lang="es-ES" sz="2000" dirty="0" err="1" smtClean="0">
                <a:solidFill>
                  <a:srgbClr val="000000"/>
                </a:solidFill>
              </a:rPr>
              <a:t>L’Horta</a:t>
            </a:r>
            <a:r>
              <a:rPr lang="es-ES" sz="2000" dirty="0" smtClean="0">
                <a:solidFill>
                  <a:srgbClr val="000000"/>
                </a:solidFill>
              </a:rPr>
              <a:t> Sud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2000" dirty="0">
                <a:solidFill>
                  <a:srgbClr val="000000"/>
                </a:solidFill>
              </a:rPr>
              <a:t>Plan </a:t>
            </a:r>
            <a:r>
              <a:rPr lang="es-ES" sz="2000" dirty="0" smtClean="0">
                <a:solidFill>
                  <a:srgbClr val="000000"/>
                </a:solidFill>
              </a:rPr>
              <a:t>del Ayto de Valencia de </a:t>
            </a:r>
            <a:r>
              <a:rPr lang="es-ES" sz="2000" dirty="0">
                <a:solidFill>
                  <a:srgbClr val="000000"/>
                </a:solidFill>
              </a:rPr>
              <a:t>Infraestructuras </a:t>
            </a:r>
            <a:r>
              <a:rPr lang="es-ES" sz="2000" dirty="0" smtClean="0">
                <a:solidFill>
                  <a:srgbClr val="000000"/>
                </a:solidFill>
              </a:rPr>
              <a:t>Críticas de </a:t>
            </a:r>
            <a:r>
              <a:rPr lang="es-ES" sz="2000" dirty="0">
                <a:solidFill>
                  <a:srgbClr val="000000"/>
                </a:solidFill>
              </a:rPr>
              <a:t>Abastecimiento de </a:t>
            </a:r>
            <a:r>
              <a:rPr lang="es-ES" sz="2000" dirty="0" smtClean="0">
                <a:solidFill>
                  <a:srgbClr val="000000"/>
                </a:solidFill>
              </a:rPr>
              <a:t>Agua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s-ES" sz="2000" dirty="0" smtClean="0">
                <a:solidFill>
                  <a:srgbClr val="000000"/>
                </a:solidFill>
              </a:rPr>
              <a:t>Medidas de reutilización</a:t>
            </a:r>
            <a:endParaRPr lang="es-ES" sz="2000" dirty="0">
              <a:solidFill>
                <a:srgbClr val="00000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77831" y="954053"/>
            <a:ext cx="6880266" cy="92333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b="1" dirty="0" smtClean="0"/>
              <a:t>Alternativa 1</a:t>
            </a:r>
          </a:p>
          <a:p>
            <a:r>
              <a:rPr lang="es-ES" dirty="0" smtClean="0"/>
              <a:t>Redefinir Programa de Medidas del PHJ </a:t>
            </a:r>
            <a:r>
              <a:rPr lang="es-ES" dirty="0" smtClean="0"/>
              <a:t>teniendo en cuenta la situación actual</a:t>
            </a:r>
            <a:endParaRPr lang="es-ES" dirty="0"/>
          </a:p>
        </p:txBody>
      </p:sp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4. Alternativas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12" name="Conector recto 11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7296797" y="156337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L’Albufera de Valencia</a:t>
            </a:r>
            <a:endParaRPr lang="es-ES" sz="1200" b="1" i="1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6" y="-8039"/>
            <a:ext cx="1579680" cy="1630859"/>
          </a:xfrm>
          <a:prstGeom prst="rect">
            <a:avLst/>
          </a:prstGeom>
        </p:spPr>
      </p:pic>
      <p:sp>
        <p:nvSpPr>
          <p:cNvPr id="15" name="CuadroTexto 14"/>
          <p:cNvSpPr txBox="1"/>
          <p:nvPr/>
        </p:nvSpPr>
        <p:spPr>
          <a:xfrm>
            <a:off x="8390846" y="-8520"/>
            <a:ext cx="761149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ParqueNat</a:t>
            </a:r>
            <a:endParaRPr lang="es-ES" sz="1000" b="1" dirty="0"/>
          </a:p>
        </p:txBody>
      </p:sp>
    </p:spTree>
    <p:extLst>
      <p:ext uri="{BB962C8B-B14F-4D97-AF65-F5344CB8AC3E}">
        <p14:creationId xmlns:p14="http://schemas.microsoft.com/office/powerpoint/2010/main" val="4036086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4. Alternativas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cxnSp>
        <p:nvCxnSpPr>
          <p:cNvPr id="25" name="Conector recto 24"/>
          <p:cNvCxnSpPr/>
          <p:nvPr/>
        </p:nvCxnSpPr>
        <p:spPr>
          <a:xfrm>
            <a:off x="98343" y="807391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814786" y="4791866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778" y="3527099"/>
            <a:ext cx="1287334" cy="1330025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1544598" y="3327044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821" y="3391666"/>
            <a:ext cx="1355256" cy="1400200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4281255" y="3332894"/>
            <a:ext cx="661695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</a:t>
            </a:r>
            <a:endParaRPr lang="es-ES" sz="1000" b="1" dirty="0"/>
          </a:p>
        </p:txBody>
      </p:sp>
      <p:sp>
        <p:nvSpPr>
          <p:cNvPr id="17" name="CuadroTexto 16"/>
          <p:cNvSpPr txBox="1"/>
          <p:nvPr/>
        </p:nvSpPr>
        <p:spPr>
          <a:xfrm>
            <a:off x="3447925" y="4791866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6366237" y="4780059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19" name="Imagen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37" y="3391666"/>
            <a:ext cx="1371891" cy="1417387"/>
          </a:xfrm>
          <a:prstGeom prst="rect">
            <a:avLst/>
          </a:prstGeom>
        </p:spPr>
      </p:pic>
      <p:sp>
        <p:nvSpPr>
          <p:cNvPr id="20" name="CuadroTexto 19"/>
          <p:cNvSpPr txBox="1"/>
          <p:nvPr/>
        </p:nvSpPr>
        <p:spPr>
          <a:xfrm>
            <a:off x="7521655" y="3350812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sp>
        <p:nvSpPr>
          <p:cNvPr id="21" name="CuadroTexto 20"/>
          <p:cNvSpPr txBox="1"/>
          <p:nvPr/>
        </p:nvSpPr>
        <p:spPr>
          <a:xfrm>
            <a:off x="310603" y="871810"/>
            <a:ext cx="8408308" cy="61216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tIns="28800" bIns="28800" rtlCol="0">
            <a:spAutoFit/>
          </a:bodyPr>
          <a:lstStyle/>
          <a:p>
            <a:r>
              <a:rPr lang="es-ES" b="1" dirty="0" smtClean="0"/>
              <a:t>Alternativa 2</a:t>
            </a:r>
          </a:p>
          <a:p>
            <a:r>
              <a:rPr lang="es-ES" dirty="0" err="1" smtClean="0"/>
              <a:t>Alt</a:t>
            </a:r>
            <a:r>
              <a:rPr lang="es-ES" dirty="0" smtClean="0"/>
              <a:t>. 1 + </a:t>
            </a:r>
            <a:r>
              <a:rPr lang="es-ES" dirty="0" smtClean="0"/>
              <a:t>Medidas para una mejora conservación</a:t>
            </a:r>
            <a:endParaRPr lang="es-ES" dirty="0"/>
          </a:p>
        </p:txBody>
      </p:sp>
      <p:sp>
        <p:nvSpPr>
          <p:cNvPr id="22" name="CuadroTexto 21"/>
          <p:cNvSpPr txBox="1"/>
          <p:nvPr/>
        </p:nvSpPr>
        <p:spPr>
          <a:xfrm>
            <a:off x="272560" y="1504397"/>
            <a:ext cx="82577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Medidas de restauración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Buenas prácticas agrícolas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Limitación de bombeos en situación de sequía prolongada o escasez severa (alerta). </a:t>
            </a:r>
            <a:endParaRPr lang="es-ES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Reutilización </a:t>
            </a:r>
            <a:r>
              <a:rPr lang="es-ES" dirty="0"/>
              <a:t>de las aguas regeneradas en sustitución de aguas de manantiales</a:t>
            </a:r>
            <a:r>
              <a:rPr lang="es-ES" dirty="0" smtClean="0"/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Mejoras en la depuración y saneamiento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Definición de perímetros de protección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s-ES" dirty="0" smtClean="0"/>
              <a:t>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7387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1139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34963938800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295557" y="1813305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 smtClean="0">
                <a:latin typeface="Lato Black"/>
                <a:ea typeface="Lato Black"/>
                <a:cs typeface="Lato Black"/>
              </a:rPr>
              <a:t>Descripción del problema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7213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01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066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917312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868680" y="1235202"/>
            <a:ext cx="7413171" cy="138499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Falta de conocimiento de funcionamiento </a:t>
            </a:r>
            <a:r>
              <a:rPr lang="es-ES" sz="2800" b="1" dirty="0" smtClean="0"/>
              <a:t>hídrico </a:t>
            </a:r>
            <a:r>
              <a:rPr lang="es-ES" sz="2800" dirty="0" smtClean="0"/>
              <a:t>y en especial </a:t>
            </a:r>
            <a:r>
              <a:rPr lang="es-ES" sz="2800" b="1" dirty="0" smtClean="0"/>
              <a:t>hidrogeológico</a:t>
            </a:r>
            <a:r>
              <a:rPr lang="es-ES" sz="2800" dirty="0" smtClean="0"/>
              <a:t> en las zonas húmedas de la demarcación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868680" y="3317163"/>
            <a:ext cx="7413171" cy="954107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ES" sz="2800" dirty="0" smtClean="0"/>
              <a:t>Establecimiento de medidas en función del estudio anterior</a:t>
            </a:r>
            <a:endParaRPr lang="es-ES" sz="2800" dirty="0"/>
          </a:p>
        </p:txBody>
      </p:sp>
      <p:sp>
        <p:nvSpPr>
          <p:cNvPr id="19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1. Descripción del problema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10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>
          <a:xfrm>
            <a:off x="564912" y="1813304"/>
            <a:ext cx="8135937" cy="1295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2500" b="0" i="0" u="none" strike="noStrike" cap="none" baseline="0">
                <a:solidFill>
                  <a:schemeClr val="tx1"/>
                </a:solidFill>
                <a:latin typeface="Lato Black" panose="020F0A02020204030203" pitchFamily="34" charset="0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ES" sz="3200" dirty="0">
                <a:latin typeface="Lato Black"/>
                <a:ea typeface="Lato Black"/>
                <a:cs typeface="Lato Black"/>
              </a:rPr>
              <a:t>Localización y estado </a:t>
            </a:r>
            <a:r>
              <a:rPr lang="es-ES" sz="3200" dirty="0" smtClean="0">
                <a:latin typeface="Lato Black"/>
                <a:ea typeface="Lato Black"/>
                <a:cs typeface="Lato Black"/>
              </a:rPr>
              <a:t>actual </a:t>
            </a:r>
            <a:endParaRPr lang="es-ES" sz="3200" dirty="0">
              <a:latin typeface="Lato Black"/>
              <a:ea typeface="Lato Black"/>
              <a:cs typeface="Lato Black"/>
            </a:endParaRPr>
          </a:p>
        </p:txBody>
      </p:sp>
      <p:sp>
        <p:nvSpPr>
          <p:cNvPr id="4" name="Google Shape;64;p14"/>
          <p:cNvSpPr txBox="1"/>
          <p:nvPr/>
        </p:nvSpPr>
        <p:spPr>
          <a:xfrm>
            <a:off x="898287" y="2236890"/>
            <a:ext cx="7749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 dirty="0" smtClean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Lato Black"/>
              </a:rPr>
              <a:t>02</a:t>
            </a:r>
            <a:endParaRPr sz="3200" dirty="0">
              <a:solidFill>
                <a:srgbClr val="4BB3FD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98991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204467" y="779243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1 Título"/>
          <p:cNvSpPr txBox="1">
            <a:spLocks/>
          </p:cNvSpPr>
          <p:nvPr/>
        </p:nvSpPr>
        <p:spPr bwMode="auto">
          <a:xfrm>
            <a:off x="942576" y="491669"/>
            <a:ext cx="290665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es-ES" sz="2000" b="1" dirty="0" smtClean="0"/>
              <a:t>Localización:</a:t>
            </a:r>
            <a:endParaRPr lang="es-ES" sz="2000" b="1" dirty="0"/>
          </a:p>
        </p:txBody>
      </p:sp>
      <p:sp>
        <p:nvSpPr>
          <p:cNvPr id="31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2. Localización y estado actual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000" y="1024137"/>
            <a:ext cx="3960000" cy="4091720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176606" y="811457"/>
            <a:ext cx="4616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dirty="0" smtClean="0"/>
              <a:t>Por su interés por parte de la CHJ y otras administraciones se propone mejorar </a:t>
            </a:r>
            <a:r>
              <a:rPr lang="es-ES" sz="1600" dirty="0" smtClean="0"/>
              <a:t>conocimiento:</a:t>
            </a:r>
            <a:endParaRPr lang="es-ES" sz="16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681607" y="2925641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Almenara</a:t>
            </a:r>
            <a:endParaRPr lang="es-ES" sz="1200" b="1" i="1" dirty="0"/>
          </a:p>
        </p:txBody>
      </p:sp>
      <p:sp>
        <p:nvSpPr>
          <p:cNvPr id="12" name="CuadroTexto 11"/>
          <p:cNvSpPr txBox="1"/>
          <p:nvPr/>
        </p:nvSpPr>
        <p:spPr>
          <a:xfrm>
            <a:off x="2882940" y="3016779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</a:t>
            </a:r>
            <a:r>
              <a:rPr lang="es-ES" sz="1200" b="1" i="1" dirty="0" err="1" smtClean="0"/>
              <a:t>dels</a:t>
            </a:r>
            <a:r>
              <a:rPr lang="es-ES" sz="1200" b="1" i="1" dirty="0" smtClean="0"/>
              <a:t> Moros</a:t>
            </a:r>
            <a:endParaRPr lang="es-ES" sz="1200" b="1" i="1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25" y="1457214"/>
            <a:ext cx="1517416" cy="1567738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3831105" y="1388353"/>
            <a:ext cx="661695" cy="2462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28" y="1428206"/>
            <a:ext cx="1467343" cy="1516003"/>
          </a:xfrm>
          <a:prstGeom prst="rect">
            <a:avLst/>
          </a:prstGeom>
        </p:spPr>
      </p:pic>
      <p:sp>
        <p:nvSpPr>
          <p:cNvPr id="16" name="CuadroTexto 15"/>
          <p:cNvSpPr txBox="1"/>
          <p:nvPr/>
        </p:nvSpPr>
        <p:spPr>
          <a:xfrm>
            <a:off x="1706319" y="1332711"/>
            <a:ext cx="661695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  <a:endParaRPr lang="es-ES" sz="1000" b="1" dirty="0"/>
          </a:p>
        </p:txBody>
      </p:sp>
      <p:sp>
        <p:nvSpPr>
          <p:cNvPr id="18" name="CuadroTexto 17"/>
          <p:cNvSpPr txBox="1"/>
          <p:nvPr/>
        </p:nvSpPr>
        <p:spPr>
          <a:xfrm>
            <a:off x="471084" y="4838858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L’Albufera de Valencia</a:t>
            </a:r>
            <a:endParaRPr lang="es-ES" sz="1200" b="1" i="1" dirty="0"/>
          </a:p>
        </p:txBody>
      </p:sp>
      <p:sp>
        <p:nvSpPr>
          <p:cNvPr id="20" name="CuadroTexto 19"/>
          <p:cNvSpPr txBox="1"/>
          <p:nvPr/>
        </p:nvSpPr>
        <p:spPr>
          <a:xfrm>
            <a:off x="2659956" y="4866501"/>
            <a:ext cx="1644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i="1" dirty="0" smtClean="0"/>
              <a:t>Marjal Pego-Oliva</a:t>
            </a:r>
            <a:endParaRPr lang="es-ES" sz="1200" b="1" i="1" dirty="0"/>
          </a:p>
        </p:txBody>
      </p:sp>
      <p:pic>
        <p:nvPicPr>
          <p:cNvPr id="21" name="Imagen 20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25" y="3355712"/>
            <a:ext cx="1517416" cy="1567738"/>
          </a:xfrm>
          <a:prstGeom prst="rect">
            <a:avLst/>
          </a:prstGeom>
        </p:spPr>
      </p:pic>
      <p:sp>
        <p:nvSpPr>
          <p:cNvPr id="22" name="CuadroTexto 21"/>
          <p:cNvSpPr txBox="1"/>
          <p:nvPr/>
        </p:nvSpPr>
        <p:spPr>
          <a:xfrm>
            <a:off x="3623288" y="3353115"/>
            <a:ext cx="869512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ParqueNat</a:t>
            </a:r>
            <a:endParaRPr lang="es-ES" sz="1000" b="1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93" y="3267441"/>
            <a:ext cx="1579680" cy="1630859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1565133" y="3305060"/>
            <a:ext cx="761149" cy="553998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1000" b="1" dirty="0" smtClean="0"/>
              <a:t>RAMSAR</a:t>
            </a:r>
          </a:p>
          <a:p>
            <a:r>
              <a:rPr lang="es-ES" sz="1000" b="1" dirty="0" smtClean="0"/>
              <a:t>RN2000</a:t>
            </a:r>
          </a:p>
          <a:p>
            <a:r>
              <a:rPr lang="es-ES" sz="1000" b="1" dirty="0" err="1" smtClean="0"/>
              <a:t>ParqueNat</a:t>
            </a:r>
            <a:endParaRPr lang="es-ES" sz="1000" b="1" dirty="0"/>
          </a:p>
        </p:txBody>
      </p:sp>
    </p:spTree>
    <p:extLst>
      <p:ext uri="{BB962C8B-B14F-4D97-AF65-F5344CB8AC3E}">
        <p14:creationId xmlns:p14="http://schemas.microsoft.com/office/powerpoint/2010/main" val="423413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893429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 Título"/>
          <p:cNvSpPr txBox="1">
            <a:spLocks/>
          </p:cNvSpPr>
          <p:nvPr/>
        </p:nvSpPr>
        <p:spPr bwMode="auto">
          <a:xfrm>
            <a:off x="824848" y="594076"/>
            <a:ext cx="5399918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es-ES" sz="2000" b="1" dirty="0" smtClean="0"/>
              <a:t>Estado cuantitativo de las aguas subterráneas</a:t>
            </a:r>
            <a:r>
              <a:rPr lang="es-ES" sz="1600" b="1" dirty="0" smtClean="0"/>
              <a:t>:</a:t>
            </a:r>
            <a:endParaRPr lang="es-ES" sz="1600" b="1" dirty="0"/>
          </a:p>
        </p:txBody>
      </p:sp>
      <p:sp>
        <p:nvSpPr>
          <p:cNvPr id="19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2. Localización y estado actual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101516" y="4558724"/>
            <a:ext cx="37751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cuantitativo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aguas subterráneas.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 </a:t>
            </a:r>
            <a:r>
              <a:rPr lang="es-ES" sz="1500" b="1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balance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hídrico.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(Doc. Iniciales 2028-2033)</a:t>
            </a:r>
            <a:endParaRPr lang="es-ES" sz="1500" b="1" i="1" kern="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4931228" y="4558725"/>
            <a:ext cx="37666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Aft>
                <a:spcPts val="1200"/>
              </a:spcAft>
              <a:buClr>
                <a:srgbClr val="0070C0"/>
              </a:buClr>
              <a:tabLst>
                <a:tab pos="180340" algn="l"/>
                <a:tab pos="540385" algn="l"/>
                <a:tab pos="900430" algn="l"/>
                <a:tab pos="1260475" algn="l"/>
                <a:tab pos="1620520" algn="l"/>
                <a:tab pos="1980565" algn="l"/>
                <a:tab pos="2340610" algn="l"/>
                <a:tab pos="2700655" algn="l"/>
              </a:tabLst>
            </a:pP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cuantitativo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agua subterránea.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 </a:t>
            </a:r>
            <a:r>
              <a:rPr lang="es-ES" sz="1500" b="1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intrusión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marina.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(Doc. Iniciales 2028-2033)</a:t>
            </a:r>
            <a:endParaRPr lang="es-ES" sz="1500" b="1" i="1" kern="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Grupo 8"/>
          <p:cNvGrpSpPr/>
          <p:nvPr/>
        </p:nvGrpSpPr>
        <p:grpSpPr>
          <a:xfrm>
            <a:off x="102604" y="959155"/>
            <a:ext cx="3669626" cy="3630992"/>
            <a:chOff x="102604" y="1024466"/>
            <a:chExt cx="3669626" cy="3630992"/>
          </a:xfrm>
        </p:grpSpPr>
        <p:grpSp>
          <p:nvGrpSpPr>
            <p:cNvPr id="5" name="Grupo 4"/>
            <p:cNvGrpSpPr>
              <a:grpSpLocks noChangeAspect="1"/>
            </p:cNvGrpSpPr>
            <p:nvPr/>
          </p:nvGrpSpPr>
          <p:grpSpPr>
            <a:xfrm>
              <a:off x="241656" y="1024466"/>
              <a:ext cx="3530574" cy="3518079"/>
              <a:chOff x="232904" y="1311143"/>
              <a:chExt cx="3182975" cy="3171710"/>
            </a:xfrm>
          </p:grpSpPr>
          <p:pic>
            <p:nvPicPr>
              <p:cNvPr id="27" name="Imagen 26" descr="\\ophrepo\PHJ2833\03_DocumentosIniciales\V01_Documentos_Iniciales\02_Anejos\04_Figuras_GIS\03-Estado\02_MSubterraneas\Estado_Cuant_SBT_Test1_Balance_hidrico.jpg"/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600"/>
              <a:stretch/>
            </p:blipFill>
            <p:spPr bwMode="auto">
              <a:xfrm>
                <a:off x="232904" y="1311143"/>
                <a:ext cx="3182975" cy="317171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" name="Grupo 1"/>
              <p:cNvGrpSpPr>
                <a:grpSpLocks noChangeAspect="1"/>
              </p:cNvGrpSpPr>
              <p:nvPr/>
            </p:nvGrpSpPr>
            <p:grpSpPr>
              <a:xfrm>
                <a:off x="2453861" y="2463798"/>
                <a:ext cx="317634" cy="1029134"/>
                <a:chOff x="5619902" y="2145991"/>
                <a:chExt cx="464501" cy="1504993"/>
              </a:xfrm>
            </p:grpSpPr>
            <p:sp>
              <p:nvSpPr>
                <p:cNvPr id="11" name="Elipse 10"/>
                <p:cNvSpPr/>
                <p:nvPr/>
              </p:nvSpPr>
              <p:spPr>
                <a:xfrm rot="927148">
                  <a:off x="5786481" y="2145991"/>
                  <a:ext cx="73877" cy="1524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2" name="Elipse 11"/>
                <p:cNvSpPr/>
                <p:nvPr/>
              </p:nvSpPr>
              <p:spPr>
                <a:xfrm rot="2879467">
                  <a:off x="5744653" y="2344283"/>
                  <a:ext cx="45719" cy="8007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3" name="Elipse 12"/>
                <p:cNvSpPr/>
                <p:nvPr/>
              </p:nvSpPr>
              <p:spPr>
                <a:xfrm>
                  <a:off x="5619902" y="2814639"/>
                  <a:ext cx="136053" cy="134937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4" name="Elipse 13"/>
                <p:cNvSpPr/>
                <p:nvPr/>
              </p:nvSpPr>
              <p:spPr>
                <a:xfrm rot="2463074" flipH="1" flipV="1">
                  <a:off x="6024099" y="3590708"/>
                  <a:ext cx="60304" cy="60276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</p:grpSp>
        <p:pic>
          <p:nvPicPr>
            <p:cNvPr id="23" name="Imagen 22" descr="\\ophrepo\PHJ2833\03_DocumentosIniciales\V01_Documentos_Iniciales\02_Anejos\04_Figuras_GIS\03-Estado\02_MSubterraneas\Estado_Cuant_SBT_Test1_Balance_hidrico.jpg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7" t="95788" r="55911" b="-324"/>
            <a:stretch/>
          </p:blipFill>
          <p:spPr bwMode="auto">
            <a:xfrm>
              <a:off x="102604" y="4355738"/>
              <a:ext cx="2347045" cy="2997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Imagen 23" descr="\\ophrepo\PHJ2833\03_DocumentosIniciales\V01_Documentos_Iniciales\02_Anejos\04_Figuras_GIS\03-Estado\02_MSubterraneas\Estado_Cuant_SBT_Test1_Balance_hidrico.jpg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87" t="87278" r="59748" b="10548"/>
            <a:stretch/>
          </p:blipFill>
          <p:spPr bwMode="auto">
            <a:xfrm>
              <a:off x="156747" y="3799511"/>
              <a:ext cx="1646653" cy="1773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Imagen 24" descr="\\ophrepo\PHJ2833\03_DocumentosIniciales\V01_Documentos_Iniciales\02_Anejos\04_Figuras_GIS\03-Estado\02_MSubterraneas\Estado_Cuant_SBT_Test1_Balance_hidrico.jpg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8" t="90278" r="66039" b="3427"/>
            <a:stretch/>
          </p:blipFill>
          <p:spPr bwMode="auto">
            <a:xfrm>
              <a:off x="103833" y="3986715"/>
              <a:ext cx="1699567" cy="4159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CuadroTexto 9"/>
          <p:cNvSpPr txBox="1"/>
          <p:nvPr/>
        </p:nvSpPr>
        <p:spPr>
          <a:xfrm>
            <a:off x="2901891" y="2127556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y </a:t>
            </a:r>
            <a:r>
              <a:rPr lang="es-ES" sz="900" b="1" dirty="0" err="1">
                <a:solidFill>
                  <a:srgbClr val="FF0000"/>
                </a:solidFill>
              </a:rPr>
              <a:t>E</a:t>
            </a:r>
            <a:r>
              <a:rPr lang="es-ES" sz="900" b="1" dirty="0" err="1" smtClean="0">
                <a:solidFill>
                  <a:srgbClr val="FF0000"/>
                </a:solidFill>
              </a:rPr>
              <a:t>stanys</a:t>
            </a:r>
            <a:r>
              <a:rPr lang="es-ES" sz="900" b="1" dirty="0" smtClean="0">
                <a:solidFill>
                  <a:srgbClr val="FF0000"/>
                </a:solidFill>
              </a:rPr>
              <a:t> </a:t>
            </a:r>
            <a:r>
              <a:rPr lang="es-ES" sz="900" b="1" dirty="0" err="1" smtClean="0">
                <a:solidFill>
                  <a:srgbClr val="FF0000"/>
                </a:solidFill>
              </a:rPr>
              <a:t>d’Almenara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2817081" y="2303040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</a:t>
            </a:r>
            <a:r>
              <a:rPr lang="es-ES" sz="900" b="1" dirty="0" err="1" smtClean="0">
                <a:solidFill>
                  <a:srgbClr val="FF0000"/>
                </a:solidFill>
              </a:rPr>
              <a:t>dels</a:t>
            </a:r>
            <a:r>
              <a:rPr lang="es-ES" sz="900" b="1" dirty="0" smtClean="0">
                <a:solidFill>
                  <a:srgbClr val="FF0000"/>
                </a:solidFill>
              </a:rPr>
              <a:t> Moros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33" name="CuadroTexto 32"/>
          <p:cNvSpPr txBox="1"/>
          <p:nvPr/>
        </p:nvSpPr>
        <p:spPr>
          <a:xfrm>
            <a:off x="2773361" y="2694416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00CC00"/>
                </a:solidFill>
              </a:rPr>
              <a:t>Albufera de València</a:t>
            </a:r>
            <a:endParaRPr lang="es-ES" sz="900" b="1" dirty="0">
              <a:solidFill>
                <a:srgbClr val="00CC00"/>
              </a:solidFill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955453" y="3152595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de Pego-Oliva</a:t>
            </a:r>
            <a:endParaRPr lang="es-ES" sz="900" b="1" dirty="0">
              <a:solidFill>
                <a:srgbClr val="FF0000"/>
              </a:solidFill>
            </a:endParaRPr>
          </a:p>
        </p:txBody>
      </p:sp>
      <p:grpSp>
        <p:nvGrpSpPr>
          <p:cNvPr id="52" name="Grupo 51"/>
          <p:cNvGrpSpPr/>
          <p:nvPr/>
        </p:nvGrpSpPr>
        <p:grpSpPr>
          <a:xfrm>
            <a:off x="4774366" y="888277"/>
            <a:ext cx="4573377" cy="3718681"/>
            <a:chOff x="4774366" y="927463"/>
            <a:chExt cx="4573377" cy="3718681"/>
          </a:xfrm>
        </p:grpSpPr>
        <p:pic>
          <p:nvPicPr>
            <p:cNvPr id="37" name="Imagen 36"/>
            <p:cNvPicPr/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67" t="4324" r="1980"/>
            <a:stretch/>
          </p:blipFill>
          <p:spPr>
            <a:xfrm>
              <a:off x="5064595" y="927463"/>
              <a:ext cx="3324497" cy="3557794"/>
            </a:xfrm>
            <a:prstGeom prst="rect">
              <a:avLst/>
            </a:prstGeom>
          </p:spPr>
        </p:pic>
        <p:grpSp>
          <p:nvGrpSpPr>
            <p:cNvPr id="40" name="Grupo 39"/>
            <p:cNvGrpSpPr>
              <a:grpSpLocks noChangeAspect="1"/>
            </p:cNvGrpSpPr>
            <p:nvPr/>
          </p:nvGrpSpPr>
          <p:grpSpPr>
            <a:xfrm>
              <a:off x="7370823" y="2216574"/>
              <a:ext cx="358731" cy="1142438"/>
              <a:chOff x="5591939" y="2141841"/>
              <a:chExt cx="468637" cy="1492438"/>
            </a:xfrm>
          </p:grpSpPr>
          <p:sp>
            <p:nvSpPr>
              <p:cNvPr id="41" name="Elipse 40"/>
              <p:cNvSpPr/>
              <p:nvPr/>
            </p:nvSpPr>
            <p:spPr>
              <a:xfrm rot="927148">
                <a:off x="5774033" y="2141841"/>
                <a:ext cx="73877" cy="15240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2" name="Elipse 41"/>
              <p:cNvSpPr/>
              <p:nvPr/>
            </p:nvSpPr>
            <p:spPr>
              <a:xfrm rot="2879467">
                <a:off x="5723913" y="2342209"/>
                <a:ext cx="45719" cy="8007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" name="Elipse 42"/>
              <p:cNvSpPr/>
              <p:nvPr/>
            </p:nvSpPr>
            <p:spPr>
              <a:xfrm>
                <a:off x="5591939" y="2800810"/>
                <a:ext cx="136054" cy="13493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" name="Elipse 43"/>
              <p:cNvSpPr/>
              <p:nvPr/>
            </p:nvSpPr>
            <p:spPr>
              <a:xfrm rot="2463074" flipH="1">
                <a:off x="5999302" y="3574553"/>
                <a:ext cx="61274" cy="5972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5" name="CuadroTexto 44"/>
            <p:cNvSpPr txBox="1"/>
            <p:nvPr/>
          </p:nvSpPr>
          <p:spPr>
            <a:xfrm>
              <a:off x="7523827" y="2145037"/>
              <a:ext cx="1712442" cy="23083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s-ES" sz="900" b="1" dirty="0" smtClean="0">
                  <a:solidFill>
                    <a:srgbClr val="FF0000"/>
                  </a:solidFill>
                </a:rPr>
                <a:t>Marjal y </a:t>
              </a:r>
              <a:r>
                <a:rPr lang="es-ES" sz="900" b="1" dirty="0" err="1">
                  <a:solidFill>
                    <a:srgbClr val="FF0000"/>
                  </a:solidFill>
                </a:rPr>
                <a:t>E</a:t>
              </a:r>
              <a:r>
                <a:rPr lang="es-ES" sz="900" b="1" dirty="0" err="1" smtClean="0">
                  <a:solidFill>
                    <a:srgbClr val="FF0000"/>
                  </a:solidFill>
                </a:rPr>
                <a:t>stanys</a:t>
              </a:r>
              <a:r>
                <a:rPr lang="es-ES" sz="900" b="1" dirty="0" smtClean="0">
                  <a:solidFill>
                    <a:srgbClr val="FF0000"/>
                  </a:solidFill>
                </a:rPr>
                <a:t> </a:t>
              </a:r>
              <a:r>
                <a:rPr lang="es-ES" sz="900" b="1" dirty="0" err="1" smtClean="0">
                  <a:solidFill>
                    <a:srgbClr val="FF0000"/>
                  </a:solidFill>
                </a:rPr>
                <a:t>d’Almenara</a:t>
              </a:r>
              <a:endParaRPr lang="es-ES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CuadroTexto 45"/>
            <p:cNvSpPr txBox="1"/>
            <p:nvPr/>
          </p:nvSpPr>
          <p:spPr>
            <a:xfrm>
              <a:off x="7454862" y="2305862"/>
              <a:ext cx="1712442" cy="23083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900" b="1">
                  <a:solidFill>
                    <a:srgbClr val="FF0000"/>
                  </a:solidFill>
                </a:defRPr>
              </a:lvl1pPr>
            </a:lstStyle>
            <a:p>
              <a:r>
                <a:rPr lang="es-ES" dirty="0"/>
                <a:t>Marjal </a:t>
              </a:r>
              <a:r>
                <a:rPr lang="es-ES" dirty="0" err="1"/>
                <a:t>dels</a:t>
              </a:r>
              <a:r>
                <a:rPr lang="es-ES" dirty="0"/>
                <a:t> Moros</a:t>
              </a:r>
            </a:p>
          </p:txBody>
        </p:sp>
        <p:sp>
          <p:nvSpPr>
            <p:cNvPr id="47" name="CuadroTexto 46"/>
            <p:cNvSpPr txBox="1"/>
            <p:nvPr/>
          </p:nvSpPr>
          <p:spPr>
            <a:xfrm>
              <a:off x="7415691" y="2623973"/>
              <a:ext cx="1712442" cy="23083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900" b="1">
                  <a:solidFill>
                    <a:srgbClr val="FF0000"/>
                  </a:solidFill>
                </a:defRPr>
              </a:lvl1pPr>
            </a:lstStyle>
            <a:p>
              <a:r>
                <a:rPr lang="es-ES" dirty="0">
                  <a:solidFill>
                    <a:srgbClr val="00CC00"/>
                  </a:solidFill>
                </a:rPr>
                <a:t>Albufera de València</a:t>
              </a:r>
            </a:p>
          </p:txBody>
        </p:sp>
        <p:sp>
          <p:nvSpPr>
            <p:cNvPr id="48" name="CuadroTexto 47"/>
            <p:cNvSpPr txBox="1"/>
            <p:nvPr/>
          </p:nvSpPr>
          <p:spPr>
            <a:xfrm>
              <a:off x="7635301" y="3158956"/>
              <a:ext cx="1712442" cy="230832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bg1"/>
              </a:outerShdw>
            </a:effectLst>
          </p:spPr>
          <p:txBody>
            <a:bodyPr wrap="square" rtlCol="0">
              <a:spAutoFit/>
            </a:bodyPr>
            <a:lstStyle>
              <a:defPPr>
                <a:defRPr lang="es-ES"/>
              </a:defPPr>
              <a:lvl1pPr>
                <a:defRPr sz="900" b="1">
                  <a:solidFill>
                    <a:srgbClr val="FF0000"/>
                  </a:solidFill>
                </a:defRPr>
              </a:lvl1pPr>
            </a:lstStyle>
            <a:p>
              <a:r>
                <a:rPr lang="es-ES" dirty="0">
                  <a:solidFill>
                    <a:srgbClr val="00CC00"/>
                  </a:solidFill>
                </a:rPr>
                <a:t>Marjal de Pego-Oliva</a:t>
              </a:r>
            </a:p>
          </p:txBody>
        </p:sp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74366" y="3721753"/>
              <a:ext cx="1695553" cy="179713"/>
            </a:xfrm>
            <a:prstGeom prst="rect">
              <a:avLst/>
            </a:prstGeom>
          </p:spPr>
        </p:pic>
        <p:pic>
          <p:nvPicPr>
            <p:cNvPr id="26" name="Imagen 25"/>
            <p:cNvPicPr>
              <a:picLocks noChangeAspect="1"/>
            </p:cNvPicPr>
            <p:nvPr/>
          </p:nvPicPr>
          <p:blipFill rotWithShape="1">
            <a:blip r:embed="rId5"/>
            <a:srcRect t="75147" b="1633"/>
            <a:stretch/>
          </p:blipFill>
          <p:spPr>
            <a:xfrm>
              <a:off x="4774366" y="4462148"/>
              <a:ext cx="2305090" cy="183996"/>
            </a:xfrm>
            <a:prstGeom prst="rect">
              <a:avLst/>
            </a:prstGeom>
          </p:spPr>
        </p:pic>
        <p:pic>
          <p:nvPicPr>
            <p:cNvPr id="51" name="Imagen 50"/>
            <p:cNvPicPr>
              <a:picLocks noChangeAspect="1"/>
            </p:cNvPicPr>
            <p:nvPr/>
          </p:nvPicPr>
          <p:blipFill rotWithShape="1">
            <a:blip r:embed="rId5"/>
            <a:srcRect t="2380" r="21721" b="25016"/>
            <a:stretch/>
          </p:blipFill>
          <p:spPr>
            <a:xfrm>
              <a:off x="4774366" y="3897725"/>
              <a:ext cx="1786277" cy="569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430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 Título"/>
          <p:cNvSpPr txBox="1">
            <a:spLocks/>
          </p:cNvSpPr>
          <p:nvPr/>
        </p:nvSpPr>
        <p:spPr bwMode="auto">
          <a:xfrm>
            <a:off x="755080" y="549166"/>
            <a:ext cx="6606210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es-ES" sz="2000" b="1" dirty="0"/>
              <a:t>C</a:t>
            </a:r>
            <a:r>
              <a:rPr lang="es-ES" sz="2000" b="1" dirty="0" smtClean="0"/>
              <a:t>ontaminación difusa de las aguas subterráneas</a:t>
            </a:r>
            <a:endParaRPr lang="es-ES" sz="1600" b="1" dirty="0"/>
          </a:p>
        </p:txBody>
      </p:sp>
      <p:sp>
        <p:nvSpPr>
          <p:cNvPr id="19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 Localización y estado actual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69507" y="4582924"/>
            <a:ext cx="42306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Número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incumplimientos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masas de agua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subterráneas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 masas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riesgo. Periodo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2010-2024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198397" y="4611250"/>
            <a:ext cx="431580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Porcentaje de años de las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aguas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subterráneas en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 estado químico por </a:t>
            </a:r>
            <a:r>
              <a:rPr lang="es-ES" sz="1500" b="1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nitratos.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Periodo 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2010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s-ES" sz="15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</a:t>
            </a:r>
            <a:r>
              <a:rPr lang="es-ES" sz="15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7" name="Conector recto 6"/>
          <p:cNvCxnSpPr/>
          <p:nvPr/>
        </p:nvCxnSpPr>
        <p:spPr>
          <a:xfrm>
            <a:off x="108043" y="875593"/>
            <a:ext cx="23900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upo 45"/>
          <p:cNvGrpSpPr>
            <a:grpSpLocks noChangeAspect="1"/>
          </p:cNvGrpSpPr>
          <p:nvPr/>
        </p:nvGrpSpPr>
        <p:grpSpPr>
          <a:xfrm>
            <a:off x="476042" y="1061603"/>
            <a:ext cx="3315207" cy="3547422"/>
            <a:chOff x="16932" y="1251809"/>
            <a:chExt cx="3066000" cy="3280759"/>
          </a:xfrm>
        </p:grpSpPr>
        <p:pic>
          <p:nvPicPr>
            <p:cNvPr id="10" name="Imagen 9" descr="\\ophrepo\PHJ2833\04_EpTI\V01_EpTI\01_Memoria\01_Documento\01-Fichas\04_ContDifusa\02-GIS\03-JPG\Evolu_Evalua_Estado_V4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46"/>
            <a:stretch/>
          </p:blipFill>
          <p:spPr bwMode="auto">
            <a:xfrm>
              <a:off x="16932" y="1251809"/>
              <a:ext cx="3066000" cy="3280759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" name="Grupo 1"/>
            <p:cNvGrpSpPr>
              <a:grpSpLocks noChangeAspect="1"/>
            </p:cNvGrpSpPr>
            <p:nvPr/>
          </p:nvGrpSpPr>
          <p:grpSpPr>
            <a:xfrm>
              <a:off x="1984270" y="2416667"/>
              <a:ext cx="356606" cy="1020593"/>
              <a:chOff x="2692555" y="2302999"/>
              <a:chExt cx="352854" cy="1138824"/>
            </a:xfrm>
          </p:grpSpPr>
          <p:sp>
            <p:nvSpPr>
              <p:cNvPr id="14" name="Elipse 13"/>
              <p:cNvSpPr/>
              <p:nvPr/>
            </p:nvSpPr>
            <p:spPr>
              <a:xfrm rot="927148">
                <a:off x="2831469" y="2302999"/>
                <a:ext cx="56035" cy="11559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5" name="Elipse 14"/>
              <p:cNvSpPr/>
              <p:nvPr/>
            </p:nvSpPr>
            <p:spPr>
              <a:xfrm rot="2879467">
                <a:off x="2799743" y="2453401"/>
                <a:ext cx="34677" cy="607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6" name="Elipse 15"/>
              <p:cNvSpPr/>
              <p:nvPr/>
            </p:nvSpPr>
            <p:spPr>
              <a:xfrm>
                <a:off x="2692555" y="2810161"/>
                <a:ext cx="103195" cy="10234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" name="Elipse 16"/>
              <p:cNvSpPr/>
              <p:nvPr/>
            </p:nvSpPr>
            <p:spPr>
              <a:xfrm rot="2463074" flipH="1">
                <a:off x="2999204" y="3389717"/>
                <a:ext cx="46205" cy="5210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25" name="CuadroTexto 24"/>
          <p:cNvSpPr txBox="1"/>
          <p:nvPr/>
        </p:nvSpPr>
        <p:spPr>
          <a:xfrm>
            <a:off x="2765158" y="2242827"/>
            <a:ext cx="1749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y </a:t>
            </a:r>
            <a:r>
              <a:rPr lang="es-ES" sz="900" b="1" dirty="0" err="1">
                <a:solidFill>
                  <a:srgbClr val="FF0000"/>
                </a:solidFill>
              </a:rPr>
              <a:t>E</a:t>
            </a:r>
            <a:r>
              <a:rPr lang="es-ES" sz="900" b="1" dirty="0" err="1" smtClean="0">
                <a:solidFill>
                  <a:srgbClr val="FF0000"/>
                </a:solidFill>
              </a:rPr>
              <a:t>stanys</a:t>
            </a:r>
            <a:r>
              <a:rPr lang="es-ES" sz="900" b="1" dirty="0" smtClean="0">
                <a:solidFill>
                  <a:srgbClr val="FF0000"/>
                </a:solidFill>
              </a:rPr>
              <a:t> </a:t>
            </a:r>
            <a:r>
              <a:rPr lang="es-ES" sz="900" b="1" dirty="0" err="1" smtClean="0">
                <a:solidFill>
                  <a:srgbClr val="FF0000"/>
                </a:solidFill>
              </a:rPr>
              <a:t>d’Almenara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2703571" y="2385730"/>
            <a:ext cx="1749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</a:t>
            </a:r>
            <a:r>
              <a:rPr lang="es-ES" sz="900" b="1" dirty="0" err="1" smtClean="0">
                <a:solidFill>
                  <a:srgbClr val="FF0000"/>
                </a:solidFill>
              </a:rPr>
              <a:t>dels</a:t>
            </a:r>
            <a:r>
              <a:rPr lang="es-ES" sz="900" b="1" dirty="0" smtClean="0">
                <a:solidFill>
                  <a:srgbClr val="FF0000"/>
                </a:solidFill>
              </a:rPr>
              <a:t> Moros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2648585" y="2723675"/>
            <a:ext cx="1749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Albufera de València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2916726" y="3204231"/>
            <a:ext cx="1749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de Pego-Oliva</a:t>
            </a:r>
            <a:endParaRPr lang="es-ES" sz="900" b="1" dirty="0">
              <a:solidFill>
                <a:srgbClr val="FF0000"/>
              </a:solidFill>
            </a:endParaRPr>
          </a:p>
        </p:txBody>
      </p:sp>
      <p:grpSp>
        <p:nvGrpSpPr>
          <p:cNvPr id="47" name="Grupo 46"/>
          <p:cNvGrpSpPr>
            <a:grpSpLocks noChangeAspect="1"/>
          </p:cNvGrpSpPr>
          <p:nvPr/>
        </p:nvGrpSpPr>
        <p:grpSpPr>
          <a:xfrm>
            <a:off x="5365477" y="962238"/>
            <a:ext cx="3063392" cy="3306144"/>
            <a:chOff x="5539859" y="1092339"/>
            <a:chExt cx="2839452" cy="3064459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 rotWithShape="1">
            <a:blip r:embed="rId3"/>
            <a:srcRect l="12044" t="1158" b="6751"/>
            <a:stretch/>
          </p:blipFill>
          <p:spPr>
            <a:xfrm>
              <a:off x="5539859" y="1092339"/>
              <a:ext cx="2839452" cy="3064459"/>
            </a:xfrm>
            <a:prstGeom prst="rect">
              <a:avLst/>
            </a:prstGeom>
          </p:spPr>
        </p:pic>
        <p:grpSp>
          <p:nvGrpSpPr>
            <p:cNvPr id="18" name="Grupo 17"/>
            <p:cNvGrpSpPr>
              <a:grpSpLocks noChangeAspect="1"/>
            </p:cNvGrpSpPr>
            <p:nvPr/>
          </p:nvGrpSpPr>
          <p:grpSpPr>
            <a:xfrm>
              <a:off x="7402856" y="2225451"/>
              <a:ext cx="373755" cy="1069674"/>
              <a:chOff x="2692555" y="2302999"/>
              <a:chExt cx="352854" cy="1138824"/>
            </a:xfrm>
          </p:grpSpPr>
          <p:sp>
            <p:nvSpPr>
              <p:cNvPr id="21" name="Elipse 20"/>
              <p:cNvSpPr/>
              <p:nvPr/>
            </p:nvSpPr>
            <p:spPr>
              <a:xfrm rot="927148">
                <a:off x="2831469" y="2302999"/>
                <a:ext cx="56035" cy="11559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" name="Elipse 21"/>
              <p:cNvSpPr/>
              <p:nvPr/>
            </p:nvSpPr>
            <p:spPr>
              <a:xfrm rot="2879467">
                <a:off x="2799743" y="2453401"/>
                <a:ext cx="34677" cy="60732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" name="Elipse 22"/>
              <p:cNvSpPr/>
              <p:nvPr/>
            </p:nvSpPr>
            <p:spPr>
              <a:xfrm>
                <a:off x="2692555" y="2810161"/>
                <a:ext cx="103195" cy="10234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4" name="Elipse 23"/>
              <p:cNvSpPr/>
              <p:nvPr/>
            </p:nvSpPr>
            <p:spPr>
              <a:xfrm rot="2463074" flipH="1">
                <a:off x="2999204" y="3389717"/>
                <a:ext cx="46205" cy="5210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29" name="CuadroTexto 28"/>
          <p:cNvSpPr txBox="1"/>
          <p:nvPr/>
        </p:nvSpPr>
        <p:spPr>
          <a:xfrm>
            <a:off x="7551828" y="2115111"/>
            <a:ext cx="1833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y </a:t>
            </a:r>
            <a:r>
              <a:rPr lang="es-ES" sz="900" b="1" dirty="0" err="1">
                <a:solidFill>
                  <a:srgbClr val="FF0000"/>
                </a:solidFill>
              </a:rPr>
              <a:t>E</a:t>
            </a:r>
            <a:r>
              <a:rPr lang="es-ES" sz="900" b="1" dirty="0" err="1" smtClean="0">
                <a:solidFill>
                  <a:srgbClr val="FF0000"/>
                </a:solidFill>
              </a:rPr>
              <a:t>stanys</a:t>
            </a:r>
            <a:r>
              <a:rPr lang="es-ES" sz="900" b="1" dirty="0" smtClean="0">
                <a:solidFill>
                  <a:srgbClr val="FF0000"/>
                </a:solidFill>
              </a:rPr>
              <a:t> </a:t>
            </a:r>
            <a:r>
              <a:rPr lang="es-ES" sz="900" b="1" dirty="0" err="1" smtClean="0">
                <a:solidFill>
                  <a:srgbClr val="FF0000"/>
                </a:solidFill>
              </a:rPr>
              <a:t>d’Almenara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30" name="CuadroTexto 29"/>
          <p:cNvSpPr txBox="1"/>
          <p:nvPr/>
        </p:nvSpPr>
        <p:spPr>
          <a:xfrm>
            <a:off x="7480165" y="2282088"/>
            <a:ext cx="1833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</a:t>
            </a:r>
            <a:r>
              <a:rPr lang="es-ES" sz="900" b="1" dirty="0" err="1" smtClean="0">
                <a:solidFill>
                  <a:srgbClr val="FF0000"/>
                </a:solidFill>
              </a:rPr>
              <a:t>dels</a:t>
            </a:r>
            <a:r>
              <a:rPr lang="es-ES" sz="900" b="1" dirty="0" smtClean="0">
                <a:solidFill>
                  <a:srgbClr val="FF0000"/>
                </a:solidFill>
              </a:rPr>
              <a:t> Moros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7434368" y="2604482"/>
            <a:ext cx="1833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Albufera de València</a:t>
            </a:r>
            <a:endParaRPr lang="es-ES" sz="900" b="1" dirty="0">
              <a:solidFill>
                <a:srgbClr val="FF0000"/>
              </a:solidFill>
            </a:endParaRPr>
          </a:p>
        </p:txBody>
      </p:sp>
      <p:pic>
        <p:nvPicPr>
          <p:cNvPr id="43" name="Imagen 42"/>
          <p:cNvPicPr>
            <a:picLocks noChangeAspect="1"/>
          </p:cNvPicPr>
          <p:nvPr/>
        </p:nvPicPr>
        <p:blipFill rotWithShape="1">
          <a:blip r:embed="rId3"/>
          <a:srcRect l="1750" t="77027" r="55948" b="680"/>
          <a:stretch/>
        </p:blipFill>
        <p:spPr>
          <a:xfrm>
            <a:off x="4747365" y="3641339"/>
            <a:ext cx="1785445" cy="969911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7720159" y="3117145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de Pego-Oliva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481024" y="892438"/>
            <a:ext cx="1963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u="sng" dirty="0" smtClean="0"/>
              <a:t>Plaguicidas (Ag </a:t>
            </a:r>
            <a:r>
              <a:rPr lang="es-ES" sz="1600" b="1" u="sng" dirty="0" err="1" smtClean="0"/>
              <a:t>Subt</a:t>
            </a:r>
            <a:r>
              <a:rPr lang="es-ES" sz="1600" b="1" u="sng" dirty="0" smtClean="0"/>
              <a:t>)</a:t>
            </a:r>
            <a:endParaRPr lang="es-ES" sz="1600" b="1" u="sng" dirty="0"/>
          </a:p>
        </p:txBody>
      </p:sp>
      <p:sp>
        <p:nvSpPr>
          <p:cNvPr id="12" name="CuadroTexto 11"/>
          <p:cNvSpPr txBox="1"/>
          <p:nvPr/>
        </p:nvSpPr>
        <p:spPr>
          <a:xfrm>
            <a:off x="-85489" y="978040"/>
            <a:ext cx="1841765" cy="345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u="sng" dirty="0" smtClean="0"/>
              <a:t>Nitratos (Ag </a:t>
            </a:r>
            <a:r>
              <a:rPr lang="es-ES" sz="1600" b="1" u="sng" dirty="0" err="1" smtClean="0"/>
              <a:t>Subt</a:t>
            </a:r>
            <a:r>
              <a:rPr lang="es-ES" sz="1600" b="1" u="sng" dirty="0" smtClean="0"/>
              <a:t>)</a:t>
            </a:r>
            <a:endParaRPr lang="es-ES" sz="1600" b="1" u="sng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388" y="4070261"/>
            <a:ext cx="567355" cy="46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7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 Título"/>
          <p:cNvSpPr txBox="1">
            <a:spLocks/>
          </p:cNvSpPr>
          <p:nvPr/>
        </p:nvSpPr>
        <p:spPr bwMode="auto">
          <a:xfrm>
            <a:off x="806445" y="567563"/>
            <a:ext cx="6891050" cy="25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es-ES" sz="2000" b="1" dirty="0" smtClean="0"/>
              <a:t>Contaminación aguas superficiales:</a:t>
            </a:r>
            <a:endParaRPr lang="es-ES" sz="1600" b="1" dirty="0"/>
          </a:p>
        </p:txBody>
      </p:sp>
      <p:sp>
        <p:nvSpPr>
          <p:cNvPr id="19" name="1 Título"/>
          <p:cNvSpPr txBox="1">
            <a:spLocks/>
          </p:cNvSpPr>
          <p:nvPr/>
        </p:nvSpPr>
        <p:spPr bwMode="auto">
          <a:xfrm>
            <a:off x="468313" y="50743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>
                <a:latin typeface="Calibri" panose="020F0502020204030204" pitchFamily="34" charset="0"/>
                <a:cs typeface="Calibri" panose="020F0502020204030204" pitchFamily="34" charset="0"/>
              </a:rPr>
              <a:t>2. Localización y estado actual</a:t>
            </a:r>
          </a:p>
        </p:txBody>
      </p:sp>
      <p:grpSp>
        <p:nvGrpSpPr>
          <p:cNvPr id="4" name="Grupo 3"/>
          <p:cNvGrpSpPr>
            <a:grpSpLocks noChangeAspect="1"/>
          </p:cNvGrpSpPr>
          <p:nvPr/>
        </p:nvGrpSpPr>
        <p:grpSpPr>
          <a:xfrm>
            <a:off x="144370" y="1089137"/>
            <a:ext cx="3411360" cy="3524155"/>
            <a:chOff x="5816750" y="1184695"/>
            <a:chExt cx="3130627" cy="3234140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6750" y="1184695"/>
              <a:ext cx="3130627" cy="3234140"/>
            </a:xfrm>
            <a:prstGeom prst="rect">
              <a:avLst/>
            </a:prstGeom>
          </p:spPr>
        </p:pic>
        <p:grpSp>
          <p:nvGrpSpPr>
            <p:cNvPr id="34" name="Grupo 33"/>
            <p:cNvGrpSpPr>
              <a:grpSpLocks noChangeAspect="1"/>
            </p:cNvGrpSpPr>
            <p:nvPr/>
          </p:nvGrpSpPr>
          <p:grpSpPr>
            <a:xfrm>
              <a:off x="7959240" y="2426017"/>
              <a:ext cx="349143" cy="999235"/>
              <a:chOff x="2692555" y="2302999"/>
              <a:chExt cx="352854" cy="1138824"/>
            </a:xfrm>
          </p:grpSpPr>
          <p:sp>
            <p:nvSpPr>
              <p:cNvPr id="35" name="Elipse 34"/>
              <p:cNvSpPr/>
              <p:nvPr/>
            </p:nvSpPr>
            <p:spPr>
              <a:xfrm rot="927148">
                <a:off x="2831469" y="2302999"/>
                <a:ext cx="56035" cy="115594"/>
              </a:xfrm>
              <a:prstGeom prst="ellipse">
                <a:avLst/>
              </a:prstGeom>
              <a:solidFill>
                <a:srgbClr val="66FF3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6" name="Elipse 35"/>
              <p:cNvSpPr/>
              <p:nvPr/>
            </p:nvSpPr>
            <p:spPr>
              <a:xfrm rot="2879467">
                <a:off x="2799743" y="2453401"/>
                <a:ext cx="34677" cy="60732"/>
              </a:xfrm>
              <a:prstGeom prst="ellipse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7" name="Elipse 36"/>
              <p:cNvSpPr/>
              <p:nvPr/>
            </p:nvSpPr>
            <p:spPr>
              <a:xfrm>
                <a:off x="2692555" y="2810161"/>
                <a:ext cx="103195" cy="1023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rgbClr val="FFFF00"/>
                  </a:solidFill>
                </a:endParaRPr>
              </a:p>
            </p:txBody>
          </p:sp>
          <p:sp>
            <p:nvSpPr>
              <p:cNvPr id="38" name="Elipse 37"/>
              <p:cNvSpPr/>
              <p:nvPr/>
            </p:nvSpPr>
            <p:spPr>
              <a:xfrm rot="2463074" flipH="1">
                <a:off x="2999204" y="3389717"/>
                <a:ext cx="46205" cy="52106"/>
              </a:xfrm>
              <a:prstGeom prst="ellipse">
                <a:avLst/>
              </a:prstGeom>
              <a:solidFill>
                <a:srgbClr val="66FF3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6" name="Rectángulo 5"/>
            <p:cNvSpPr/>
            <p:nvPr/>
          </p:nvSpPr>
          <p:spPr>
            <a:xfrm>
              <a:off x="8089329" y="2856518"/>
              <a:ext cx="235318" cy="914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44" name="Rectángulo 43"/>
          <p:cNvSpPr/>
          <p:nvPr/>
        </p:nvSpPr>
        <p:spPr>
          <a:xfrm>
            <a:off x="0" y="4454046"/>
            <a:ext cx="4378675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/>
            <a:r>
              <a:rPr lang="es-ES" sz="14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por contaminantes químicos o físico-químicos (contaminantes específicos) según 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DDII 2028-2033 </a:t>
            </a:r>
            <a:r>
              <a:rPr lang="es-ES" sz="14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(periodo 2019-2024)</a:t>
            </a:r>
            <a:endParaRPr lang="es-ES" sz="1400" i="1" kern="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389857" y="874216"/>
            <a:ext cx="2258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u="sng" dirty="0" smtClean="0"/>
              <a:t>Estado F-Q o Q (Ag </a:t>
            </a:r>
            <a:r>
              <a:rPr lang="es-ES" sz="1600" b="1" u="sng" dirty="0" err="1" smtClean="0"/>
              <a:t>Sup</a:t>
            </a:r>
            <a:r>
              <a:rPr lang="es-ES" sz="1600" b="1" u="sng" dirty="0" smtClean="0"/>
              <a:t>)</a:t>
            </a:r>
            <a:endParaRPr lang="es-ES" sz="1600" b="1" u="sng" dirty="0"/>
          </a:p>
        </p:txBody>
      </p:sp>
      <p:sp>
        <p:nvSpPr>
          <p:cNvPr id="46" name="CuadroTexto 45"/>
          <p:cNvSpPr txBox="1"/>
          <p:nvPr/>
        </p:nvSpPr>
        <p:spPr>
          <a:xfrm>
            <a:off x="2648673" y="2357312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00CC00"/>
                </a:solidFill>
              </a:rPr>
              <a:t>Marjal y </a:t>
            </a:r>
            <a:r>
              <a:rPr lang="es-ES" sz="900" b="1" dirty="0" err="1">
                <a:solidFill>
                  <a:srgbClr val="00CC00"/>
                </a:solidFill>
              </a:rPr>
              <a:t>E</a:t>
            </a:r>
            <a:r>
              <a:rPr lang="es-ES" sz="900" b="1" dirty="0" err="1" smtClean="0">
                <a:solidFill>
                  <a:srgbClr val="00CC00"/>
                </a:solidFill>
              </a:rPr>
              <a:t>stanys</a:t>
            </a:r>
            <a:r>
              <a:rPr lang="es-ES" sz="900" b="1" dirty="0" smtClean="0">
                <a:solidFill>
                  <a:srgbClr val="00CC00"/>
                </a:solidFill>
              </a:rPr>
              <a:t> </a:t>
            </a:r>
            <a:r>
              <a:rPr lang="es-ES" sz="900" b="1" dirty="0" err="1" smtClean="0">
                <a:solidFill>
                  <a:srgbClr val="00CC00"/>
                </a:solidFill>
              </a:rPr>
              <a:t>d’Almenara</a:t>
            </a:r>
            <a:endParaRPr lang="es-ES" sz="900" b="1" dirty="0">
              <a:solidFill>
                <a:srgbClr val="00CC00"/>
              </a:solidFill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2601231" y="2506119"/>
            <a:ext cx="23392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</a:t>
            </a:r>
            <a:r>
              <a:rPr lang="es-ES" sz="900" b="1" dirty="0" err="1" smtClean="0">
                <a:solidFill>
                  <a:srgbClr val="FF0000"/>
                </a:solidFill>
              </a:rPr>
              <a:t>dels</a:t>
            </a:r>
            <a:r>
              <a:rPr lang="es-ES" sz="900" b="1" dirty="0" smtClean="0">
                <a:solidFill>
                  <a:srgbClr val="FF0000"/>
                </a:solidFill>
              </a:rPr>
              <a:t> Moros (Glifosato/</a:t>
            </a:r>
            <a:r>
              <a:rPr lang="es-ES" sz="900" b="1" dirty="0" err="1" smtClean="0">
                <a:solidFill>
                  <a:srgbClr val="FF0000"/>
                </a:solidFill>
              </a:rPr>
              <a:t>Heptacloro</a:t>
            </a:r>
            <a:r>
              <a:rPr lang="es-ES" sz="900" b="1" dirty="0" smtClean="0">
                <a:solidFill>
                  <a:srgbClr val="FF0000"/>
                </a:solidFill>
              </a:rPr>
              <a:t>)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48" name="CuadroTexto 47"/>
          <p:cNvSpPr txBox="1"/>
          <p:nvPr/>
        </p:nvSpPr>
        <p:spPr>
          <a:xfrm>
            <a:off x="2734698" y="3303686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00CC00"/>
                </a:solidFill>
              </a:rPr>
              <a:t>Marjal de Pego-Oliva</a:t>
            </a:r>
            <a:endParaRPr lang="es-ES" sz="900" b="1" dirty="0">
              <a:solidFill>
                <a:srgbClr val="00CC00"/>
              </a:solidFill>
            </a:endParaRPr>
          </a:p>
        </p:txBody>
      </p:sp>
      <p:sp>
        <p:nvSpPr>
          <p:cNvPr id="49" name="CuadroTexto 48"/>
          <p:cNvSpPr txBox="1"/>
          <p:nvPr/>
        </p:nvSpPr>
        <p:spPr>
          <a:xfrm>
            <a:off x="2539528" y="2850340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Albufera de València (fósforo)</a:t>
            </a:r>
            <a:endParaRPr lang="es-ES" sz="9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0" name="Grupo 49"/>
          <p:cNvGrpSpPr>
            <a:grpSpLocks noChangeAspect="1"/>
          </p:cNvGrpSpPr>
          <p:nvPr/>
        </p:nvGrpSpPr>
        <p:grpSpPr>
          <a:xfrm>
            <a:off x="4704614" y="1048592"/>
            <a:ext cx="3411360" cy="3524155"/>
            <a:chOff x="5816750" y="1184695"/>
            <a:chExt cx="3130627" cy="3234140"/>
          </a:xfrm>
        </p:grpSpPr>
        <p:pic>
          <p:nvPicPr>
            <p:cNvPr id="51" name="Imagen 5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6750" y="1184695"/>
              <a:ext cx="3130627" cy="3234140"/>
            </a:xfrm>
            <a:prstGeom prst="rect">
              <a:avLst/>
            </a:prstGeom>
          </p:spPr>
        </p:pic>
        <p:grpSp>
          <p:nvGrpSpPr>
            <p:cNvPr id="52" name="Grupo 51"/>
            <p:cNvGrpSpPr>
              <a:grpSpLocks noChangeAspect="1"/>
            </p:cNvGrpSpPr>
            <p:nvPr/>
          </p:nvGrpSpPr>
          <p:grpSpPr>
            <a:xfrm>
              <a:off x="7959240" y="2426017"/>
              <a:ext cx="349143" cy="999235"/>
              <a:chOff x="2692555" y="2302999"/>
              <a:chExt cx="352854" cy="1138824"/>
            </a:xfrm>
          </p:grpSpPr>
          <p:sp>
            <p:nvSpPr>
              <p:cNvPr id="54" name="Elipse 53"/>
              <p:cNvSpPr/>
              <p:nvPr/>
            </p:nvSpPr>
            <p:spPr>
              <a:xfrm rot="927148">
                <a:off x="2831469" y="2302999"/>
                <a:ext cx="56035" cy="115594"/>
              </a:xfrm>
              <a:prstGeom prst="ellipse">
                <a:avLst/>
              </a:prstGeom>
              <a:solidFill>
                <a:srgbClr val="66FF33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5" name="Elipse 54"/>
              <p:cNvSpPr/>
              <p:nvPr/>
            </p:nvSpPr>
            <p:spPr>
              <a:xfrm rot="2879467">
                <a:off x="2799743" y="2453401"/>
                <a:ext cx="34677" cy="60732"/>
              </a:xfrm>
              <a:prstGeom prst="ellipse">
                <a:avLst/>
              </a:prstGeom>
              <a:solidFill>
                <a:srgbClr val="FF00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6" name="Elipse 55"/>
              <p:cNvSpPr/>
              <p:nvPr/>
            </p:nvSpPr>
            <p:spPr>
              <a:xfrm>
                <a:off x="2692555" y="2810161"/>
                <a:ext cx="103195" cy="102348"/>
              </a:xfrm>
              <a:prstGeom prst="ellipse">
                <a:avLst/>
              </a:prstGeom>
              <a:solidFill>
                <a:srgbClr val="FFFF00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7" name="Elipse 56"/>
              <p:cNvSpPr/>
              <p:nvPr/>
            </p:nvSpPr>
            <p:spPr>
              <a:xfrm rot="2463074" flipH="1">
                <a:off x="2999204" y="3389717"/>
                <a:ext cx="46205" cy="52106"/>
              </a:xfrm>
              <a:prstGeom prst="ellipse">
                <a:avLst/>
              </a:prstGeom>
              <a:solidFill>
                <a:srgbClr val="4BB3FD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53" name="Rectángulo 52"/>
            <p:cNvSpPr/>
            <p:nvPr/>
          </p:nvSpPr>
          <p:spPr>
            <a:xfrm>
              <a:off x="8095157" y="2859431"/>
              <a:ext cx="235318" cy="914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58" name="CuadroTexto 57"/>
          <p:cNvSpPr txBox="1"/>
          <p:nvPr/>
        </p:nvSpPr>
        <p:spPr>
          <a:xfrm>
            <a:off x="4704614" y="833671"/>
            <a:ext cx="2504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u="sng" dirty="0" smtClean="0"/>
              <a:t>Estado biológico (Ag </a:t>
            </a:r>
            <a:r>
              <a:rPr lang="es-ES" sz="1600" b="1" u="sng" dirty="0" err="1" smtClean="0"/>
              <a:t>Sup</a:t>
            </a:r>
            <a:r>
              <a:rPr lang="es-ES" sz="1600" b="1" u="sng" dirty="0" smtClean="0"/>
              <a:t>)</a:t>
            </a:r>
            <a:endParaRPr lang="es-ES" sz="1600" b="1" u="sng" dirty="0"/>
          </a:p>
        </p:txBody>
      </p:sp>
      <p:sp>
        <p:nvSpPr>
          <p:cNvPr id="59" name="CuadroTexto 58"/>
          <p:cNvSpPr txBox="1"/>
          <p:nvPr/>
        </p:nvSpPr>
        <p:spPr>
          <a:xfrm>
            <a:off x="7216580" y="2294337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00CC00"/>
                </a:solidFill>
              </a:rPr>
              <a:t>Marjal y </a:t>
            </a:r>
            <a:r>
              <a:rPr lang="es-ES" sz="900" b="1" dirty="0" err="1">
                <a:solidFill>
                  <a:srgbClr val="00CC00"/>
                </a:solidFill>
              </a:rPr>
              <a:t>E</a:t>
            </a:r>
            <a:r>
              <a:rPr lang="es-ES" sz="900" b="1" dirty="0" err="1" smtClean="0">
                <a:solidFill>
                  <a:srgbClr val="00CC00"/>
                </a:solidFill>
              </a:rPr>
              <a:t>stanys</a:t>
            </a:r>
            <a:r>
              <a:rPr lang="es-ES" sz="900" b="1" dirty="0" smtClean="0">
                <a:solidFill>
                  <a:srgbClr val="00CC00"/>
                </a:solidFill>
              </a:rPr>
              <a:t> </a:t>
            </a:r>
            <a:r>
              <a:rPr lang="es-ES" sz="900" b="1" dirty="0" err="1" smtClean="0">
                <a:solidFill>
                  <a:srgbClr val="00CC00"/>
                </a:solidFill>
              </a:rPr>
              <a:t>d’Almenara</a:t>
            </a:r>
            <a:endParaRPr lang="es-ES" sz="900" b="1" dirty="0">
              <a:solidFill>
                <a:srgbClr val="00CC00"/>
              </a:solidFill>
            </a:endParaRPr>
          </a:p>
        </p:txBody>
      </p:sp>
      <p:sp>
        <p:nvSpPr>
          <p:cNvPr id="60" name="CuadroTexto 59"/>
          <p:cNvSpPr txBox="1"/>
          <p:nvPr/>
        </p:nvSpPr>
        <p:spPr>
          <a:xfrm>
            <a:off x="7190930" y="2453490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0000"/>
                </a:solidFill>
              </a:rPr>
              <a:t>Marjal </a:t>
            </a:r>
            <a:r>
              <a:rPr lang="es-ES" sz="900" b="1" dirty="0" err="1" smtClean="0">
                <a:solidFill>
                  <a:srgbClr val="FF0000"/>
                </a:solidFill>
              </a:rPr>
              <a:t>dels</a:t>
            </a:r>
            <a:r>
              <a:rPr lang="es-ES" sz="900" b="1" dirty="0" smtClean="0">
                <a:solidFill>
                  <a:srgbClr val="FF0000"/>
                </a:solidFill>
              </a:rPr>
              <a:t> Moros (clorofila)</a:t>
            </a:r>
            <a:endParaRPr lang="es-ES" sz="900" b="1" dirty="0">
              <a:solidFill>
                <a:srgbClr val="FF0000"/>
              </a:solidFill>
            </a:endParaRPr>
          </a:p>
        </p:txBody>
      </p:sp>
      <p:sp>
        <p:nvSpPr>
          <p:cNvPr id="61" name="CuadroTexto 60"/>
          <p:cNvSpPr txBox="1"/>
          <p:nvPr/>
        </p:nvSpPr>
        <p:spPr>
          <a:xfrm>
            <a:off x="7359626" y="3288723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00B0F0"/>
                </a:solidFill>
              </a:rPr>
              <a:t>Marjal de Pego-Oliva</a:t>
            </a:r>
            <a:endParaRPr lang="es-ES" sz="900" b="1" dirty="0">
              <a:solidFill>
                <a:srgbClr val="00B0F0"/>
              </a:solidFill>
            </a:endParaRPr>
          </a:p>
        </p:txBody>
      </p:sp>
      <p:sp>
        <p:nvSpPr>
          <p:cNvPr id="62" name="CuadroTexto 61"/>
          <p:cNvSpPr txBox="1"/>
          <p:nvPr/>
        </p:nvSpPr>
        <p:spPr>
          <a:xfrm>
            <a:off x="7107668" y="2807295"/>
            <a:ext cx="171244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Albufera de València (clorofila)</a:t>
            </a:r>
            <a:endParaRPr lang="es-ES" sz="9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4990083" y="4513941"/>
            <a:ext cx="40342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i="1" kern="0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Estado biológico según </a:t>
            </a:r>
            <a:r>
              <a:rPr lang="es-ES" sz="1400" i="1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DDII 2028-2033 (periodo 2019-2024)</a:t>
            </a:r>
          </a:p>
        </p:txBody>
      </p:sp>
      <p:cxnSp>
        <p:nvCxnSpPr>
          <p:cNvPr id="32" name="Conector recto 31"/>
          <p:cNvCxnSpPr/>
          <p:nvPr/>
        </p:nvCxnSpPr>
        <p:spPr>
          <a:xfrm>
            <a:off x="108043" y="875593"/>
            <a:ext cx="2390017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09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DC0EE4B3-C5B6-4F32-8787-CAA21B64215C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3a59c1f3-7cfe-4866-877d-3ef18be60a0b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10460</TotalTime>
  <Words>1535</Words>
  <Application>Microsoft Office PowerPoint</Application>
  <PresentationFormat>Presentación en pantalla (16:9)</PresentationFormat>
  <Paragraphs>262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4" baseType="lpstr">
      <vt:lpstr>Wingdings</vt:lpstr>
      <vt:lpstr>Lato</vt:lpstr>
      <vt:lpstr>Times New Roman</vt:lpstr>
      <vt:lpstr>Lato Black</vt:lpstr>
      <vt:lpstr>Arial</vt:lpstr>
      <vt:lpstr>Calibri Light</vt:lpstr>
      <vt:lpstr>Calibri</vt:lpstr>
      <vt:lpstr>Tema de Office</vt:lpstr>
      <vt:lpstr>ESQUEMA DE TEMAS IMPORTANTES DEL PHJ 2028-2033 FICHA 1. ZONAS HÚMEDAS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OPH-CHJúcar</cp:lastModifiedBy>
  <cp:revision>806</cp:revision>
  <cp:lastPrinted>2026-01-23T14:41:05Z</cp:lastPrinted>
  <dcterms:modified xsi:type="dcterms:W3CDTF">2026-01-23T14:43:05Z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